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313" r:id="rId4"/>
    <p:sldId id="314" r:id="rId5"/>
    <p:sldId id="268" r:id="rId6"/>
    <p:sldId id="269" r:id="rId7"/>
    <p:sldId id="265" r:id="rId8"/>
    <p:sldId id="266" r:id="rId9"/>
    <p:sldId id="304" r:id="rId10"/>
    <p:sldId id="270" r:id="rId11"/>
    <p:sldId id="271" r:id="rId12"/>
    <p:sldId id="267" r:id="rId13"/>
    <p:sldId id="306" r:id="rId14"/>
    <p:sldId id="272" r:id="rId15"/>
    <p:sldId id="307" r:id="rId16"/>
    <p:sldId id="273" r:id="rId17"/>
    <p:sldId id="274" r:id="rId18"/>
    <p:sldId id="275" r:id="rId19"/>
    <p:sldId id="276" r:id="rId20"/>
    <p:sldId id="277" r:id="rId21"/>
    <p:sldId id="278" r:id="rId22"/>
    <p:sldId id="309" r:id="rId23"/>
    <p:sldId id="287" r:id="rId24"/>
    <p:sldId id="316" r:id="rId25"/>
    <p:sldId id="317" r:id="rId26"/>
    <p:sldId id="315" r:id="rId27"/>
    <p:sldId id="318" r:id="rId28"/>
    <p:sldId id="320" r:id="rId29"/>
    <p:sldId id="325" r:id="rId30"/>
    <p:sldId id="326" r:id="rId31"/>
    <p:sldId id="329" r:id="rId32"/>
    <p:sldId id="328" r:id="rId33"/>
    <p:sldId id="321" r:id="rId34"/>
    <p:sldId id="322" r:id="rId35"/>
    <p:sldId id="330" r:id="rId36"/>
    <p:sldId id="323" r:id="rId37"/>
    <p:sldId id="331" r:id="rId38"/>
    <p:sldId id="319" r:id="rId39"/>
    <p:sldId id="336" r:id="rId40"/>
    <p:sldId id="334" r:id="rId41"/>
    <p:sldId id="335" r:id="rId42"/>
    <p:sldId id="337" r:id="rId43"/>
    <p:sldId id="324" r:id="rId44"/>
    <p:sldId id="338" r:id="rId45"/>
    <p:sldId id="280" r:id="rId46"/>
    <p:sldId id="281" r:id="rId47"/>
    <p:sldId id="279" r:id="rId48"/>
    <p:sldId id="282" r:id="rId49"/>
    <p:sldId id="284" r:id="rId50"/>
    <p:sldId id="310" r:id="rId51"/>
    <p:sldId id="283" r:id="rId52"/>
    <p:sldId id="285" r:id="rId53"/>
    <p:sldId id="286" r:id="rId54"/>
    <p:sldId id="288" r:id="rId55"/>
    <p:sldId id="289" r:id="rId56"/>
    <p:sldId id="290" r:id="rId57"/>
    <p:sldId id="291" r:id="rId58"/>
    <p:sldId id="293" r:id="rId59"/>
    <p:sldId id="29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ECB1AD-E96F-2C4C-A289-BC985B7B430F}">
          <p14:sldIdLst>
            <p14:sldId id="256"/>
            <p14:sldId id="257"/>
            <p14:sldId id="313"/>
            <p14:sldId id="314"/>
          </p14:sldIdLst>
        </p14:section>
        <p14:section name="Connecting to the SCC" id="{974ABFCD-400B-F14A-BEC1-F5E9FF4BD62A}">
          <p14:sldIdLst>
            <p14:sldId id="268"/>
            <p14:sldId id="269"/>
            <p14:sldId id="265"/>
            <p14:sldId id="266"/>
            <p14:sldId id="304"/>
          </p14:sldIdLst>
        </p14:section>
        <p14:section name="BIDS" id="{E8EAC46F-C268-A848-A8F0-F91BD2689587}">
          <p14:sldIdLst>
            <p14:sldId id="270"/>
            <p14:sldId id="271"/>
            <p14:sldId id="267"/>
            <p14:sldId id="306"/>
            <p14:sldId id="272"/>
            <p14:sldId id="307"/>
            <p14:sldId id="273"/>
            <p14:sldId id="274"/>
            <p14:sldId id="275"/>
            <p14:sldId id="276"/>
            <p14:sldId id="277"/>
            <p14:sldId id="278"/>
            <p14:sldId id="309"/>
            <p14:sldId id="287"/>
          </p14:sldIdLst>
        </p14:section>
        <p14:section name="Batch Jobs 101" id="{0A8A826E-EECD-184E-941C-260E7D84755A}">
          <p14:sldIdLst>
            <p14:sldId id="316"/>
            <p14:sldId id="317"/>
            <p14:sldId id="315"/>
            <p14:sldId id="318"/>
            <p14:sldId id="320"/>
            <p14:sldId id="325"/>
            <p14:sldId id="326"/>
            <p14:sldId id="329"/>
            <p14:sldId id="328"/>
            <p14:sldId id="321"/>
            <p14:sldId id="322"/>
            <p14:sldId id="330"/>
            <p14:sldId id="323"/>
            <p14:sldId id="331"/>
            <p14:sldId id="319"/>
            <p14:sldId id="336"/>
            <p14:sldId id="334"/>
            <p14:sldId id="335"/>
            <p14:sldId id="337"/>
            <p14:sldId id="324"/>
            <p14:sldId id="338"/>
          </p14:sldIdLst>
        </p14:section>
        <p14:section name="MRIQC" id="{9F3C6821-FBC9-2148-B06D-6B96CF7AAC32}">
          <p14:sldIdLst>
            <p14:sldId id="280"/>
            <p14:sldId id="281"/>
            <p14:sldId id="279"/>
            <p14:sldId id="282"/>
            <p14:sldId id="284"/>
            <p14:sldId id="310"/>
            <p14:sldId id="283"/>
          </p14:sldIdLst>
        </p14:section>
        <p14:section name="FMRIPREP" id="{820BBB9F-B64A-7241-A7A2-B0002A5FC241}">
          <p14:sldIdLst>
            <p14:sldId id="285"/>
            <p14:sldId id="286"/>
            <p14:sldId id="288"/>
            <p14:sldId id="289"/>
            <p14:sldId id="290"/>
            <p14:sldId id="291"/>
            <p14:sldId id="293"/>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p:restoredTop sz="92926"/>
  </p:normalViewPr>
  <p:slideViewPr>
    <p:cSldViewPr snapToGrid="0">
      <p:cViewPr varScale="1">
        <p:scale>
          <a:sx n="136" d="100"/>
          <a:sy n="136" d="100"/>
        </p:scale>
        <p:origin x="166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BE7E-9B84-0845-9607-1A43249F5C52}" type="datetimeFigureOut">
              <a:rPr lang="en-US" smtClean="0"/>
              <a:t>10/23/25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96658-6399-FE45-B5AC-256BAD797E64}" type="slidenum">
              <a:rPr lang="en-US" smtClean="0"/>
              <a:t>‹#›</a:t>
            </a:fld>
            <a:endParaRPr lang="en-US"/>
          </a:p>
        </p:txBody>
      </p:sp>
    </p:spTree>
    <p:extLst>
      <p:ext uri="{BB962C8B-B14F-4D97-AF65-F5344CB8AC3E}">
        <p14:creationId xmlns:p14="http://schemas.microsoft.com/office/powerpoint/2010/main" val="27678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1</a:t>
            </a:fld>
            <a:endParaRPr lang="en-US"/>
          </a:p>
        </p:txBody>
      </p:sp>
    </p:spTree>
    <p:extLst>
      <p:ext uri="{BB962C8B-B14F-4D97-AF65-F5344CB8AC3E}">
        <p14:creationId xmlns:p14="http://schemas.microsoft.com/office/powerpoint/2010/main" val="93385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BIDS is basically the </a:t>
            </a:r>
            <a:r>
              <a:rPr lang="en-US" dirty="0" err="1"/>
              <a:t>dewey</a:t>
            </a:r>
            <a:r>
              <a:rPr lang="en-US" dirty="0"/>
              <a:t> decimal system of MRI data.</a:t>
            </a:r>
          </a:p>
          <a:p>
            <a:endParaRPr lang="en-US" dirty="0"/>
          </a:p>
          <a:p>
            <a:r>
              <a:rPr lang="en-US" dirty="0"/>
              <a:t>Imagine three different libraries – Katia’s Library, Josh’s Library, Andy’s Library.</a:t>
            </a:r>
          </a:p>
          <a:p>
            <a:endParaRPr lang="en-US" dirty="0"/>
          </a:p>
          <a:p>
            <a:r>
              <a:rPr lang="en-US" dirty="0"/>
              <a:t>Katia likes to organize her library by the country of origin of the author – Russian authors, English authors, American authors, etc. Katia likes to read books from authors from different countries.</a:t>
            </a:r>
          </a:p>
          <a:p>
            <a:endParaRPr lang="en-US" dirty="0"/>
          </a:p>
          <a:p>
            <a:r>
              <a:rPr lang="en-US" dirty="0"/>
              <a:t>Josh likes to organize his library in alphabetical order by title. He doesn’t particular care about the authors and remembers books by their titles.</a:t>
            </a:r>
          </a:p>
          <a:p>
            <a:endParaRPr lang="en-US" dirty="0"/>
          </a:p>
          <a:p>
            <a:r>
              <a:rPr lang="en-US" dirty="0"/>
              <a:t>Andy. Boy oh boy Andy. Andy’s library is a complete mess. He just randomly throws books onto the shelves of his library? Like a madman. No organization </a:t>
            </a:r>
            <a:r>
              <a:rPr lang="en-US" dirty="0" err="1"/>
              <a:t>whatsever</a:t>
            </a:r>
            <a:r>
              <a:rPr lang="en-US" dirty="0"/>
              <a:t>. Its amazing anyone can find books in his library.</a:t>
            </a:r>
          </a:p>
          <a:p>
            <a:endParaRPr lang="en-US" dirty="0"/>
          </a:p>
          <a:p>
            <a:r>
              <a:rPr lang="en-US" dirty="0"/>
              <a:t>Now say someone – Let’s call him Brian – comes along and needs to find a very specific book from this library for his research. How long do you think it will take Brian to find the book he is looking for from Katia, Josh, and Andy’s libraries? A long freaking time. He needs to learn two different organization systems AND he needs to figure out what the hell is wrong with Andy.</a:t>
            </a:r>
          </a:p>
          <a:p>
            <a:endParaRPr lang="en-US" dirty="0"/>
          </a:p>
          <a:p>
            <a:r>
              <a:rPr lang="en-US" dirty="0" err="1"/>
              <a:t>Wayyy</a:t>
            </a:r>
            <a:r>
              <a:rPr lang="en-US" dirty="0"/>
              <a:t> back in the day, libraries instituted the </a:t>
            </a:r>
            <a:r>
              <a:rPr lang="en-US" dirty="0" err="1"/>
              <a:t>dewey</a:t>
            </a:r>
            <a:r>
              <a:rPr lang="en-US" dirty="0"/>
              <a:t> decimal system for organizing books on their shelves. The system became universal, making Brian’s task of finding books much much easier when traveling from library to library.</a:t>
            </a:r>
          </a:p>
          <a:p>
            <a:endParaRPr lang="en-US" dirty="0"/>
          </a:p>
          <a:p>
            <a:r>
              <a:rPr lang="en-US" dirty="0"/>
              <a:t>MRI data was much like this for several years – I have first hand experience.</a:t>
            </a:r>
          </a:p>
        </p:txBody>
      </p:sp>
      <p:sp>
        <p:nvSpPr>
          <p:cNvPr id="4" name="Slide Number Placeholder 3"/>
          <p:cNvSpPr>
            <a:spLocks noGrp="1"/>
          </p:cNvSpPr>
          <p:nvPr>
            <p:ph type="sldNum" sz="quarter" idx="5"/>
          </p:nvPr>
        </p:nvSpPr>
        <p:spPr/>
        <p:txBody>
          <a:bodyPr/>
          <a:lstStyle/>
          <a:p>
            <a:fld id="{40B96658-6399-FE45-B5AC-256BAD797E64}" type="slidenum">
              <a:rPr lang="en-US" smtClean="0"/>
              <a:t>16</a:t>
            </a:fld>
            <a:endParaRPr lang="en-US"/>
          </a:p>
        </p:txBody>
      </p:sp>
    </p:spTree>
    <p:extLst>
      <p:ext uri="{BB962C8B-B14F-4D97-AF65-F5344CB8AC3E}">
        <p14:creationId xmlns:p14="http://schemas.microsoft.com/office/powerpoint/2010/main" val="265713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Dewey Decimal System for organizing MRI data.</a:t>
            </a:r>
          </a:p>
          <a:p>
            <a:endParaRPr lang="en-US" dirty="0"/>
          </a:p>
          <a:p>
            <a:r>
              <a:rPr lang="en-US" dirty="0"/>
              <a:t>The system is way too complex to cover in a single 2-hour session. I will go over some of the basics – please refer to the documentation that I have listed here for much more detailed information on the BIDS system.</a:t>
            </a:r>
          </a:p>
        </p:txBody>
      </p:sp>
      <p:sp>
        <p:nvSpPr>
          <p:cNvPr id="4" name="Slide Number Placeholder 3"/>
          <p:cNvSpPr>
            <a:spLocks noGrp="1"/>
          </p:cNvSpPr>
          <p:nvPr>
            <p:ph type="sldNum" sz="quarter" idx="5"/>
          </p:nvPr>
        </p:nvSpPr>
        <p:spPr/>
        <p:txBody>
          <a:bodyPr/>
          <a:lstStyle/>
          <a:p>
            <a:fld id="{40B96658-6399-FE45-B5AC-256BAD797E64}" type="slidenum">
              <a:rPr lang="en-US" smtClean="0"/>
              <a:t>17</a:t>
            </a:fld>
            <a:endParaRPr lang="en-US"/>
          </a:p>
        </p:txBody>
      </p:sp>
    </p:spTree>
    <p:extLst>
      <p:ext uri="{BB962C8B-B14F-4D97-AF65-F5344CB8AC3E}">
        <p14:creationId xmlns:p14="http://schemas.microsoft.com/office/powerpoint/2010/main" val="352321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subdirectory for each subject</a:t>
            </a:r>
          </a:p>
          <a:p>
            <a:r>
              <a:rPr lang="en-US" dirty="0"/>
              <a:t>Meta data text files as:</a:t>
            </a:r>
          </a:p>
          <a:p>
            <a:r>
              <a:rPr lang="en-US" dirty="0"/>
              <a:t>1. Unformatted text</a:t>
            </a:r>
          </a:p>
          <a:p>
            <a:r>
              <a:rPr lang="en-US" dirty="0"/>
              <a:t>2. JSON formatted text</a:t>
            </a:r>
          </a:p>
          <a:p>
            <a:r>
              <a:rPr lang="en-US" dirty="0"/>
              <a:t>3. TSV formatted text</a:t>
            </a:r>
          </a:p>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18</a:t>
            </a:fld>
            <a:endParaRPr lang="en-US"/>
          </a:p>
        </p:txBody>
      </p:sp>
    </p:spTree>
    <p:extLst>
      <p:ext uri="{BB962C8B-B14F-4D97-AF65-F5344CB8AC3E}">
        <p14:creationId xmlns:p14="http://schemas.microsoft.com/office/powerpoint/2010/main" val="67016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Show what I mean by manual – file explorer, renaming files and moving into folders. Please don’t do this.</a:t>
            </a:r>
          </a:p>
          <a:p>
            <a:r>
              <a:rPr lang="en-US" dirty="0"/>
              <a:t>2. You can write a script using basic copy/move/create file commands to organize a dataset into bids. Example from my </a:t>
            </a:r>
            <a:r>
              <a:rPr lang="en-US" dirty="0" err="1"/>
              <a:t>Github</a:t>
            </a:r>
            <a:r>
              <a:rPr lang="en-US" dirty="0"/>
              <a:t> repository. Please don’t do this.</a:t>
            </a:r>
          </a:p>
          <a:p>
            <a:r>
              <a:rPr lang="en-US" dirty="0"/>
              <a:t>3. Use a software package to do it for you! </a:t>
            </a:r>
          </a:p>
        </p:txBody>
      </p:sp>
      <p:sp>
        <p:nvSpPr>
          <p:cNvPr id="4" name="Slide Number Placeholder 3"/>
          <p:cNvSpPr>
            <a:spLocks noGrp="1"/>
          </p:cNvSpPr>
          <p:nvPr>
            <p:ph type="sldNum" sz="quarter" idx="5"/>
          </p:nvPr>
        </p:nvSpPr>
        <p:spPr/>
        <p:txBody>
          <a:bodyPr/>
          <a:lstStyle/>
          <a:p>
            <a:fld id="{40B96658-6399-FE45-B5AC-256BAD797E64}" type="slidenum">
              <a:rPr lang="en-US" smtClean="0"/>
              <a:t>19</a:t>
            </a:fld>
            <a:endParaRPr lang="en-US"/>
          </a:p>
        </p:txBody>
      </p:sp>
    </p:spTree>
    <p:extLst>
      <p:ext uri="{BB962C8B-B14F-4D97-AF65-F5344CB8AC3E}">
        <p14:creationId xmlns:p14="http://schemas.microsoft.com/office/powerpoint/2010/main" val="145575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20</a:t>
            </a:fld>
            <a:endParaRPr lang="en-US"/>
          </a:p>
        </p:txBody>
      </p:sp>
    </p:spTree>
    <p:extLst>
      <p:ext uri="{BB962C8B-B14F-4D97-AF65-F5344CB8AC3E}">
        <p14:creationId xmlns:p14="http://schemas.microsoft.com/office/powerpoint/2010/main" val="221321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suggested workflow for putting the finishing touches on your dataset is to iteratively check it with the BIDS validator.</a:t>
            </a:r>
          </a:p>
        </p:txBody>
      </p:sp>
      <p:sp>
        <p:nvSpPr>
          <p:cNvPr id="4" name="Slide Number Placeholder 3"/>
          <p:cNvSpPr>
            <a:spLocks noGrp="1"/>
          </p:cNvSpPr>
          <p:nvPr>
            <p:ph type="sldNum" sz="quarter" idx="5"/>
          </p:nvPr>
        </p:nvSpPr>
        <p:spPr/>
        <p:txBody>
          <a:bodyPr/>
          <a:lstStyle/>
          <a:p>
            <a:fld id="{40B96658-6399-FE45-B5AC-256BAD797E64}" type="slidenum">
              <a:rPr lang="en-US" smtClean="0"/>
              <a:t>23</a:t>
            </a:fld>
            <a:endParaRPr lang="en-US"/>
          </a:p>
        </p:txBody>
      </p:sp>
    </p:spTree>
    <p:extLst>
      <p:ext uri="{BB962C8B-B14F-4D97-AF65-F5344CB8AC3E}">
        <p14:creationId xmlns:p14="http://schemas.microsoft.com/office/powerpoint/2010/main" val="90537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AC4B-22E6-3BAC-9221-E177C9A28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13912-08F2-742C-9D7F-2E0FC029E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AA053-5898-250D-3DB4-E3F30113A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C5EBCC-A145-424C-04C3-69B072172C49}"/>
              </a:ext>
            </a:extLst>
          </p:cNvPr>
          <p:cNvSpPr>
            <a:spLocks noGrp="1"/>
          </p:cNvSpPr>
          <p:nvPr>
            <p:ph type="sldNum" sz="quarter" idx="5"/>
          </p:nvPr>
        </p:nvSpPr>
        <p:spPr/>
        <p:txBody>
          <a:bodyPr/>
          <a:lstStyle/>
          <a:p>
            <a:fld id="{40B96658-6399-FE45-B5AC-256BAD797E64}" type="slidenum">
              <a:rPr lang="en-US" smtClean="0"/>
              <a:t>24</a:t>
            </a:fld>
            <a:endParaRPr lang="en-US"/>
          </a:p>
        </p:txBody>
      </p:sp>
    </p:spTree>
    <p:extLst>
      <p:ext uri="{BB962C8B-B14F-4D97-AF65-F5344CB8AC3E}">
        <p14:creationId xmlns:p14="http://schemas.microsoft.com/office/powerpoint/2010/main" val="11140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27</a:t>
            </a:fld>
            <a:endParaRPr lang="en-US"/>
          </a:p>
        </p:txBody>
      </p:sp>
    </p:spTree>
    <p:extLst>
      <p:ext uri="{BB962C8B-B14F-4D97-AF65-F5344CB8AC3E}">
        <p14:creationId xmlns:p14="http://schemas.microsoft.com/office/powerpoint/2010/main" val="386862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28</a:t>
            </a:fld>
            <a:endParaRPr lang="en-US"/>
          </a:p>
        </p:txBody>
      </p:sp>
    </p:spTree>
    <p:extLst>
      <p:ext uri="{BB962C8B-B14F-4D97-AF65-F5344CB8AC3E}">
        <p14:creationId xmlns:p14="http://schemas.microsoft.com/office/powerpoint/2010/main" val="42902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D54AC-9FC4-27CD-188D-DB5D7A0EA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1D587-C50E-678C-03CE-B825A8BF8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AF0C8-4E38-B047-D703-6B675F8576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1F86B-92E9-E7D0-6257-CC574BF43ADF}"/>
              </a:ext>
            </a:extLst>
          </p:cNvPr>
          <p:cNvSpPr>
            <a:spLocks noGrp="1"/>
          </p:cNvSpPr>
          <p:nvPr>
            <p:ph type="sldNum" sz="quarter" idx="5"/>
          </p:nvPr>
        </p:nvSpPr>
        <p:spPr/>
        <p:txBody>
          <a:bodyPr/>
          <a:lstStyle/>
          <a:p>
            <a:fld id="{40B96658-6399-FE45-B5AC-256BAD797E64}" type="slidenum">
              <a:rPr lang="en-US" smtClean="0"/>
              <a:t>29</a:t>
            </a:fld>
            <a:endParaRPr lang="en-US"/>
          </a:p>
        </p:txBody>
      </p:sp>
    </p:spTree>
    <p:extLst>
      <p:ext uri="{BB962C8B-B14F-4D97-AF65-F5344CB8AC3E}">
        <p14:creationId xmlns:p14="http://schemas.microsoft.com/office/powerpoint/2010/main" val="393128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2</a:t>
            </a:fld>
            <a:endParaRPr lang="en-US"/>
          </a:p>
        </p:txBody>
      </p:sp>
    </p:spTree>
    <p:extLst>
      <p:ext uri="{BB962C8B-B14F-4D97-AF65-F5344CB8AC3E}">
        <p14:creationId xmlns:p14="http://schemas.microsoft.com/office/powerpoint/2010/main" val="99836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19BC-1F1D-DB12-2D90-E7737BBC0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278EF-BEC6-1640-7DC9-4AEDAC16B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508F0-FE71-FAA3-99E9-137A4E929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D93921-7E4A-80CB-19B2-956C0CFA6739}"/>
              </a:ext>
            </a:extLst>
          </p:cNvPr>
          <p:cNvSpPr>
            <a:spLocks noGrp="1"/>
          </p:cNvSpPr>
          <p:nvPr>
            <p:ph type="sldNum" sz="quarter" idx="5"/>
          </p:nvPr>
        </p:nvSpPr>
        <p:spPr/>
        <p:txBody>
          <a:bodyPr/>
          <a:lstStyle/>
          <a:p>
            <a:fld id="{40B96658-6399-FE45-B5AC-256BAD797E64}" type="slidenum">
              <a:rPr lang="en-US" smtClean="0"/>
              <a:t>30</a:t>
            </a:fld>
            <a:endParaRPr lang="en-US"/>
          </a:p>
        </p:txBody>
      </p:sp>
    </p:spTree>
    <p:extLst>
      <p:ext uri="{BB962C8B-B14F-4D97-AF65-F5344CB8AC3E}">
        <p14:creationId xmlns:p14="http://schemas.microsoft.com/office/powerpoint/2010/main" val="47969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220F-F0FC-2B19-B181-705502A39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19A59-5ACF-9B61-CFAD-56874F5EA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943D0-010F-977A-7C8F-D28840028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64174-7EDA-2DA6-AE0E-604FA9A0A898}"/>
              </a:ext>
            </a:extLst>
          </p:cNvPr>
          <p:cNvSpPr>
            <a:spLocks noGrp="1"/>
          </p:cNvSpPr>
          <p:nvPr>
            <p:ph type="sldNum" sz="quarter" idx="5"/>
          </p:nvPr>
        </p:nvSpPr>
        <p:spPr/>
        <p:txBody>
          <a:bodyPr/>
          <a:lstStyle/>
          <a:p>
            <a:fld id="{40B96658-6399-FE45-B5AC-256BAD797E64}" type="slidenum">
              <a:rPr lang="en-US" smtClean="0"/>
              <a:t>31</a:t>
            </a:fld>
            <a:endParaRPr lang="en-US"/>
          </a:p>
        </p:txBody>
      </p:sp>
    </p:spTree>
    <p:extLst>
      <p:ext uri="{BB962C8B-B14F-4D97-AF65-F5344CB8AC3E}">
        <p14:creationId xmlns:p14="http://schemas.microsoft.com/office/powerpoint/2010/main" val="116813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58D7-095E-0512-06F4-68A85DDEF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8FAFA-DF7D-F6D0-2945-A8C09868A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74EA1-2D00-2435-1767-81E61C8CC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D84547-AF06-0671-C2B9-F83110F72699}"/>
              </a:ext>
            </a:extLst>
          </p:cNvPr>
          <p:cNvSpPr>
            <a:spLocks noGrp="1"/>
          </p:cNvSpPr>
          <p:nvPr>
            <p:ph type="sldNum" sz="quarter" idx="5"/>
          </p:nvPr>
        </p:nvSpPr>
        <p:spPr/>
        <p:txBody>
          <a:bodyPr/>
          <a:lstStyle/>
          <a:p>
            <a:fld id="{40B96658-6399-FE45-B5AC-256BAD797E64}" type="slidenum">
              <a:rPr lang="en-US" smtClean="0"/>
              <a:t>32</a:t>
            </a:fld>
            <a:endParaRPr lang="en-US"/>
          </a:p>
        </p:txBody>
      </p:sp>
    </p:spTree>
    <p:extLst>
      <p:ext uri="{BB962C8B-B14F-4D97-AF65-F5344CB8AC3E}">
        <p14:creationId xmlns:p14="http://schemas.microsoft.com/office/powerpoint/2010/main" val="104356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35</a:t>
            </a:fld>
            <a:endParaRPr lang="en-US"/>
          </a:p>
        </p:txBody>
      </p:sp>
    </p:spTree>
    <p:extLst>
      <p:ext uri="{BB962C8B-B14F-4D97-AF65-F5344CB8AC3E}">
        <p14:creationId xmlns:p14="http://schemas.microsoft.com/office/powerpoint/2010/main" val="1998731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24F56-5555-F4E7-860B-49353B85E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8A8C8-AB2C-9679-6F6F-0CE68D658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E2B74-DA50-A5D2-7605-680BBBF67C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4545F-39DF-6B8F-1617-5F858225C5C3}"/>
              </a:ext>
            </a:extLst>
          </p:cNvPr>
          <p:cNvSpPr>
            <a:spLocks noGrp="1"/>
          </p:cNvSpPr>
          <p:nvPr>
            <p:ph type="sldNum" sz="quarter" idx="5"/>
          </p:nvPr>
        </p:nvSpPr>
        <p:spPr/>
        <p:txBody>
          <a:bodyPr/>
          <a:lstStyle/>
          <a:p>
            <a:fld id="{40B96658-6399-FE45-B5AC-256BAD797E64}" type="slidenum">
              <a:rPr lang="en-US" smtClean="0"/>
              <a:t>38</a:t>
            </a:fld>
            <a:endParaRPr lang="en-US"/>
          </a:p>
        </p:txBody>
      </p:sp>
    </p:spTree>
    <p:extLst>
      <p:ext uri="{BB962C8B-B14F-4D97-AF65-F5344CB8AC3E}">
        <p14:creationId xmlns:p14="http://schemas.microsoft.com/office/powerpoint/2010/main" val="182923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A79D-E168-8F90-017C-F5551E1EE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A7B62-DDAB-7A3F-4BF4-A3479904A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F57AC-7937-7958-2372-E0CE5ECFE3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0FD066-B971-C446-5851-7EF3A4070E89}"/>
              </a:ext>
            </a:extLst>
          </p:cNvPr>
          <p:cNvSpPr>
            <a:spLocks noGrp="1"/>
          </p:cNvSpPr>
          <p:nvPr>
            <p:ph type="sldNum" sz="quarter" idx="5"/>
          </p:nvPr>
        </p:nvSpPr>
        <p:spPr/>
        <p:txBody>
          <a:bodyPr/>
          <a:lstStyle/>
          <a:p>
            <a:fld id="{40B96658-6399-FE45-B5AC-256BAD797E64}" type="slidenum">
              <a:rPr lang="en-US" smtClean="0"/>
              <a:t>39</a:t>
            </a:fld>
            <a:endParaRPr lang="en-US"/>
          </a:p>
        </p:txBody>
      </p:sp>
    </p:spTree>
    <p:extLst>
      <p:ext uri="{BB962C8B-B14F-4D97-AF65-F5344CB8AC3E}">
        <p14:creationId xmlns:p14="http://schemas.microsoft.com/office/powerpoint/2010/main" val="406913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1107-24E8-369F-8A76-20CA43628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AFF37-42F6-9D46-64E5-5C69FFCB9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8173E-0FD4-F9FC-40B4-71979025C5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008F5-811C-8970-B55C-6729A4021C4E}"/>
              </a:ext>
            </a:extLst>
          </p:cNvPr>
          <p:cNvSpPr>
            <a:spLocks noGrp="1"/>
          </p:cNvSpPr>
          <p:nvPr>
            <p:ph type="sldNum" sz="quarter" idx="5"/>
          </p:nvPr>
        </p:nvSpPr>
        <p:spPr/>
        <p:txBody>
          <a:bodyPr/>
          <a:lstStyle/>
          <a:p>
            <a:fld id="{40B96658-6399-FE45-B5AC-256BAD797E64}" type="slidenum">
              <a:rPr lang="en-US" smtClean="0"/>
              <a:t>40</a:t>
            </a:fld>
            <a:endParaRPr lang="en-US"/>
          </a:p>
        </p:txBody>
      </p:sp>
    </p:spTree>
    <p:extLst>
      <p:ext uri="{BB962C8B-B14F-4D97-AF65-F5344CB8AC3E}">
        <p14:creationId xmlns:p14="http://schemas.microsoft.com/office/powerpoint/2010/main" val="340317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7865-06A8-F1EB-66EE-617D8CDFD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A74A5-A926-B9B3-1323-DFB54C875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6811F-540D-F004-0E52-9A16E9C3D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3B18D5-C5FA-7DF6-D503-F6BC3BFE9728}"/>
              </a:ext>
            </a:extLst>
          </p:cNvPr>
          <p:cNvSpPr>
            <a:spLocks noGrp="1"/>
          </p:cNvSpPr>
          <p:nvPr>
            <p:ph type="sldNum" sz="quarter" idx="5"/>
          </p:nvPr>
        </p:nvSpPr>
        <p:spPr/>
        <p:txBody>
          <a:bodyPr/>
          <a:lstStyle/>
          <a:p>
            <a:fld id="{40B96658-6399-FE45-B5AC-256BAD797E64}" type="slidenum">
              <a:rPr lang="en-US" smtClean="0"/>
              <a:t>41</a:t>
            </a:fld>
            <a:endParaRPr lang="en-US"/>
          </a:p>
        </p:txBody>
      </p:sp>
    </p:spTree>
    <p:extLst>
      <p:ext uri="{BB962C8B-B14F-4D97-AF65-F5344CB8AC3E}">
        <p14:creationId xmlns:p14="http://schemas.microsoft.com/office/powerpoint/2010/main" val="379597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D0DBE-ED11-B8FC-0353-40ACE20C3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05958-23EE-DD30-0F48-502A093A1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7817C-4F97-0672-91DE-F0F335AAD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E89D01-A6A3-4AE2-F2EB-DB0A97A2ADFA}"/>
              </a:ext>
            </a:extLst>
          </p:cNvPr>
          <p:cNvSpPr>
            <a:spLocks noGrp="1"/>
          </p:cNvSpPr>
          <p:nvPr>
            <p:ph type="sldNum" sz="quarter" idx="5"/>
          </p:nvPr>
        </p:nvSpPr>
        <p:spPr/>
        <p:txBody>
          <a:bodyPr/>
          <a:lstStyle/>
          <a:p>
            <a:fld id="{40B96658-6399-FE45-B5AC-256BAD797E64}" type="slidenum">
              <a:rPr lang="en-US" smtClean="0"/>
              <a:t>42</a:t>
            </a:fld>
            <a:endParaRPr lang="en-US"/>
          </a:p>
        </p:txBody>
      </p:sp>
    </p:spTree>
    <p:extLst>
      <p:ext uri="{BB962C8B-B14F-4D97-AF65-F5344CB8AC3E}">
        <p14:creationId xmlns:p14="http://schemas.microsoft.com/office/powerpoint/2010/main" val="1376760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915B-C876-4EDC-264F-B81D85F88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886A1-E505-CA93-7C13-6C7D15A34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42B6E-2710-6A66-77A7-6D0D162C7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4D384-CED4-CB6F-391F-2525684F1724}"/>
              </a:ext>
            </a:extLst>
          </p:cNvPr>
          <p:cNvSpPr>
            <a:spLocks noGrp="1"/>
          </p:cNvSpPr>
          <p:nvPr>
            <p:ph type="sldNum" sz="quarter" idx="5"/>
          </p:nvPr>
        </p:nvSpPr>
        <p:spPr/>
        <p:txBody>
          <a:bodyPr/>
          <a:lstStyle/>
          <a:p>
            <a:fld id="{40B96658-6399-FE45-B5AC-256BAD797E64}" type="slidenum">
              <a:rPr lang="en-US" smtClean="0"/>
              <a:t>43</a:t>
            </a:fld>
            <a:endParaRPr lang="en-US"/>
          </a:p>
        </p:txBody>
      </p:sp>
    </p:spTree>
    <p:extLst>
      <p:ext uri="{BB962C8B-B14F-4D97-AF65-F5344CB8AC3E}">
        <p14:creationId xmlns:p14="http://schemas.microsoft.com/office/powerpoint/2010/main" val="153550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41CB-9E45-9AE3-E128-0A3AE867A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015C8-0C4B-EBB4-2A4B-A7342C529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17ACD-D6E8-1F62-57FE-85A0A106AE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A28C9-A3E3-04F1-6094-C53CE04DFA2F}"/>
              </a:ext>
            </a:extLst>
          </p:cNvPr>
          <p:cNvSpPr>
            <a:spLocks noGrp="1"/>
          </p:cNvSpPr>
          <p:nvPr>
            <p:ph type="sldNum" sz="quarter" idx="5"/>
          </p:nvPr>
        </p:nvSpPr>
        <p:spPr/>
        <p:txBody>
          <a:bodyPr/>
          <a:lstStyle/>
          <a:p>
            <a:fld id="{40B96658-6399-FE45-B5AC-256BAD797E64}" type="slidenum">
              <a:rPr lang="en-US" smtClean="0"/>
              <a:t>3</a:t>
            </a:fld>
            <a:endParaRPr lang="en-US"/>
          </a:p>
        </p:txBody>
      </p:sp>
    </p:spTree>
    <p:extLst>
      <p:ext uri="{BB962C8B-B14F-4D97-AF65-F5344CB8AC3E}">
        <p14:creationId xmlns:p14="http://schemas.microsoft.com/office/powerpoint/2010/main" val="2282762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83A1-7CEE-8F02-D971-D1B42DF80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5FB64-9B89-FC4E-4A86-B023A112A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32712-D1A1-1993-3DCE-8DA4423EC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2C6959-9B93-ADD8-1D40-23D099598911}"/>
              </a:ext>
            </a:extLst>
          </p:cNvPr>
          <p:cNvSpPr>
            <a:spLocks noGrp="1"/>
          </p:cNvSpPr>
          <p:nvPr>
            <p:ph type="sldNum" sz="quarter" idx="5"/>
          </p:nvPr>
        </p:nvSpPr>
        <p:spPr/>
        <p:txBody>
          <a:bodyPr/>
          <a:lstStyle/>
          <a:p>
            <a:fld id="{40B96658-6399-FE45-B5AC-256BAD797E64}" type="slidenum">
              <a:rPr lang="en-US" smtClean="0"/>
              <a:t>44</a:t>
            </a:fld>
            <a:endParaRPr lang="en-US"/>
          </a:p>
        </p:txBody>
      </p:sp>
    </p:spTree>
    <p:extLst>
      <p:ext uri="{BB962C8B-B14F-4D97-AF65-F5344CB8AC3E}">
        <p14:creationId xmlns:p14="http://schemas.microsoft.com/office/powerpoint/2010/main" val="346740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45</a:t>
            </a:fld>
            <a:endParaRPr lang="en-US"/>
          </a:p>
        </p:txBody>
      </p:sp>
    </p:spTree>
    <p:extLst>
      <p:ext uri="{BB962C8B-B14F-4D97-AF65-F5344CB8AC3E}">
        <p14:creationId xmlns:p14="http://schemas.microsoft.com/office/powerpoint/2010/main" val="3141603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typo "signal" [[</a:t>
            </a:r>
            <a:r>
              <a:rPr lang="en-US" dirty="0" err="1"/>
              <a:t>attish</a:t>
            </a:r>
            <a:r>
              <a:rPr lang="en-US" dirty="0"/>
              <a:t>]]</a:t>
            </a:r>
          </a:p>
        </p:txBody>
      </p:sp>
      <p:sp>
        <p:nvSpPr>
          <p:cNvPr id="4" name="Slide Number Placeholder 3"/>
          <p:cNvSpPr>
            <a:spLocks noGrp="1"/>
          </p:cNvSpPr>
          <p:nvPr>
            <p:ph type="sldNum" sz="quarter" idx="5"/>
          </p:nvPr>
        </p:nvSpPr>
        <p:spPr/>
        <p:txBody>
          <a:bodyPr/>
          <a:lstStyle/>
          <a:p>
            <a:fld id="{40B96658-6399-FE45-B5AC-256BAD797E64}" type="slidenum">
              <a:rPr lang="en-US" smtClean="0"/>
              <a:t>47</a:t>
            </a:fld>
            <a:endParaRPr lang="en-US"/>
          </a:p>
        </p:txBody>
      </p:sp>
    </p:spTree>
    <p:extLst>
      <p:ext uri="{BB962C8B-B14F-4D97-AF65-F5344CB8AC3E}">
        <p14:creationId xmlns:p14="http://schemas.microsoft.com/office/powerpoint/2010/main" val="1049153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59</a:t>
            </a:fld>
            <a:endParaRPr lang="en-US"/>
          </a:p>
        </p:txBody>
      </p:sp>
    </p:spTree>
    <p:extLst>
      <p:ext uri="{BB962C8B-B14F-4D97-AF65-F5344CB8AC3E}">
        <p14:creationId xmlns:p14="http://schemas.microsoft.com/office/powerpoint/2010/main" val="9706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FC55-23F0-1EB6-606C-4A3B0CBA7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A1FD8-402B-9065-7F36-3B40B9314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BF8AB-A055-7313-F015-8103ADA60B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E2266-BEA6-CA84-4AFF-55BF04023B2E}"/>
              </a:ext>
            </a:extLst>
          </p:cNvPr>
          <p:cNvSpPr>
            <a:spLocks noGrp="1"/>
          </p:cNvSpPr>
          <p:nvPr>
            <p:ph type="sldNum" sz="quarter" idx="5"/>
          </p:nvPr>
        </p:nvSpPr>
        <p:spPr/>
        <p:txBody>
          <a:bodyPr/>
          <a:lstStyle/>
          <a:p>
            <a:fld id="{40B96658-6399-FE45-B5AC-256BAD797E64}" type="slidenum">
              <a:rPr lang="en-US" smtClean="0"/>
              <a:t>4</a:t>
            </a:fld>
            <a:endParaRPr lang="en-US"/>
          </a:p>
        </p:txBody>
      </p:sp>
    </p:spTree>
    <p:extLst>
      <p:ext uri="{BB962C8B-B14F-4D97-AF65-F5344CB8AC3E}">
        <p14:creationId xmlns:p14="http://schemas.microsoft.com/office/powerpoint/2010/main" val="301990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great. Now that we know a little bit about what the SCC is, lets take a look at</a:t>
            </a:r>
          </a:p>
        </p:txBody>
      </p:sp>
      <p:sp>
        <p:nvSpPr>
          <p:cNvPr id="4" name="Slide Number Placeholder 3"/>
          <p:cNvSpPr>
            <a:spLocks noGrp="1"/>
          </p:cNvSpPr>
          <p:nvPr>
            <p:ph type="sldNum" sz="quarter" idx="5"/>
          </p:nvPr>
        </p:nvSpPr>
        <p:spPr/>
        <p:txBody>
          <a:bodyPr/>
          <a:lstStyle/>
          <a:p>
            <a:fld id="{40B96658-6399-FE45-B5AC-256BAD797E64}" type="slidenum">
              <a:rPr lang="en-US" smtClean="0"/>
              <a:t>5</a:t>
            </a:fld>
            <a:endParaRPr lang="en-US"/>
          </a:p>
        </p:txBody>
      </p:sp>
    </p:spTree>
    <p:extLst>
      <p:ext uri="{BB962C8B-B14F-4D97-AF65-F5344CB8AC3E}">
        <p14:creationId xmlns:p14="http://schemas.microsoft.com/office/powerpoint/2010/main" val="116490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7</a:t>
            </a:fld>
            <a:endParaRPr lang="en-US"/>
          </a:p>
        </p:txBody>
      </p:sp>
    </p:spTree>
    <p:extLst>
      <p:ext uri="{BB962C8B-B14F-4D97-AF65-F5344CB8AC3E}">
        <p14:creationId xmlns:p14="http://schemas.microsoft.com/office/powerpoint/2010/main" val="87009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96658-6399-FE45-B5AC-256BAD797E64}" type="slidenum">
              <a:rPr lang="en-US" smtClean="0"/>
              <a:t>8</a:t>
            </a:fld>
            <a:endParaRPr lang="en-US"/>
          </a:p>
        </p:txBody>
      </p:sp>
    </p:spTree>
    <p:extLst>
      <p:ext uri="{BB962C8B-B14F-4D97-AF65-F5344CB8AC3E}">
        <p14:creationId xmlns:p14="http://schemas.microsoft.com/office/powerpoint/2010/main" val="80477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9117-CCEF-0C27-B877-B1D3AD516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862E6-1CD5-2DFA-D45A-ABBFC6D87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7BAC9-3021-5DCD-159A-FB9E57663288}"/>
              </a:ext>
            </a:extLst>
          </p:cNvPr>
          <p:cNvSpPr>
            <a:spLocks noGrp="1"/>
          </p:cNvSpPr>
          <p:nvPr>
            <p:ph type="body" idx="1"/>
          </p:nvPr>
        </p:nvSpPr>
        <p:spPr/>
        <p:txBody>
          <a:bodyPr/>
          <a:lstStyle/>
          <a:p>
            <a:pPr marL="171450" indent="-171450">
              <a:buFontTx/>
              <a:buChar char="-"/>
            </a:pPr>
            <a:r>
              <a:rPr lang="en-US" dirty="0"/>
              <a:t>“Click Launch”</a:t>
            </a:r>
          </a:p>
          <a:p>
            <a:pPr marL="171450" indent="-171450">
              <a:buFontTx/>
              <a:buChar char="-"/>
            </a:pPr>
            <a:r>
              <a:rPr lang="en-US" dirty="0"/>
              <a:t>Open up a terminal</a:t>
            </a:r>
          </a:p>
          <a:p>
            <a:pPr marL="171450" indent="-171450">
              <a:buFontTx/>
              <a:buChar char="-"/>
            </a:pPr>
            <a:r>
              <a:rPr lang="en-US" dirty="0"/>
              <a:t>Run cp command</a:t>
            </a:r>
          </a:p>
        </p:txBody>
      </p:sp>
      <p:sp>
        <p:nvSpPr>
          <p:cNvPr id="4" name="Slide Number Placeholder 3">
            <a:extLst>
              <a:ext uri="{FF2B5EF4-FFF2-40B4-BE49-F238E27FC236}">
                <a16:creationId xmlns:a16="http://schemas.microsoft.com/office/drawing/2014/main" id="{FF5B8AE2-ED95-184F-FAC4-C19C73A6487E}"/>
              </a:ext>
            </a:extLst>
          </p:cNvPr>
          <p:cNvSpPr>
            <a:spLocks noGrp="1"/>
          </p:cNvSpPr>
          <p:nvPr>
            <p:ph type="sldNum" sz="quarter" idx="5"/>
          </p:nvPr>
        </p:nvSpPr>
        <p:spPr/>
        <p:txBody>
          <a:bodyPr/>
          <a:lstStyle/>
          <a:p>
            <a:fld id="{40B96658-6399-FE45-B5AC-256BAD797E64}" type="slidenum">
              <a:rPr lang="en-US" smtClean="0"/>
              <a:t>9</a:t>
            </a:fld>
            <a:endParaRPr lang="en-US"/>
          </a:p>
        </p:txBody>
      </p:sp>
    </p:spTree>
    <p:extLst>
      <p:ext uri="{BB962C8B-B14F-4D97-AF65-F5344CB8AC3E}">
        <p14:creationId xmlns:p14="http://schemas.microsoft.com/office/powerpoint/2010/main" val="315209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too much information?</a:t>
            </a:r>
          </a:p>
          <a:p>
            <a:endParaRPr lang="en-US" dirty="0"/>
          </a:p>
          <a:p>
            <a:r>
              <a:rPr lang="en-US" dirty="0"/>
              <a:t>[[Brian]] Format as a table.</a:t>
            </a:r>
          </a:p>
        </p:txBody>
      </p:sp>
      <p:sp>
        <p:nvSpPr>
          <p:cNvPr id="4" name="Slide Number Placeholder 3"/>
          <p:cNvSpPr>
            <a:spLocks noGrp="1"/>
          </p:cNvSpPr>
          <p:nvPr>
            <p:ph type="sldNum" sz="quarter" idx="5"/>
          </p:nvPr>
        </p:nvSpPr>
        <p:spPr/>
        <p:txBody>
          <a:bodyPr/>
          <a:lstStyle/>
          <a:p>
            <a:fld id="{40B96658-6399-FE45-B5AC-256BAD797E64}" type="slidenum">
              <a:rPr lang="en-US" smtClean="0"/>
              <a:t>14</a:t>
            </a:fld>
            <a:endParaRPr lang="en-US"/>
          </a:p>
        </p:txBody>
      </p:sp>
    </p:spTree>
    <p:extLst>
      <p:ext uri="{BB962C8B-B14F-4D97-AF65-F5344CB8AC3E}">
        <p14:creationId xmlns:p14="http://schemas.microsoft.com/office/powerpoint/2010/main" val="62081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CEF1-EAFF-7371-47E0-571B46061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2124-F9CE-DDE4-2496-28DE4B050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F511C-C73E-C85C-458C-A8A7E8A7BFBB}"/>
              </a:ext>
            </a:extLst>
          </p:cNvPr>
          <p:cNvSpPr>
            <a:spLocks noGrp="1"/>
          </p:cNvSpPr>
          <p:nvPr>
            <p:ph type="dt" sz="half" idx="10"/>
          </p:nvPr>
        </p:nvSpPr>
        <p:spPr/>
        <p:txBody>
          <a:bodyPr/>
          <a:lstStyle/>
          <a:p>
            <a:fld id="{56D34EE2-822C-DE43-B3E4-DE8DCABF14CD}" type="datetime1">
              <a:rPr lang="en-US" smtClean="0"/>
              <a:t>10/23/25</a:t>
            </a:fld>
            <a:endParaRPr lang="en-US"/>
          </a:p>
        </p:txBody>
      </p:sp>
      <p:sp>
        <p:nvSpPr>
          <p:cNvPr id="5" name="Footer Placeholder 4">
            <a:extLst>
              <a:ext uri="{FF2B5EF4-FFF2-40B4-BE49-F238E27FC236}">
                <a16:creationId xmlns:a16="http://schemas.microsoft.com/office/drawing/2014/main" id="{51D2BDE5-8595-B406-4DF5-C217ECC65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C1378-742C-7923-78F9-F23AB0CA41FF}"/>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09442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13A7-0F66-4EE7-8380-852D22B773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96968-FEA8-27F7-3DB5-F13271B47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EA848-4D0E-D01E-0803-BB67135F3F9B}"/>
              </a:ext>
            </a:extLst>
          </p:cNvPr>
          <p:cNvSpPr>
            <a:spLocks noGrp="1"/>
          </p:cNvSpPr>
          <p:nvPr>
            <p:ph type="dt" sz="half" idx="10"/>
          </p:nvPr>
        </p:nvSpPr>
        <p:spPr/>
        <p:txBody>
          <a:bodyPr/>
          <a:lstStyle/>
          <a:p>
            <a:fld id="{E24DD636-D689-A04C-8327-E820BEFBA4EC}" type="datetime1">
              <a:rPr lang="en-US" smtClean="0"/>
              <a:t>10/23/25</a:t>
            </a:fld>
            <a:endParaRPr lang="en-US"/>
          </a:p>
        </p:txBody>
      </p:sp>
      <p:sp>
        <p:nvSpPr>
          <p:cNvPr id="5" name="Footer Placeholder 4">
            <a:extLst>
              <a:ext uri="{FF2B5EF4-FFF2-40B4-BE49-F238E27FC236}">
                <a16:creationId xmlns:a16="http://schemas.microsoft.com/office/drawing/2014/main" id="{A5E78656-177E-6AF7-EF45-8EB722E0D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A47EB-FB00-7045-D3F2-2726740D0B96}"/>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5400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6B0D4-5A6A-57E7-6578-6A9B58B36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064106-F8E0-1ADC-49B4-7C2678660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47136-8407-5014-8DB4-E8AE1F258B19}"/>
              </a:ext>
            </a:extLst>
          </p:cNvPr>
          <p:cNvSpPr>
            <a:spLocks noGrp="1"/>
          </p:cNvSpPr>
          <p:nvPr>
            <p:ph type="dt" sz="half" idx="10"/>
          </p:nvPr>
        </p:nvSpPr>
        <p:spPr/>
        <p:txBody>
          <a:bodyPr/>
          <a:lstStyle/>
          <a:p>
            <a:fld id="{CAE92737-A85B-D84E-A3D2-16A3DA8350C6}" type="datetime1">
              <a:rPr lang="en-US" smtClean="0"/>
              <a:t>10/23/25</a:t>
            </a:fld>
            <a:endParaRPr lang="en-US"/>
          </a:p>
        </p:txBody>
      </p:sp>
      <p:sp>
        <p:nvSpPr>
          <p:cNvPr id="5" name="Footer Placeholder 4">
            <a:extLst>
              <a:ext uri="{FF2B5EF4-FFF2-40B4-BE49-F238E27FC236}">
                <a16:creationId xmlns:a16="http://schemas.microsoft.com/office/drawing/2014/main" id="{FDA3B90B-9951-6E71-F6F7-F812A8E69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9EF1-E84E-D725-3D79-DBA5639EE33B}"/>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8344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6B2D-4BC7-F70C-C058-39979CE29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0ADD2-8927-ECA1-64DB-802556DE7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918C1-DC47-4C35-40CA-6F742C5578ED}"/>
              </a:ext>
            </a:extLst>
          </p:cNvPr>
          <p:cNvSpPr>
            <a:spLocks noGrp="1"/>
          </p:cNvSpPr>
          <p:nvPr>
            <p:ph type="dt" sz="half" idx="10"/>
          </p:nvPr>
        </p:nvSpPr>
        <p:spPr/>
        <p:txBody>
          <a:bodyPr/>
          <a:lstStyle/>
          <a:p>
            <a:fld id="{01F7F96E-F778-7D49-AB15-360A0B08F80E}" type="datetime1">
              <a:rPr lang="en-US" smtClean="0"/>
              <a:t>10/23/25</a:t>
            </a:fld>
            <a:endParaRPr lang="en-US"/>
          </a:p>
        </p:txBody>
      </p:sp>
      <p:sp>
        <p:nvSpPr>
          <p:cNvPr id="5" name="Footer Placeholder 4">
            <a:extLst>
              <a:ext uri="{FF2B5EF4-FFF2-40B4-BE49-F238E27FC236}">
                <a16:creationId xmlns:a16="http://schemas.microsoft.com/office/drawing/2014/main" id="{208C2F2B-C414-2ED3-C46C-981D84964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44E1E-24C4-3B7C-0504-0528E193FE63}"/>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209844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94DF-83ED-988A-6CA1-6D3F44ADD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9132F-6185-3B13-25F9-F26560F3E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12DB1-AA59-8753-4888-B81C195BF011}"/>
              </a:ext>
            </a:extLst>
          </p:cNvPr>
          <p:cNvSpPr>
            <a:spLocks noGrp="1"/>
          </p:cNvSpPr>
          <p:nvPr>
            <p:ph type="dt" sz="half" idx="10"/>
          </p:nvPr>
        </p:nvSpPr>
        <p:spPr/>
        <p:txBody>
          <a:bodyPr/>
          <a:lstStyle/>
          <a:p>
            <a:fld id="{336D0516-43CA-F842-ABDB-8C271EA0AA86}" type="datetime1">
              <a:rPr lang="en-US" smtClean="0"/>
              <a:t>10/23/25</a:t>
            </a:fld>
            <a:endParaRPr lang="en-US"/>
          </a:p>
        </p:txBody>
      </p:sp>
      <p:sp>
        <p:nvSpPr>
          <p:cNvPr id="5" name="Footer Placeholder 4">
            <a:extLst>
              <a:ext uri="{FF2B5EF4-FFF2-40B4-BE49-F238E27FC236}">
                <a16:creationId xmlns:a16="http://schemas.microsoft.com/office/drawing/2014/main" id="{8B125353-2E3E-C544-8FA3-FFE83B6A8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6BF6B-992A-4935-A3F6-3DE74430B9C7}"/>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8128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4773-0B1A-7C43-061F-8A7510EF5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091D7-0D87-5124-68C2-7F323A5EB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FDBC53-F49C-B841-716E-4BF0A6E83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C0F50-DB33-1E73-9B25-1C0A07CEF176}"/>
              </a:ext>
            </a:extLst>
          </p:cNvPr>
          <p:cNvSpPr>
            <a:spLocks noGrp="1"/>
          </p:cNvSpPr>
          <p:nvPr>
            <p:ph type="dt" sz="half" idx="10"/>
          </p:nvPr>
        </p:nvSpPr>
        <p:spPr/>
        <p:txBody>
          <a:bodyPr/>
          <a:lstStyle/>
          <a:p>
            <a:fld id="{A5D2C370-3187-5044-82C8-00E9BDAA7CC0}" type="datetime1">
              <a:rPr lang="en-US" smtClean="0"/>
              <a:t>10/23/25</a:t>
            </a:fld>
            <a:endParaRPr lang="en-US"/>
          </a:p>
        </p:txBody>
      </p:sp>
      <p:sp>
        <p:nvSpPr>
          <p:cNvPr id="6" name="Footer Placeholder 5">
            <a:extLst>
              <a:ext uri="{FF2B5EF4-FFF2-40B4-BE49-F238E27FC236}">
                <a16:creationId xmlns:a16="http://schemas.microsoft.com/office/drawing/2014/main" id="{AA639333-EE01-7873-17BA-A27D851A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52669-112F-497E-674C-5583256DCC29}"/>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350513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2687-E5D3-902E-43AD-AE1CF305D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7D9C7-4809-DCE9-E986-EB7B6F0D85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FAD90-EE35-0BDC-D721-42C1273C5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AA9D-1D12-7240-A033-164EB10952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52AABA-33F4-59A4-0A4C-2BED2867DF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A5436-5BB7-8981-63DF-ECD8B6EAA57E}"/>
              </a:ext>
            </a:extLst>
          </p:cNvPr>
          <p:cNvSpPr>
            <a:spLocks noGrp="1"/>
          </p:cNvSpPr>
          <p:nvPr>
            <p:ph type="dt" sz="half" idx="10"/>
          </p:nvPr>
        </p:nvSpPr>
        <p:spPr/>
        <p:txBody>
          <a:bodyPr/>
          <a:lstStyle/>
          <a:p>
            <a:fld id="{6EF7B752-8CA1-934F-B36B-36520B27084A}" type="datetime1">
              <a:rPr lang="en-US" smtClean="0"/>
              <a:t>10/23/25</a:t>
            </a:fld>
            <a:endParaRPr lang="en-US"/>
          </a:p>
        </p:txBody>
      </p:sp>
      <p:sp>
        <p:nvSpPr>
          <p:cNvPr id="8" name="Footer Placeholder 7">
            <a:extLst>
              <a:ext uri="{FF2B5EF4-FFF2-40B4-BE49-F238E27FC236}">
                <a16:creationId xmlns:a16="http://schemas.microsoft.com/office/drawing/2014/main" id="{9BD8B6A9-BFA0-9648-5697-CCF3DCA6D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874E9-DC87-4D08-65C2-B8F2D7C69C27}"/>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215524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44C9-0477-5372-B0FE-464F15A248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B72E0-C74F-56B3-0DC1-7E0D8A8AC44C}"/>
              </a:ext>
            </a:extLst>
          </p:cNvPr>
          <p:cNvSpPr>
            <a:spLocks noGrp="1"/>
          </p:cNvSpPr>
          <p:nvPr>
            <p:ph type="dt" sz="half" idx="10"/>
          </p:nvPr>
        </p:nvSpPr>
        <p:spPr/>
        <p:txBody>
          <a:bodyPr/>
          <a:lstStyle/>
          <a:p>
            <a:fld id="{F87B67B2-789B-0D4B-B4C1-77776259F4B6}" type="datetime1">
              <a:rPr lang="en-US" smtClean="0"/>
              <a:t>10/23/25</a:t>
            </a:fld>
            <a:endParaRPr lang="en-US"/>
          </a:p>
        </p:txBody>
      </p:sp>
      <p:sp>
        <p:nvSpPr>
          <p:cNvPr id="4" name="Footer Placeholder 3">
            <a:extLst>
              <a:ext uri="{FF2B5EF4-FFF2-40B4-BE49-F238E27FC236}">
                <a16:creationId xmlns:a16="http://schemas.microsoft.com/office/drawing/2014/main" id="{FD8A0C1C-BEC9-A44B-B4D5-D4F888442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26D93-0316-CE25-7BF4-2BCA71546EAF}"/>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40398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768A2-FF2D-6D1F-496D-4AFDBE6BA094}"/>
              </a:ext>
            </a:extLst>
          </p:cNvPr>
          <p:cNvSpPr>
            <a:spLocks noGrp="1"/>
          </p:cNvSpPr>
          <p:nvPr>
            <p:ph type="dt" sz="half" idx="10"/>
          </p:nvPr>
        </p:nvSpPr>
        <p:spPr/>
        <p:txBody>
          <a:bodyPr/>
          <a:lstStyle/>
          <a:p>
            <a:fld id="{731A94C3-DBF6-804D-9587-4F4F8304159B}" type="datetime1">
              <a:rPr lang="en-US" smtClean="0"/>
              <a:t>10/23/25</a:t>
            </a:fld>
            <a:endParaRPr lang="en-US"/>
          </a:p>
        </p:txBody>
      </p:sp>
      <p:sp>
        <p:nvSpPr>
          <p:cNvPr id="3" name="Footer Placeholder 2">
            <a:extLst>
              <a:ext uri="{FF2B5EF4-FFF2-40B4-BE49-F238E27FC236}">
                <a16:creationId xmlns:a16="http://schemas.microsoft.com/office/drawing/2014/main" id="{F12F53AF-61DE-07C7-4B56-E4331069E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7D546-D81B-F06B-6FD6-5244822BD84E}"/>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84358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3508-F19D-EA0D-7FAF-C9E3337B3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46AC1-75E5-2439-37BC-71DC1945F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247D4C-0FB8-026B-84AC-9B70BEF4B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2606F-24D2-0E72-6502-C552B4576CD9}"/>
              </a:ext>
            </a:extLst>
          </p:cNvPr>
          <p:cNvSpPr>
            <a:spLocks noGrp="1"/>
          </p:cNvSpPr>
          <p:nvPr>
            <p:ph type="dt" sz="half" idx="10"/>
          </p:nvPr>
        </p:nvSpPr>
        <p:spPr/>
        <p:txBody>
          <a:bodyPr/>
          <a:lstStyle/>
          <a:p>
            <a:fld id="{5CDC801F-7607-434B-8C65-6BE64C6724C1}" type="datetime1">
              <a:rPr lang="en-US" smtClean="0"/>
              <a:t>10/23/25</a:t>
            </a:fld>
            <a:endParaRPr lang="en-US"/>
          </a:p>
        </p:txBody>
      </p:sp>
      <p:sp>
        <p:nvSpPr>
          <p:cNvPr id="6" name="Footer Placeholder 5">
            <a:extLst>
              <a:ext uri="{FF2B5EF4-FFF2-40B4-BE49-F238E27FC236}">
                <a16:creationId xmlns:a16="http://schemas.microsoft.com/office/drawing/2014/main" id="{C9DF0932-723A-3AA0-7AB9-EEA8753D4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6EDEF-E437-26F6-BE1E-90BEE53C8A95}"/>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192877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D556-2914-542E-5167-6B728F10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EA6BF-55FB-A9B7-8E23-44F28659A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DAD44-5035-DC3D-D84E-7BF198C1A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4BB16-C650-00FB-A46F-19E5F885BD37}"/>
              </a:ext>
            </a:extLst>
          </p:cNvPr>
          <p:cNvSpPr>
            <a:spLocks noGrp="1"/>
          </p:cNvSpPr>
          <p:nvPr>
            <p:ph type="dt" sz="half" idx="10"/>
          </p:nvPr>
        </p:nvSpPr>
        <p:spPr/>
        <p:txBody>
          <a:bodyPr/>
          <a:lstStyle/>
          <a:p>
            <a:fld id="{6347ECC2-80EB-3D42-BE16-6C50BFE4D5DE}" type="datetime1">
              <a:rPr lang="en-US" smtClean="0"/>
              <a:t>10/23/25</a:t>
            </a:fld>
            <a:endParaRPr lang="en-US"/>
          </a:p>
        </p:txBody>
      </p:sp>
      <p:sp>
        <p:nvSpPr>
          <p:cNvPr id="6" name="Footer Placeholder 5">
            <a:extLst>
              <a:ext uri="{FF2B5EF4-FFF2-40B4-BE49-F238E27FC236}">
                <a16:creationId xmlns:a16="http://schemas.microsoft.com/office/drawing/2014/main" id="{A1B85251-7BAD-677C-CE0F-D58240A9E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2ADBE-19F2-AD56-E649-6E22865D3874}"/>
              </a:ext>
            </a:extLst>
          </p:cNvPr>
          <p:cNvSpPr>
            <a:spLocks noGrp="1"/>
          </p:cNvSpPr>
          <p:nvPr>
            <p:ph type="sldNum" sz="quarter" idx="12"/>
          </p:nvPr>
        </p:nvSpPr>
        <p:spPr/>
        <p:txBody>
          <a:bodyPr/>
          <a:lstStyle/>
          <a:p>
            <a:fld id="{F606742C-631A-CB4E-A490-45C4369C55E7}" type="slidenum">
              <a:rPr lang="en-US" smtClean="0"/>
              <a:t>‹#›</a:t>
            </a:fld>
            <a:endParaRPr lang="en-US"/>
          </a:p>
        </p:txBody>
      </p:sp>
    </p:spTree>
    <p:extLst>
      <p:ext uri="{BB962C8B-B14F-4D97-AF65-F5344CB8AC3E}">
        <p14:creationId xmlns:p14="http://schemas.microsoft.com/office/powerpoint/2010/main" val="404103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C6292-1CC9-633E-2C1B-9EE70304E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32BADD-3ADC-CDA7-FB4B-3F363FD3E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0D897-7D10-1014-7F95-3354411F6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CA540B-48A3-0C45-BF9E-D6BF3C1F777B}" type="datetime1">
              <a:rPr lang="en-US" smtClean="0"/>
              <a:t>10/23/25</a:t>
            </a:fld>
            <a:endParaRPr lang="en-US"/>
          </a:p>
        </p:txBody>
      </p:sp>
      <p:sp>
        <p:nvSpPr>
          <p:cNvPr id="5" name="Footer Placeholder 4">
            <a:extLst>
              <a:ext uri="{FF2B5EF4-FFF2-40B4-BE49-F238E27FC236}">
                <a16:creationId xmlns:a16="http://schemas.microsoft.com/office/drawing/2014/main" id="{A07C4239-2E97-37B2-1F3D-80D6F5C7B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D5A354-24CA-7397-B558-BACC9441A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06742C-631A-CB4E-A490-45C4369C55E7}" type="slidenum">
              <a:rPr lang="en-US" smtClean="0"/>
              <a:t>‹#›</a:t>
            </a:fld>
            <a:endParaRPr lang="en-US"/>
          </a:p>
        </p:txBody>
      </p:sp>
    </p:spTree>
    <p:extLst>
      <p:ext uri="{BB962C8B-B14F-4D97-AF65-F5344CB8AC3E}">
        <p14:creationId xmlns:p14="http://schemas.microsoft.com/office/powerpoint/2010/main" val="416624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icom.innolitics.com/ciods/mr-image" TargetMode="External"/><Relationship Id="rId2" Type="http://schemas.openxmlformats.org/officeDocument/2006/relationships/hyperlink" Target="https://www.dicomstandard.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ids-specification.readthedocs.io/en/stab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ids.neuroimaging.io/specification.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neuro.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memobc/paper-CamCanIDs/blob/main/2_fix_bids.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fmontreal.github.io/Dcm2Bids/3.2.0/" TargetMode="External"/><Relationship Id="rId4" Type="http://schemas.openxmlformats.org/officeDocument/2006/relationships/hyperlink" Target="https://bids.neuroimaging.io/benefit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cs.bu.edu/examples/imaging/tut_dataprep_sc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fmontreal.github.io/Dcm2Bids/3.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unfmontreal.github.io/Dcm2Bids/3.2.0/how-to/create-config-fi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ids-standard.github.io/bids-validato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hatgpt.com/share/68fa8103-6694-8007-998d-09424780a79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u.edu/tech/support/research/training-consulting/rcs-tutorial-videos-and-third-party-tutorials/intro-linux-20m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v.bu.edu/documents/Linux_SCC_CheatSheet.pdf" TargetMode="External"/><Relationship Id="rId4" Type="http://schemas.openxmlformats.org/officeDocument/2006/relationships/hyperlink" Target="https://www.bu.edu/tech/support/research/training-consulting/rcs-tutorial-videos-and-third-party-tutorials/intro-sc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riqc.readthedocs.io/en/lates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rcs.bu.edu/examples/imaging/tut_dataprep_scc/mriqc.qsub" TargetMode="External"/><Relationship Id="rId2" Type="http://schemas.openxmlformats.org/officeDocument/2006/relationships/hyperlink" Target="https://rcs.bu.edu/examples/imaging/tut_dataprep_scc/02_mriqc.qsub" TargetMode="External"/><Relationship Id="rId1" Type="http://schemas.openxmlformats.org/officeDocument/2006/relationships/slideLayout" Target="../slideLayouts/slideLayout2.xml"/><Relationship Id="rId4" Type="http://schemas.openxmlformats.org/officeDocument/2006/relationships/hyperlink" Target="https://rcs.bu.edu/examples/imaging/tut_dataprep_scc/notes.t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riqc.readthedocs.io/en/latest/reports/bold.html" TargetMode="External"/><Relationship Id="rId2" Type="http://schemas.openxmlformats.org/officeDocument/2006/relationships/hyperlink" Target="https://mriqc.readthedocs.io/en/latest/reports/smri.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fmriprep.org/en/stabl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rcs.bu.edu/examples/imaging/tut_dataprep_scc/notes.tx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fmriprep.org/en/stable/output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bu.edu/tech/support/research/software-and-programming/software-and-applications/" TargetMode="External"/><Relationship Id="rId7" Type="http://schemas.openxmlformats.org/officeDocument/2006/relationships/hyperlink" Target="http://fmriprep.org/en/stable/" TargetMode="External"/><Relationship Id="rId2" Type="http://schemas.openxmlformats.org/officeDocument/2006/relationships/hyperlink" Target="http://www.bu.edu/tech/support/research/" TargetMode="External"/><Relationship Id="rId1" Type="http://schemas.openxmlformats.org/officeDocument/2006/relationships/slideLayout" Target="../slideLayouts/slideLayout2.xml"/><Relationship Id="rId6" Type="http://schemas.openxmlformats.org/officeDocument/2006/relationships/hyperlink" Target="mriqc.readthedocs.io/en/latest" TargetMode="External"/><Relationship Id="rId5" Type="http://schemas.openxmlformats.org/officeDocument/2006/relationships/hyperlink" Target="unfmontreal.github.io/Dcm2Bids/3.2.0" TargetMode="External"/><Relationship Id="rId4" Type="http://schemas.openxmlformats.org/officeDocument/2006/relationships/hyperlink" Target="bids.neuroimaging.io"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cv.bu.edu/survey/tutorial_evaluatio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edu/tech/support/research/account-manage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c-ondemand-tutorial.b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rcs.bu.edu/examples/imaging/tut_dataprep_scc/notes.tx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B881-E0D7-E29C-77F6-7F4253BAA3CA}"/>
              </a:ext>
            </a:extLst>
          </p:cNvPr>
          <p:cNvSpPr>
            <a:spLocks noGrp="1"/>
          </p:cNvSpPr>
          <p:nvPr>
            <p:ph type="ctrTitle"/>
          </p:nvPr>
        </p:nvSpPr>
        <p:spPr/>
        <p:txBody>
          <a:bodyPr>
            <a:normAutofit fontScale="90000"/>
          </a:bodyPr>
          <a:lstStyle/>
          <a:p>
            <a:r>
              <a:rPr lang="en-US" dirty="0"/>
              <a:t>Data Preparation for Neuroimagers: BIDS, </a:t>
            </a:r>
            <a:r>
              <a:rPr lang="en-US" dirty="0" err="1"/>
              <a:t>mriqc</a:t>
            </a:r>
            <a:r>
              <a:rPr lang="en-US" dirty="0"/>
              <a:t>, and </a:t>
            </a:r>
            <a:r>
              <a:rPr lang="en-US" dirty="0" err="1"/>
              <a:t>fmriprep</a:t>
            </a:r>
            <a:endParaRPr lang="en-US" dirty="0"/>
          </a:p>
        </p:txBody>
      </p:sp>
      <p:sp>
        <p:nvSpPr>
          <p:cNvPr id="3" name="Subtitle 2">
            <a:extLst>
              <a:ext uri="{FF2B5EF4-FFF2-40B4-BE49-F238E27FC236}">
                <a16:creationId xmlns:a16="http://schemas.microsoft.com/office/drawing/2014/main" id="{004248F7-6ADB-426E-1A34-24ACD241D56A}"/>
              </a:ext>
            </a:extLst>
          </p:cNvPr>
          <p:cNvSpPr>
            <a:spLocks noGrp="1"/>
          </p:cNvSpPr>
          <p:nvPr>
            <p:ph type="subTitle" idx="1"/>
          </p:nvPr>
        </p:nvSpPr>
        <p:spPr>
          <a:xfrm>
            <a:off x="1524000" y="4081013"/>
            <a:ext cx="9144000" cy="1655762"/>
          </a:xfrm>
        </p:spPr>
        <p:txBody>
          <a:bodyPr>
            <a:normAutofit fontScale="77500" lnSpcReduction="20000"/>
          </a:bodyPr>
          <a:lstStyle/>
          <a:p>
            <a:r>
              <a:rPr lang="en-US" dirty="0"/>
              <a:t>Dr. Kyle Kurkela</a:t>
            </a:r>
          </a:p>
          <a:p>
            <a:r>
              <a:rPr lang="en-US" dirty="0"/>
              <a:t>kkurkela@bu.edu</a:t>
            </a:r>
          </a:p>
          <a:p>
            <a:r>
              <a:rPr lang="en-US" dirty="0"/>
              <a:t>Research Computing Services</a:t>
            </a:r>
          </a:p>
          <a:p>
            <a:r>
              <a:rPr lang="en-US" dirty="0"/>
              <a:t>Information Services &amp; Technology</a:t>
            </a:r>
          </a:p>
          <a:p>
            <a:r>
              <a:rPr lang="en-US" dirty="0"/>
              <a:t>Boston University</a:t>
            </a:r>
          </a:p>
        </p:txBody>
      </p:sp>
      <p:sp>
        <p:nvSpPr>
          <p:cNvPr id="4" name="Slide Number Placeholder 3">
            <a:extLst>
              <a:ext uri="{FF2B5EF4-FFF2-40B4-BE49-F238E27FC236}">
                <a16:creationId xmlns:a16="http://schemas.microsoft.com/office/drawing/2014/main" id="{83AD4709-3B38-C4D0-AE76-C64A1DB99383}"/>
              </a:ext>
            </a:extLst>
          </p:cNvPr>
          <p:cNvSpPr>
            <a:spLocks noGrp="1"/>
          </p:cNvSpPr>
          <p:nvPr>
            <p:ph type="sldNum" sz="quarter" idx="12"/>
          </p:nvPr>
        </p:nvSpPr>
        <p:spPr/>
        <p:txBody>
          <a:bodyPr/>
          <a:lstStyle/>
          <a:p>
            <a:fld id="{F606742C-631A-CB4E-A490-45C4369C55E7}" type="slidenum">
              <a:rPr lang="en-US" smtClean="0"/>
              <a:t>1</a:t>
            </a:fld>
            <a:endParaRPr lang="en-US"/>
          </a:p>
        </p:txBody>
      </p:sp>
    </p:spTree>
    <p:extLst>
      <p:ext uri="{BB962C8B-B14F-4D97-AF65-F5344CB8AC3E}">
        <p14:creationId xmlns:p14="http://schemas.microsoft.com/office/powerpoint/2010/main" val="195828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0ACC-FA11-1D1B-B843-3359441C4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60900-42B0-1889-D24C-0E847D194801}"/>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D58D32C8-6C92-3669-DF8B-9153E7D8AB45}"/>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Slide Number Placeholder 3">
            <a:extLst>
              <a:ext uri="{FF2B5EF4-FFF2-40B4-BE49-F238E27FC236}">
                <a16:creationId xmlns:a16="http://schemas.microsoft.com/office/drawing/2014/main" id="{707ADBB9-B4BF-EF2C-B3EC-4525C7BF29B2}"/>
              </a:ext>
            </a:extLst>
          </p:cNvPr>
          <p:cNvSpPr>
            <a:spLocks noGrp="1"/>
          </p:cNvSpPr>
          <p:nvPr>
            <p:ph type="sldNum" sz="quarter" idx="12"/>
          </p:nvPr>
        </p:nvSpPr>
        <p:spPr/>
        <p:txBody>
          <a:bodyPr/>
          <a:lstStyle/>
          <a:p>
            <a:fld id="{F606742C-631A-CB4E-A490-45C4369C55E7}" type="slidenum">
              <a:rPr lang="en-US" smtClean="0"/>
              <a:t>10</a:t>
            </a:fld>
            <a:endParaRPr lang="en-US"/>
          </a:p>
        </p:txBody>
      </p:sp>
    </p:spTree>
    <p:extLst>
      <p:ext uri="{BB962C8B-B14F-4D97-AF65-F5344CB8AC3E}">
        <p14:creationId xmlns:p14="http://schemas.microsoft.com/office/powerpoint/2010/main" val="302150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A2EF-B5B3-3F85-7592-912B15848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54123-7AE4-EFA6-F59E-75C1C34E4749}"/>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22E74730-C40A-0803-172E-612D15E6CFDA}"/>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Rectangle 3">
            <a:extLst>
              <a:ext uri="{FF2B5EF4-FFF2-40B4-BE49-F238E27FC236}">
                <a16:creationId xmlns:a16="http://schemas.microsoft.com/office/drawing/2014/main" id="{54B38F24-6AF6-B439-DF53-F1BF04947715}"/>
              </a:ext>
            </a:extLst>
          </p:cNvPr>
          <p:cNvSpPr/>
          <p:nvPr/>
        </p:nvSpPr>
        <p:spPr>
          <a:xfrm>
            <a:off x="566057" y="3249227"/>
            <a:ext cx="7785463" cy="2150087"/>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65C2EB-8097-2FB7-CC0B-60147EFF13C8}"/>
              </a:ext>
            </a:extLst>
          </p:cNvPr>
          <p:cNvSpPr/>
          <p:nvPr/>
        </p:nvSpPr>
        <p:spPr>
          <a:xfrm>
            <a:off x="838200" y="1690688"/>
            <a:ext cx="9852302" cy="653018"/>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84BACA1-9E38-3E13-6CE6-FDAE8932478B}"/>
              </a:ext>
            </a:extLst>
          </p:cNvPr>
          <p:cNvSpPr>
            <a:spLocks noGrp="1"/>
          </p:cNvSpPr>
          <p:nvPr>
            <p:ph type="sldNum" sz="quarter" idx="12"/>
          </p:nvPr>
        </p:nvSpPr>
        <p:spPr/>
        <p:txBody>
          <a:bodyPr/>
          <a:lstStyle/>
          <a:p>
            <a:fld id="{F606742C-631A-CB4E-A490-45C4369C55E7}" type="slidenum">
              <a:rPr lang="en-US" smtClean="0"/>
              <a:t>11</a:t>
            </a:fld>
            <a:endParaRPr lang="en-US"/>
          </a:p>
        </p:txBody>
      </p:sp>
    </p:spTree>
    <p:extLst>
      <p:ext uri="{BB962C8B-B14F-4D97-AF65-F5344CB8AC3E}">
        <p14:creationId xmlns:p14="http://schemas.microsoft.com/office/powerpoint/2010/main" val="279860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CD14-6C76-5FAD-23E5-8896DD72C3E6}"/>
              </a:ext>
            </a:extLst>
          </p:cNvPr>
          <p:cNvSpPr>
            <a:spLocks noGrp="1"/>
          </p:cNvSpPr>
          <p:nvPr>
            <p:ph type="title"/>
          </p:nvPr>
        </p:nvSpPr>
        <p:spPr/>
        <p:txBody>
          <a:bodyPr/>
          <a:lstStyle/>
          <a:p>
            <a:r>
              <a:rPr lang="en-US" dirty="0"/>
              <a:t>MRI Data 101 -- DICOM</a:t>
            </a:r>
          </a:p>
        </p:txBody>
      </p:sp>
      <p:sp>
        <p:nvSpPr>
          <p:cNvPr id="3" name="Content Placeholder 2">
            <a:extLst>
              <a:ext uri="{FF2B5EF4-FFF2-40B4-BE49-F238E27FC236}">
                <a16:creationId xmlns:a16="http://schemas.microsoft.com/office/drawing/2014/main" id="{5AECFA1D-66A3-28C2-1C41-DF1613F0C949}"/>
              </a:ext>
            </a:extLst>
          </p:cNvPr>
          <p:cNvSpPr>
            <a:spLocks noGrp="1"/>
          </p:cNvSpPr>
          <p:nvPr>
            <p:ph idx="1"/>
          </p:nvPr>
        </p:nvSpPr>
        <p:spPr/>
        <p:txBody>
          <a:bodyPr>
            <a:normAutofit lnSpcReduction="10000"/>
          </a:bodyPr>
          <a:lstStyle/>
          <a:p>
            <a:r>
              <a:rPr lang="en-US" dirty="0"/>
              <a:t>Magnetic Resonance Imaging (MRI) data largely stored in DICOM format</a:t>
            </a:r>
          </a:p>
          <a:p>
            <a:r>
              <a:rPr lang="en-US" dirty="0"/>
              <a:t>DICOM</a:t>
            </a:r>
          </a:p>
          <a:p>
            <a:pPr lvl="1"/>
            <a:r>
              <a:rPr lang="en-US" dirty="0"/>
              <a:t>Standard medical image format used by most human imaging scanners.</a:t>
            </a:r>
          </a:p>
          <a:p>
            <a:pPr lvl="1"/>
            <a:r>
              <a:rPr lang="en-US" dirty="0"/>
              <a:t>Very rich meta data.</a:t>
            </a:r>
          </a:p>
          <a:p>
            <a:pPr lvl="1"/>
            <a:r>
              <a:rPr lang="en-US" dirty="0"/>
              <a:t>Supports both 2D and 3D images (Some 3D images are stored as a sequence of 2D images).</a:t>
            </a:r>
          </a:p>
          <a:p>
            <a:pPr lvl="1"/>
            <a:r>
              <a:rPr lang="en-US" dirty="0"/>
              <a:t>Not very conducive for image processing.</a:t>
            </a:r>
          </a:p>
          <a:p>
            <a:pPr lvl="1"/>
            <a:r>
              <a:rPr lang="en-US" dirty="0"/>
              <a:t>Relatively difficult to compress.</a:t>
            </a:r>
          </a:p>
          <a:p>
            <a:pPr lvl="1"/>
            <a:r>
              <a:rPr lang="en-US" dirty="0"/>
              <a:t>See for more information:</a:t>
            </a:r>
          </a:p>
          <a:p>
            <a:pPr lvl="2"/>
            <a:r>
              <a:rPr lang="en-US" dirty="0">
                <a:hlinkClick r:id="rId2"/>
              </a:rPr>
              <a:t>https://</a:t>
            </a:r>
            <a:r>
              <a:rPr lang="en-US" dirty="0" err="1">
                <a:hlinkClick r:id="rId2"/>
              </a:rPr>
              <a:t>www.dicomstandard.org</a:t>
            </a:r>
            <a:endParaRPr lang="en-US" dirty="0"/>
          </a:p>
          <a:p>
            <a:pPr lvl="2"/>
            <a:r>
              <a:rPr lang="en-US" dirty="0">
                <a:hlinkClick r:id="rId3"/>
              </a:rPr>
              <a:t>https://</a:t>
            </a:r>
            <a:r>
              <a:rPr lang="en-US" dirty="0" err="1">
                <a:hlinkClick r:id="rId3"/>
              </a:rPr>
              <a:t>dicom.innolitics.com</a:t>
            </a:r>
            <a:r>
              <a:rPr lang="en-US" dirty="0">
                <a:hlinkClick r:id="rId3"/>
              </a:rPr>
              <a:t>/</a:t>
            </a:r>
            <a:r>
              <a:rPr lang="en-US" dirty="0" err="1">
                <a:hlinkClick r:id="rId3"/>
              </a:rPr>
              <a:t>ciods</a:t>
            </a:r>
            <a:r>
              <a:rPr lang="en-US" dirty="0">
                <a:hlinkClick r:id="rId3"/>
              </a:rPr>
              <a:t>/</a:t>
            </a:r>
            <a:r>
              <a:rPr lang="en-US" dirty="0" err="1">
                <a:hlinkClick r:id="rId3"/>
              </a:rPr>
              <a:t>mr</a:t>
            </a:r>
            <a:r>
              <a:rPr lang="en-US" dirty="0">
                <a:hlinkClick r:id="rId3"/>
              </a:rPr>
              <a:t>-image</a:t>
            </a:r>
            <a:endParaRPr lang="en-US" dirty="0"/>
          </a:p>
        </p:txBody>
      </p:sp>
      <p:sp>
        <p:nvSpPr>
          <p:cNvPr id="4" name="Slide Number Placeholder 3">
            <a:extLst>
              <a:ext uri="{FF2B5EF4-FFF2-40B4-BE49-F238E27FC236}">
                <a16:creationId xmlns:a16="http://schemas.microsoft.com/office/drawing/2014/main" id="{2402D891-DE63-CFD4-1704-21189B8CA3EA}"/>
              </a:ext>
            </a:extLst>
          </p:cNvPr>
          <p:cNvSpPr>
            <a:spLocks noGrp="1"/>
          </p:cNvSpPr>
          <p:nvPr>
            <p:ph type="sldNum" sz="quarter" idx="12"/>
          </p:nvPr>
        </p:nvSpPr>
        <p:spPr/>
        <p:txBody>
          <a:bodyPr/>
          <a:lstStyle/>
          <a:p>
            <a:fld id="{F606742C-631A-CB4E-A490-45C4369C55E7}" type="slidenum">
              <a:rPr lang="en-US" smtClean="0"/>
              <a:t>12</a:t>
            </a:fld>
            <a:endParaRPr lang="en-US"/>
          </a:p>
        </p:txBody>
      </p:sp>
    </p:spTree>
    <p:extLst>
      <p:ext uri="{BB962C8B-B14F-4D97-AF65-F5344CB8AC3E}">
        <p14:creationId xmlns:p14="http://schemas.microsoft.com/office/powerpoint/2010/main" val="131146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285D-4466-5B53-55CC-B599201208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D8EF5-6085-19C5-502C-20D6B4538DBE}"/>
              </a:ext>
            </a:extLst>
          </p:cNvPr>
          <p:cNvSpPr>
            <a:spLocks noGrp="1"/>
          </p:cNvSpPr>
          <p:nvPr>
            <p:ph idx="1"/>
          </p:nvPr>
        </p:nvSpPr>
        <p:spPr>
          <a:xfrm>
            <a:off x="838200" y="2147919"/>
            <a:ext cx="10515600" cy="4029044"/>
          </a:xfrm>
        </p:spPr>
        <p:txBody>
          <a:bodyPr/>
          <a:lstStyle/>
          <a:p>
            <a:r>
              <a:rPr lang="en-US" dirty="0"/>
              <a:t>Let’s return to SCC OnDemand and explore the data a little bit, inspecting the headers of one of the DICOM files.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AAEBF9F8-0751-38FD-A7E0-656AF0C5FBAD}"/>
              </a:ext>
            </a:extLst>
          </p:cNvPr>
          <p:cNvSpPr>
            <a:spLocks noGrp="1"/>
          </p:cNvSpPr>
          <p:nvPr>
            <p:ph type="sldNum" sz="quarter" idx="12"/>
          </p:nvPr>
        </p:nvSpPr>
        <p:spPr/>
        <p:txBody>
          <a:bodyPr/>
          <a:lstStyle/>
          <a:p>
            <a:fld id="{F606742C-631A-CB4E-A490-45C4369C55E7}" type="slidenum">
              <a:rPr lang="en-US" smtClean="0"/>
              <a:t>13</a:t>
            </a:fld>
            <a:endParaRPr lang="en-US"/>
          </a:p>
        </p:txBody>
      </p:sp>
      <p:sp>
        <p:nvSpPr>
          <p:cNvPr id="7" name="Title 1">
            <a:extLst>
              <a:ext uri="{FF2B5EF4-FFF2-40B4-BE49-F238E27FC236}">
                <a16:creationId xmlns:a16="http://schemas.microsoft.com/office/drawing/2014/main" id="{D78F1B15-B922-7915-8999-519349D3741F}"/>
              </a:ext>
            </a:extLst>
          </p:cNvPr>
          <p:cNvSpPr>
            <a:spLocks noGrp="1"/>
          </p:cNvSpPr>
          <p:nvPr>
            <p:ph type="title"/>
          </p:nvPr>
        </p:nvSpPr>
        <p:spPr>
          <a:xfrm>
            <a:off x="3069223" y="320675"/>
            <a:ext cx="6053553" cy="1325563"/>
          </a:xfrm>
          <a:solidFill>
            <a:srgbClr val="FFB1AB"/>
          </a:solidFill>
          <a:ln>
            <a:solidFill>
              <a:schemeClr val="accent1"/>
            </a:solidFill>
          </a:ln>
        </p:spPr>
        <p:txBody>
          <a:bodyPr/>
          <a:lstStyle/>
          <a:p>
            <a:pPr algn="ctr"/>
            <a:r>
              <a:rPr lang="en-US" dirty="0"/>
              <a:t>Explore the DICOM files</a:t>
            </a:r>
          </a:p>
        </p:txBody>
      </p:sp>
    </p:spTree>
    <p:extLst>
      <p:ext uri="{BB962C8B-B14F-4D97-AF65-F5344CB8AC3E}">
        <p14:creationId xmlns:p14="http://schemas.microsoft.com/office/powerpoint/2010/main" val="143564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FA0F-E266-9AE2-925E-293228B74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6EF2-1821-2BBF-354B-C73294AB2065}"/>
              </a:ext>
            </a:extLst>
          </p:cNvPr>
          <p:cNvSpPr>
            <a:spLocks noGrp="1"/>
          </p:cNvSpPr>
          <p:nvPr>
            <p:ph type="title"/>
          </p:nvPr>
        </p:nvSpPr>
        <p:spPr/>
        <p:txBody>
          <a:bodyPr/>
          <a:lstStyle/>
          <a:p>
            <a:r>
              <a:rPr lang="en-US" dirty="0"/>
              <a:t>MRI Data 101 -- NIFTI</a:t>
            </a:r>
          </a:p>
        </p:txBody>
      </p:sp>
      <p:sp>
        <p:nvSpPr>
          <p:cNvPr id="3" name="Content Placeholder 2">
            <a:extLst>
              <a:ext uri="{FF2B5EF4-FFF2-40B4-BE49-F238E27FC236}">
                <a16:creationId xmlns:a16="http://schemas.microsoft.com/office/drawing/2014/main" id="{B5BA5AB5-87EA-0C32-A28F-CC31F37F9F76}"/>
              </a:ext>
            </a:extLst>
          </p:cNvPr>
          <p:cNvSpPr>
            <a:spLocks noGrp="1"/>
          </p:cNvSpPr>
          <p:nvPr>
            <p:ph idx="1"/>
          </p:nvPr>
        </p:nvSpPr>
        <p:spPr/>
        <p:txBody>
          <a:bodyPr>
            <a:normAutofit/>
          </a:bodyPr>
          <a:lstStyle/>
          <a:p>
            <a:r>
              <a:rPr lang="en-US" dirty="0"/>
              <a:t>Raw DICOM image files are usually converted to one of several different file formats for further processing and analysis.</a:t>
            </a:r>
          </a:p>
          <a:p>
            <a:r>
              <a:rPr lang="en-US" dirty="0"/>
              <a:t>NIFTI</a:t>
            </a:r>
          </a:p>
          <a:p>
            <a:pPr lvl="1"/>
            <a:r>
              <a:rPr lang="en-US" dirty="0"/>
              <a:t>Most popular – the research standard format</a:t>
            </a:r>
          </a:p>
          <a:p>
            <a:pPr lvl="1"/>
            <a:r>
              <a:rPr lang="en-US" dirty="0"/>
              <a:t>Relatively limited meta-data</a:t>
            </a:r>
          </a:p>
          <a:p>
            <a:pPr lvl="1"/>
            <a:r>
              <a:rPr lang="en-US" dirty="0"/>
              <a:t>Represents 3D volumes (or 4D – i.e., 3-D volumes over time) in a single file</a:t>
            </a:r>
          </a:p>
          <a:p>
            <a:pPr lvl="1"/>
            <a:r>
              <a:rPr lang="en-US" dirty="0"/>
              <a:t>Easily compressed to reduce storage space</a:t>
            </a:r>
          </a:p>
          <a:p>
            <a:pPr lvl="1"/>
            <a:r>
              <a:rPr lang="en-US" dirty="0"/>
              <a:t>Examples: sub_001.nii, subject_001.nii.gz</a:t>
            </a:r>
          </a:p>
          <a:p>
            <a:pPr lvl="1"/>
            <a:r>
              <a:rPr lang="en-US" dirty="0" err="1"/>
              <a:t>Freesurfer</a:t>
            </a:r>
            <a:r>
              <a:rPr lang="en-US" dirty="0"/>
              <a:t>, FSL, AFNI, SPM, CONN</a:t>
            </a:r>
          </a:p>
        </p:txBody>
      </p:sp>
      <p:sp>
        <p:nvSpPr>
          <p:cNvPr id="4" name="Slide Number Placeholder 3">
            <a:extLst>
              <a:ext uri="{FF2B5EF4-FFF2-40B4-BE49-F238E27FC236}">
                <a16:creationId xmlns:a16="http://schemas.microsoft.com/office/drawing/2014/main" id="{6E2B7F31-DA6B-D637-4871-0C5CA6532424}"/>
              </a:ext>
            </a:extLst>
          </p:cNvPr>
          <p:cNvSpPr>
            <a:spLocks noGrp="1"/>
          </p:cNvSpPr>
          <p:nvPr>
            <p:ph type="sldNum" sz="quarter" idx="12"/>
          </p:nvPr>
        </p:nvSpPr>
        <p:spPr/>
        <p:txBody>
          <a:bodyPr/>
          <a:lstStyle/>
          <a:p>
            <a:fld id="{F606742C-631A-CB4E-A490-45C4369C55E7}" type="slidenum">
              <a:rPr lang="en-US" smtClean="0"/>
              <a:t>14</a:t>
            </a:fld>
            <a:endParaRPr lang="en-US"/>
          </a:p>
        </p:txBody>
      </p:sp>
    </p:spTree>
    <p:extLst>
      <p:ext uri="{BB962C8B-B14F-4D97-AF65-F5344CB8AC3E}">
        <p14:creationId xmlns:p14="http://schemas.microsoft.com/office/powerpoint/2010/main" val="32493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9DCF3-0EB2-3DD6-E25D-8DAA65EE1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D6CEC-32D9-8A93-C5C0-298999262CAB}"/>
              </a:ext>
            </a:extLst>
          </p:cNvPr>
          <p:cNvSpPr>
            <a:spLocks noGrp="1"/>
          </p:cNvSpPr>
          <p:nvPr>
            <p:ph type="title"/>
          </p:nvPr>
        </p:nvSpPr>
        <p:spPr>
          <a:xfrm>
            <a:off x="2875527" y="320675"/>
            <a:ext cx="6440945" cy="1325563"/>
          </a:xfrm>
          <a:solidFill>
            <a:srgbClr val="FFB1AB"/>
          </a:solidFill>
          <a:ln>
            <a:solidFill>
              <a:schemeClr val="accent1"/>
            </a:solidFill>
          </a:ln>
        </p:spPr>
        <p:txBody>
          <a:bodyPr/>
          <a:lstStyle/>
          <a:p>
            <a:pPr algn="ctr"/>
            <a:r>
              <a:rPr lang="en-US" dirty="0"/>
              <a:t>DICOMs </a:t>
            </a:r>
            <a:r>
              <a:rPr lang="en-US" dirty="0">
                <a:sym typeface="Wingdings" pitchFamily="2" charset="2"/>
              </a:rPr>
              <a:t>-&gt;</a:t>
            </a:r>
            <a:r>
              <a:rPr lang="en-US" dirty="0"/>
              <a:t> NIFTIs</a:t>
            </a:r>
          </a:p>
        </p:txBody>
      </p:sp>
      <p:sp>
        <p:nvSpPr>
          <p:cNvPr id="3" name="Content Placeholder 2">
            <a:extLst>
              <a:ext uri="{FF2B5EF4-FFF2-40B4-BE49-F238E27FC236}">
                <a16:creationId xmlns:a16="http://schemas.microsoft.com/office/drawing/2014/main" id="{319F8881-CB56-09A3-A3DC-43A86C5AC1E9}"/>
              </a:ext>
            </a:extLst>
          </p:cNvPr>
          <p:cNvSpPr>
            <a:spLocks noGrp="1"/>
          </p:cNvSpPr>
          <p:nvPr>
            <p:ph idx="1"/>
          </p:nvPr>
        </p:nvSpPr>
        <p:spPr>
          <a:xfrm>
            <a:off x="838200" y="2166329"/>
            <a:ext cx="10515600" cy="4010633"/>
          </a:xfrm>
        </p:spPr>
        <p:txBody>
          <a:bodyPr>
            <a:normAutofit/>
          </a:bodyPr>
          <a:lstStyle/>
          <a:p>
            <a:r>
              <a:rPr lang="en-US" dirty="0"/>
              <a:t>Let’s convert the DICOM files we just looked at to NIFTI files and explore them a bit closer.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472FD6B5-C41A-7D05-1141-9A36CE24CEDF}"/>
              </a:ext>
            </a:extLst>
          </p:cNvPr>
          <p:cNvSpPr>
            <a:spLocks noGrp="1"/>
          </p:cNvSpPr>
          <p:nvPr>
            <p:ph type="sldNum" sz="quarter" idx="12"/>
          </p:nvPr>
        </p:nvSpPr>
        <p:spPr/>
        <p:txBody>
          <a:bodyPr/>
          <a:lstStyle/>
          <a:p>
            <a:fld id="{F606742C-631A-CB4E-A490-45C4369C55E7}" type="slidenum">
              <a:rPr lang="en-US" smtClean="0"/>
              <a:t>15</a:t>
            </a:fld>
            <a:endParaRPr lang="en-US"/>
          </a:p>
        </p:txBody>
      </p:sp>
    </p:spTree>
    <p:extLst>
      <p:ext uri="{BB962C8B-B14F-4D97-AF65-F5344CB8AC3E}">
        <p14:creationId xmlns:p14="http://schemas.microsoft.com/office/powerpoint/2010/main" val="420304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41E1-6C7E-A188-A6E5-99F883C3AF02}"/>
              </a:ext>
            </a:extLst>
          </p:cNvPr>
          <p:cNvSpPr>
            <a:spLocks noGrp="1"/>
          </p:cNvSpPr>
          <p:nvPr>
            <p:ph type="title"/>
          </p:nvPr>
        </p:nvSpPr>
        <p:spPr/>
        <p:txBody>
          <a:bodyPr/>
          <a:lstStyle/>
          <a:p>
            <a:r>
              <a:rPr lang="en-US" dirty="0"/>
              <a:t>MRI Data Organization</a:t>
            </a:r>
          </a:p>
        </p:txBody>
      </p:sp>
      <p:sp>
        <p:nvSpPr>
          <p:cNvPr id="3" name="Content Placeholder 2">
            <a:extLst>
              <a:ext uri="{FF2B5EF4-FFF2-40B4-BE49-F238E27FC236}">
                <a16:creationId xmlns:a16="http://schemas.microsoft.com/office/drawing/2014/main" id="{130DE759-DD20-998B-BCE1-4F51903B513C}"/>
              </a:ext>
            </a:extLst>
          </p:cNvPr>
          <p:cNvSpPr>
            <a:spLocks noGrp="1"/>
          </p:cNvSpPr>
          <p:nvPr>
            <p:ph idx="1"/>
          </p:nvPr>
        </p:nvSpPr>
        <p:spPr/>
        <p:txBody>
          <a:bodyPr/>
          <a:lstStyle/>
          <a:p>
            <a:r>
              <a:rPr lang="en-US" dirty="0"/>
              <a:t>MRI data is numerous and complex – you need an organization system!</a:t>
            </a:r>
          </a:p>
          <a:p>
            <a:r>
              <a:rPr lang="en-US" dirty="0"/>
              <a:t>In the good-old-days, every research group, institution, lab would have their own idiosyncratic organization systems. It was a nightmare.</a:t>
            </a:r>
          </a:p>
          <a:p>
            <a:r>
              <a:rPr lang="en-US" dirty="0"/>
              <a:t>BIDS came to the rescue!</a:t>
            </a:r>
          </a:p>
        </p:txBody>
      </p:sp>
      <p:sp>
        <p:nvSpPr>
          <p:cNvPr id="4" name="Slide Number Placeholder 3">
            <a:extLst>
              <a:ext uri="{FF2B5EF4-FFF2-40B4-BE49-F238E27FC236}">
                <a16:creationId xmlns:a16="http://schemas.microsoft.com/office/drawing/2014/main" id="{7603FF64-07F8-E1C0-3D69-55B9868015D3}"/>
              </a:ext>
            </a:extLst>
          </p:cNvPr>
          <p:cNvSpPr>
            <a:spLocks noGrp="1"/>
          </p:cNvSpPr>
          <p:nvPr>
            <p:ph type="sldNum" sz="quarter" idx="12"/>
          </p:nvPr>
        </p:nvSpPr>
        <p:spPr/>
        <p:txBody>
          <a:bodyPr/>
          <a:lstStyle/>
          <a:p>
            <a:fld id="{F606742C-631A-CB4E-A490-45C4369C55E7}" type="slidenum">
              <a:rPr lang="en-US" smtClean="0"/>
              <a:t>16</a:t>
            </a:fld>
            <a:endParaRPr lang="en-US"/>
          </a:p>
        </p:txBody>
      </p:sp>
    </p:spTree>
    <p:extLst>
      <p:ext uri="{BB962C8B-B14F-4D97-AF65-F5344CB8AC3E}">
        <p14:creationId xmlns:p14="http://schemas.microsoft.com/office/powerpoint/2010/main" val="72679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A391-9052-073E-205D-F4039B035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D11EF-8A50-C08A-888F-513B4C43D97B}"/>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DF560F74-3B87-9199-B169-B63339160A59}"/>
              </a:ext>
            </a:extLst>
          </p:cNvPr>
          <p:cNvSpPr>
            <a:spLocks noGrp="1"/>
          </p:cNvSpPr>
          <p:nvPr>
            <p:ph idx="1"/>
          </p:nvPr>
        </p:nvSpPr>
        <p:spPr>
          <a:xfrm>
            <a:off x="838200" y="1825624"/>
            <a:ext cx="10515600" cy="4174582"/>
          </a:xfrm>
        </p:spPr>
        <p:txBody>
          <a:bodyPr>
            <a:normAutofit fontScale="92500" lnSpcReduction="10000"/>
          </a:bodyPr>
          <a:lstStyle/>
          <a:p>
            <a:r>
              <a:rPr lang="en-US" dirty="0"/>
              <a:t>BIDS – a universal organization system for brain imaging data</a:t>
            </a:r>
          </a:p>
          <a:p>
            <a:r>
              <a:rPr lang="en-US" dirty="0"/>
              <a:t>Organizes data into subfolders for data types nested within sessions nested within subjects with specific meta data files required at different stages of a hierarchy depending on data type</a:t>
            </a:r>
          </a:p>
          <a:p>
            <a:r>
              <a:rPr lang="en-US" dirty="0"/>
              <a:t>Please see the BIDS data format manual, associated website, and associated paper for further details</a:t>
            </a:r>
          </a:p>
          <a:p>
            <a:pPr lvl="1"/>
            <a:r>
              <a:rPr lang="en-US" b="1" dirty="0"/>
              <a:t>Manual</a:t>
            </a:r>
            <a:r>
              <a:rPr lang="en-US" dirty="0"/>
              <a:t>: </a:t>
            </a:r>
            <a:r>
              <a:rPr lang="en-US" dirty="0">
                <a:hlinkClick r:id="rId3"/>
              </a:rPr>
              <a:t>https://bids-specification.readthedocs.io/en/stable/</a:t>
            </a:r>
            <a:endParaRPr lang="en-US" dirty="0"/>
          </a:p>
          <a:p>
            <a:pPr lvl="1"/>
            <a:r>
              <a:rPr lang="en-US" b="1" dirty="0"/>
              <a:t>Website</a:t>
            </a:r>
            <a:r>
              <a:rPr lang="en-US" dirty="0"/>
              <a:t>: </a:t>
            </a:r>
            <a:r>
              <a:rPr lang="en-US" dirty="0">
                <a:hlinkClick r:id="rId4"/>
              </a:rPr>
              <a:t>https://bids.neuroimaging.io/specification.html</a:t>
            </a:r>
            <a:endParaRPr lang="en-US" dirty="0"/>
          </a:p>
          <a:p>
            <a:pPr lvl="1"/>
            <a:r>
              <a:rPr lang="en-US" b="1" dirty="0"/>
              <a:t>Paper</a:t>
            </a:r>
            <a:r>
              <a:rPr lang="en-US" dirty="0"/>
              <a:t>: </a:t>
            </a:r>
            <a:r>
              <a:rPr lang="en-US" b="0" i="0" u="none" strike="noStrike" dirty="0" err="1">
                <a:solidFill>
                  <a:srgbClr val="222222"/>
                </a:solidFill>
                <a:effectLst/>
                <a:latin typeface="Arial" panose="020B0604020202020204" pitchFamily="34" charset="0"/>
              </a:rPr>
              <a:t>Gorgolewski</a:t>
            </a:r>
            <a:r>
              <a:rPr lang="en-US" b="0" i="0" u="none" strike="noStrike" dirty="0">
                <a:solidFill>
                  <a:srgbClr val="222222"/>
                </a:solidFill>
                <a:effectLst/>
                <a:latin typeface="Arial" panose="020B0604020202020204" pitchFamily="34" charset="0"/>
              </a:rPr>
              <a:t>, K. J., Auer, T., Calhoun, V. D., Craddock, R. C., Das, S., Duff, E. P., ... &amp; </a:t>
            </a:r>
            <a:r>
              <a:rPr lang="en-US" b="0" i="0" u="none" strike="noStrike" dirty="0" err="1">
                <a:solidFill>
                  <a:srgbClr val="222222"/>
                </a:solidFill>
                <a:effectLst/>
                <a:latin typeface="Arial" panose="020B0604020202020204" pitchFamily="34" charset="0"/>
              </a:rPr>
              <a:t>Poldrack</a:t>
            </a:r>
            <a:r>
              <a:rPr lang="en-US" b="0" i="0" u="none" strike="noStrike" dirty="0">
                <a:solidFill>
                  <a:srgbClr val="222222"/>
                </a:solidFill>
                <a:effectLst/>
                <a:latin typeface="Arial" panose="020B0604020202020204" pitchFamily="34" charset="0"/>
              </a:rPr>
              <a:t>, R. A. (2016). The brain imaging data structure, a format for organizing and describing outputs of neuroimaging experiments. </a:t>
            </a:r>
            <a:r>
              <a:rPr lang="en-US" b="0" i="1" u="none" strike="noStrike" dirty="0">
                <a:solidFill>
                  <a:srgbClr val="222222"/>
                </a:solidFill>
                <a:effectLst/>
                <a:latin typeface="Arial" panose="020B0604020202020204" pitchFamily="34" charset="0"/>
              </a:rPr>
              <a:t>Scientific data</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3</a:t>
            </a:r>
            <a:r>
              <a:rPr lang="en-US" b="0" i="0" u="none" strike="noStrike" dirty="0">
                <a:solidFill>
                  <a:srgbClr val="222222"/>
                </a:solidFill>
                <a:effectLst/>
                <a:latin typeface="Arial" panose="020B0604020202020204" pitchFamily="34" charset="0"/>
              </a:rPr>
              <a:t>(1), 1-9.</a:t>
            </a:r>
            <a:endParaRPr lang="en-US" dirty="0"/>
          </a:p>
        </p:txBody>
      </p:sp>
      <p:sp>
        <p:nvSpPr>
          <p:cNvPr id="4" name="Slide Number Placeholder 3">
            <a:extLst>
              <a:ext uri="{FF2B5EF4-FFF2-40B4-BE49-F238E27FC236}">
                <a16:creationId xmlns:a16="http://schemas.microsoft.com/office/drawing/2014/main" id="{29B70EA4-5982-1DB6-883C-3422918EF558}"/>
              </a:ext>
            </a:extLst>
          </p:cNvPr>
          <p:cNvSpPr>
            <a:spLocks noGrp="1"/>
          </p:cNvSpPr>
          <p:nvPr>
            <p:ph type="sldNum" sz="quarter" idx="12"/>
          </p:nvPr>
        </p:nvSpPr>
        <p:spPr/>
        <p:txBody>
          <a:bodyPr/>
          <a:lstStyle/>
          <a:p>
            <a:fld id="{F606742C-631A-CB4E-A490-45C4369C55E7}" type="slidenum">
              <a:rPr lang="en-US" smtClean="0"/>
              <a:t>17</a:t>
            </a:fld>
            <a:endParaRPr lang="en-US"/>
          </a:p>
        </p:txBody>
      </p:sp>
    </p:spTree>
    <p:extLst>
      <p:ext uri="{BB962C8B-B14F-4D97-AF65-F5344CB8AC3E}">
        <p14:creationId xmlns:p14="http://schemas.microsoft.com/office/powerpoint/2010/main" val="172349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3C55-189C-B15F-7078-271304362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0E8C8-8599-C159-1496-8AD08EE41BAF}"/>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A5FF66E2-C411-3C64-1258-56AA098813E6}"/>
              </a:ext>
            </a:extLst>
          </p:cNvPr>
          <p:cNvSpPr>
            <a:spLocks noGrp="1"/>
          </p:cNvSpPr>
          <p:nvPr>
            <p:ph idx="1"/>
          </p:nvPr>
        </p:nvSpPr>
        <p:spPr>
          <a:xfrm>
            <a:off x="838200" y="1825624"/>
            <a:ext cx="10515600" cy="2613372"/>
          </a:xfrm>
        </p:spPr>
        <p:txBody>
          <a:bodyPr>
            <a:normAutofit/>
          </a:bodyPr>
          <a:lstStyle/>
          <a:p>
            <a:r>
              <a:rPr lang="en-US" dirty="0"/>
              <a:t>What does a BIDS formatted dataset look like? What are the basics?</a:t>
            </a:r>
          </a:p>
          <a:p>
            <a:r>
              <a:rPr lang="en-US" dirty="0"/>
              <a:t>Let’s take a look at some publicly available ones on </a:t>
            </a:r>
            <a:r>
              <a:rPr lang="en-US" dirty="0" err="1"/>
              <a:t>OpenNeuro</a:t>
            </a:r>
            <a:r>
              <a:rPr lang="en-US" dirty="0"/>
              <a:t> </a:t>
            </a:r>
          </a:p>
          <a:p>
            <a:r>
              <a:rPr lang="en-US" dirty="0">
                <a:hlinkClick r:id="rId3"/>
              </a:rPr>
              <a:t>https://</a:t>
            </a:r>
            <a:r>
              <a:rPr lang="en-US" dirty="0" err="1">
                <a:hlinkClick r:id="rId3"/>
              </a:rPr>
              <a:t>openneuro.org</a:t>
            </a:r>
            <a:endParaRPr lang="en-US" dirty="0"/>
          </a:p>
        </p:txBody>
      </p:sp>
      <p:sp>
        <p:nvSpPr>
          <p:cNvPr id="4" name="Slide Number Placeholder 3">
            <a:extLst>
              <a:ext uri="{FF2B5EF4-FFF2-40B4-BE49-F238E27FC236}">
                <a16:creationId xmlns:a16="http://schemas.microsoft.com/office/drawing/2014/main" id="{834B8124-4AE2-7DBD-14F5-9DDFD95A2F5B}"/>
              </a:ext>
            </a:extLst>
          </p:cNvPr>
          <p:cNvSpPr>
            <a:spLocks noGrp="1"/>
          </p:cNvSpPr>
          <p:nvPr>
            <p:ph type="sldNum" sz="quarter" idx="12"/>
          </p:nvPr>
        </p:nvSpPr>
        <p:spPr/>
        <p:txBody>
          <a:bodyPr/>
          <a:lstStyle/>
          <a:p>
            <a:fld id="{F606742C-631A-CB4E-A490-45C4369C55E7}" type="slidenum">
              <a:rPr lang="en-US" smtClean="0"/>
              <a:t>18</a:t>
            </a:fld>
            <a:endParaRPr lang="en-US"/>
          </a:p>
        </p:txBody>
      </p:sp>
    </p:spTree>
    <p:extLst>
      <p:ext uri="{BB962C8B-B14F-4D97-AF65-F5344CB8AC3E}">
        <p14:creationId xmlns:p14="http://schemas.microsoft.com/office/powerpoint/2010/main" val="416176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E8AF61-A079-EDB0-6060-D50FD329A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058CF-A6BC-78E4-C2E5-502634F32AEE}"/>
              </a:ext>
            </a:extLst>
          </p:cNvPr>
          <p:cNvSpPr>
            <a:spLocks noGrp="1"/>
          </p:cNvSpPr>
          <p:nvPr>
            <p:ph type="title"/>
          </p:nvPr>
        </p:nvSpPr>
        <p:spPr/>
        <p:txBody>
          <a:bodyPr/>
          <a:lstStyle/>
          <a:p>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p:txBody>
      </p:sp>
      <p:sp>
        <p:nvSpPr>
          <p:cNvPr id="3" name="Content Placeholder 2">
            <a:extLst>
              <a:ext uri="{FF2B5EF4-FFF2-40B4-BE49-F238E27FC236}">
                <a16:creationId xmlns:a16="http://schemas.microsoft.com/office/drawing/2014/main" id="{DBF5822B-9DC6-BED4-9204-B2337C5C321E}"/>
              </a:ext>
            </a:extLst>
          </p:cNvPr>
          <p:cNvSpPr>
            <a:spLocks noGrp="1"/>
          </p:cNvSpPr>
          <p:nvPr>
            <p:ph idx="1"/>
          </p:nvPr>
        </p:nvSpPr>
        <p:spPr>
          <a:xfrm>
            <a:off x="838200" y="1825624"/>
            <a:ext cx="10515600" cy="4540342"/>
          </a:xfrm>
        </p:spPr>
        <p:txBody>
          <a:bodyPr>
            <a:normAutofit/>
          </a:bodyPr>
          <a:lstStyle/>
          <a:p>
            <a:pPr marL="0" indent="0">
              <a:spcAft>
                <a:spcPts val="1800"/>
              </a:spcAft>
              <a:buNone/>
            </a:pPr>
            <a:r>
              <a:rPr lang="en-US" dirty="0"/>
              <a:t>How do I get my data into BIDS format?</a:t>
            </a:r>
          </a:p>
          <a:p>
            <a:pPr marL="514350" indent="-514350">
              <a:buFont typeface="+mj-lt"/>
              <a:buAutoNum type="arabicPeriod"/>
            </a:pPr>
            <a:r>
              <a:rPr lang="en-US" dirty="0"/>
              <a:t>Manually renaming and placing files into subdirectories</a:t>
            </a:r>
          </a:p>
          <a:p>
            <a:pPr marL="514350" indent="-514350">
              <a:buFont typeface="+mj-lt"/>
              <a:buAutoNum type="arabicPeriod"/>
            </a:pPr>
            <a:r>
              <a:rPr lang="en-US" dirty="0"/>
              <a:t>Automatically using your preferred programming language</a:t>
            </a:r>
          </a:p>
          <a:p>
            <a:pPr lvl="1"/>
            <a:r>
              <a:rPr lang="en-US" dirty="0"/>
              <a:t>Example: </a:t>
            </a:r>
            <a:r>
              <a:rPr lang="en-US" dirty="0">
                <a:hlinkClick r:id="rId3"/>
              </a:rPr>
              <a:t>R Script from Kyle’s </a:t>
            </a:r>
            <a:r>
              <a:rPr lang="en-US" dirty="0" err="1">
                <a:hlinkClick r:id="rId3"/>
              </a:rPr>
              <a:t>GithubRepo</a:t>
            </a:r>
            <a:endParaRPr lang="en-US" dirty="0"/>
          </a:p>
          <a:p>
            <a:pPr marL="514350" indent="-514350">
              <a:buFont typeface="+mj-lt"/>
              <a:buAutoNum type="arabicPeriod"/>
            </a:pPr>
            <a:r>
              <a:rPr lang="en-US" dirty="0"/>
              <a:t>Using a software package to automate the process:</a:t>
            </a:r>
          </a:p>
          <a:p>
            <a:pPr lvl="1"/>
            <a:r>
              <a:rPr lang="en-US" dirty="0">
                <a:hlinkClick r:id="rId4"/>
              </a:rPr>
              <a:t>There are a number packages</a:t>
            </a:r>
            <a:r>
              <a:rPr lang="en-US" dirty="0"/>
              <a:t> – Kyle’s favorite and recommended tool is </a:t>
            </a:r>
            <a:r>
              <a:rPr lang="en-US" i="1" dirty="0">
                <a:hlinkClick r:id="rId5"/>
              </a:rPr>
              <a:t>dcm2bids</a:t>
            </a:r>
            <a:endParaRPr lang="en-US" i="1" dirty="0"/>
          </a:p>
        </p:txBody>
      </p:sp>
      <p:sp>
        <p:nvSpPr>
          <p:cNvPr id="4" name="Slide Number Placeholder 3">
            <a:extLst>
              <a:ext uri="{FF2B5EF4-FFF2-40B4-BE49-F238E27FC236}">
                <a16:creationId xmlns:a16="http://schemas.microsoft.com/office/drawing/2014/main" id="{61952C00-E778-D9C9-01E6-1EEAD06626A4}"/>
              </a:ext>
            </a:extLst>
          </p:cNvPr>
          <p:cNvSpPr>
            <a:spLocks noGrp="1"/>
          </p:cNvSpPr>
          <p:nvPr>
            <p:ph type="sldNum" sz="quarter" idx="12"/>
          </p:nvPr>
        </p:nvSpPr>
        <p:spPr/>
        <p:txBody>
          <a:bodyPr/>
          <a:lstStyle/>
          <a:p>
            <a:fld id="{F606742C-631A-CB4E-A490-45C4369C55E7}" type="slidenum">
              <a:rPr lang="en-US" smtClean="0"/>
              <a:t>19</a:t>
            </a:fld>
            <a:endParaRPr lang="en-US"/>
          </a:p>
        </p:txBody>
      </p:sp>
    </p:spTree>
    <p:extLst>
      <p:ext uri="{BB962C8B-B14F-4D97-AF65-F5344CB8AC3E}">
        <p14:creationId xmlns:p14="http://schemas.microsoft.com/office/powerpoint/2010/main" val="178977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52A0-9915-0317-CA4D-7389D36386E4}"/>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FFB9FD74-2ADF-94FE-5334-4A3A3957D575}"/>
              </a:ext>
            </a:extLst>
          </p:cNvPr>
          <p:cNvSpPr>
            <a:spLocks noGrp="1"/>
          </p:cNvSpPr>
          <p:nvPr>
            <p:ph idx="1"/>
          </p:nvPr>
        </p:nvSpPr>
        <p:spPr/>
        <p:txBody>
          <a:bodyPr/>
          <a:lstStyle/>
          <a:p>
            <a:r>
              <a:rPr lang="en-US" dirty="0"/>
              <a:t>Tutorial Slides and a Recording of today’s tutorial will be made available</a:t>
            </a:r>
          </a:p>
          <a:p>
            <a:r>
              <a:rPr lang="en-US" dirty="0"/>
              <a:t>Code and example data are available here:</a:t>
            </a:r>
          </a:p>
          <a:p>
            <a:pPr lvl="1"/>
            <a:r>
              <a:rPr lang="en-US" dirty="0">
                <a:hlinkClick r:id="rId3"/>
              </a:rPr>
              <a:t>https://</a:t>
            </a:r>
            <a:r>
              <a:rPr lang="en-US" dirty="0" err="1">
                <a:hlinkClick r:id="rId3"/>
              </a:rPr>
              <a:t>rcs.bu.edu</a:t>
            </a:r>
            <a:r>
              <a:rPr lang="en-US" dirty="0">
                <a:hlinkClick r:id="rId3"/>
              </a:rPr>
              <a:t>/examples/imaging/</a:t>
            </a:r>
            <a:r>
              <a:rPr lang="en-US" dirty="0" err="1">
                <a:hlinkClick r:id="rId3"/>
              </a:rPr>
              <a:t>tut_dataprep_scc</a:t>
            </a:r>
            <a:r>
              <a:rPr lang="en-US" dirty="0">
                <a:hlinkClick r:id="rId3"/>
              </a:rPr>
              <a:t>/</a:t>
            </a:r>
            <a:endParaRPr lang="en-US" dirty="0"/>
          </a:p>
          <a:p>
            <a:r>
              <a:rPr lang="en-US" dirty="0"/>
              <a:t>Questions? Comments? Concerns?</a:t>
            </a:r>
          </a:p>
          <a:p>
            <a:pPr lvl="1"/>
            <a:r>
              <a:rPr lang="en-US" dirty="0"/>
              <a:t>help@scc.bu.edu</a:t>
            </a:r>
          </a:p>
          <a:p>
            <a:pPr lvl="1"/>
            <a:r>
              <a:rPr lang="en-US" dirty="0"/>
              <a:t>kkurkela@bu.edu</a:t>
            </a:r>
          </a:p>
          <a:p>
            <a:pPr lvl="1"/>
            <a:r>
              <a:rPr lang="en-US" dirty="0" err="1"/>
              <a:t>mcmains@bu.edu</a:t>
            </a:r>
            <a:endParaRPr lang="en-US" dirty="0"/>
          </a:p>
        </p:txBody>
      </p:sp>
      <p:sp>
        <p:nvSpPr>
          <p:cNvPr id="4" name="Slide Number Placeholder 3">
            <a:extLst>
              <a:ext uri="{FF2B5EF4-FFF2-40B4-BE49-F238E27FC236}">
                <a16:creationId xmlns:a16="http://schemas.microsoft.com/office/drawing/2014/main" id="{4BD72FB4-6B51-8E36-69A3-8033309625D2}"/>
              </a:ext>
            </a:extLst>
          </p:cNvPr>
          <p:cNvSpPr>
            <a:spLocks noGrp="1"/>
          </p:cNvSpPr>
          <p:nvPr>
            <p:ph type="sldNum" sz="quarter" idx="12"/>
          </p:nvPr>
        </p:nvSpPr>
        <p:spPr/>
        <p:txBody>
          <a:bodyPr/>
          <a:lstStyle/>
          <a:p>
            <a:fld id="{F606742C-631A-CB4E-A490-45C4369C55E7}" type="slidenum">
              <a:rPr lang="en-US" smtClean="0"/>
              <a:t>2</a:t>
            </a:fld>
            <a:endParaRPr lang="en-US"/>
          </a:p>
        </p:txBody>
      </p:sp>
    </p:spTree>
    <p:extLst>
      <p:ext uri="{BB962C8B-B14F-4D97-AF65-F5344CB8AC3E}">
        <p14:creationId xmlns:p14="http://schemas.microsoft.com/office/powerpoint/2010/main" val="299052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F071-B8A1-CB42-C3D8-69723A834AF9}"/>
              </a:ext>
            </a:extLst>
          </p:cNvPr>
          <p:cNvSpPr>
            <a:spLocks noGrp="1"/>
          </p:cNvSpPr>
          <p:nvPr>
            <p:ph type="title"/>
          </p:nvPr>
        </p:nvSpPr>
        <p:spPr/>
        <p:txBody>
          <a:bodyPr/>
          <a:lstStyle/>
          <a:p>
            <a:r>
              <a:rPr lang="en-US" dirty="0"/>
              <a:t>Software Spotlight: </a:t>
            </a:r>
            <a:r>
              <a:rPr lang="en-US" i="1" dirty="0"/>
              <a:t>dcm2bids</a:t>
            </a:r>
          </a:p>
        </p:txBody>
      </p:sp>
      <p:sp>
        <p:nvSpPr>
          <p:cNvPr id="3" name="Content Placeholder 2">
            <a:extLst>
              <a:ext uri="{FF2B5EF4-FFF2-40B4-BE49-F238E27FC236}">
                <a16:creationId xmlns:a16="http://schemas.microsoft.com/office/drawing/2014/main" id="{0613B1D3-0F68-90A9-6B3D-AB5FC5723546}"/>
              </a:ext>
            </a:extLst>
          </p:cNvPr>
          <p:cNvSpPr>
            <a:spLocks noGrp="1"/>
          </p:cNvSpPr>
          <p:nvPr>
            <p:ph idx="1"/>
          </p:nvPr>
        </p:nvSpPr>
        <p:spPr/>
        <p:txBody>
          <a:bodyPr/>
          <a:lstStyle/>
          <a:p>
            <a:r>
              <a:rPr lang="en-US" dirty="0"/>
              <a:t>How do I get my data into BIDS format?</a:t>
            </a:r>
          </a:p>
          <a:p>
            <a:r>
              <a:rPr lang="en-US" dirty="0">
                <a:hlinkClick r:id="rId3"/>
              </a:rPr>
              <a:t>dcm2bids</a:t>
            </a:r>
            <a:endParaRPr lang="en-US" dirty="0"/>
          </a:p>
          <a:p>
            <a:pPr lvl="1"/>
            <a:r>
              <a:rPr lang="en-US" dirty="0"/>
              <a:t>One of a vast array of software packages designed to organize your MRI data into a bids format</a:t>
            </a:r>
          </a:p>
          <a:p>
            <a:pPr lvl="1"/>
            <a:r>
              <a:rPr lang="en-US" dirty="0"/>
              <a:t>Relies on the very popular </a:t>
            </a:r>
            <a:r>
              <a:rPr lang="en-US" i="1" dirty="0"/>
              <a:t>dcm2nix </a:t>
            </a:r>
            <a:r>
              <a:rPr lang="en-US" dirty="0"/>
              <a:t>software package to convert DICOM </a:t>
            </a:r>
            <a:r>
              <a:rPr lang="en-US" dirty="0">
                <a:sym typeface="Wingdings" pitchFamily="2" charset="2"/>
              </a:rPr>
              <a:t> NIFIT AND performs data organization all in one go</a:t>
            </a:r>
          </a:p>
          <a:p>
            <a:pPr lvl="1"/>
            <a:r>
              <a:rPr lang="en-US" dirty="0"/>
              <a:t>You need to carefully design a </a:t>
            </a:r>
            <a:r>
              <a:rPr lang="en-US" dirty="0" err="1"/>
              <a:t>config.json</a:t>
            </a:r>
            <a:r>
              <a:rPr lang="en-US" dirty="0"/>
              <a:t> file to sort your scans into the appropriate BIDS datatypes</a:t>
            </a:r>
          </a:p>
          <a:p>
            <a:endParaRPr lang="en-US" dirty="0"/>
          </a:p>
        </p:txBody>
      </p:sp>
      <p:sp>
        <p:nvSpPr>
          <p:cNvPr id="4" name="Slide Number Placeholder 3">
            <a:extLst>
              <a:ext uri="{FF2B5EF4-FFF2-40B4-BE49-F238E27FC236}">
                <a16:creationId xmlns:a16="http://schemas.microsoft.com/office/drawing/2014/main" id="{8202221C-3780-EDDB-67C2-CAB3187B2285}"/>
              </a:ext>
            </a:extLst>
          </p:cNvPr>
          <p:cNvSpPr>
            <a:spLocks noGrp="1"/>
          </p:cNvSpPr>
          <p:nvPr>
            <p:ph type="sldNum" sz="quarter" idx="12"/>
          </p:nvPr>
        </p:nvSpPr>
        <p:spPr/>
        <p:txBody>
          <a:bodyPr/>
          <a:lstStyle/>
          <a:p>
            <a:fld id="{F606742C-631A-CB4E-A490-45C4369C55E7}" type="slidenum">
              <a:rPr lang="en-US" smtClean="0"/>
              <a:t>20</a:t>
            </a:fld>
            <a:endParaRPr lang="en-US"/>
          </a:p>
        </p:txBody>
      </p:sp>
    </p:spTree>
    <p:extLst>
      <p:ext uri="{BB962C8B-B14F-4D97-AF65-F5344CB8AC3E}">
        <p14:creationId xmlns:p14="http://schemas.microsoft.com/office/powerpoint/2010/main" val="175391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56EEB-2F10-2FC4-F4FC-BF0F813042C5}"/>
              </a:ext>
            </a:extLst>
          </p:cNvPr>
          <p:cNvSpPr>
            <a:spLocks noGrp="1"/>
          </p:cNvSpPr>
          <p:nvPr>
            <p:ph idx="1"/>
          </p:nvPr>
        </p:nvSpPr>
        <p:spPr>
          <a:xfrm>
            <a:off x="838200" y="2154055"/>
            <a:ext cx="10515600" cy="4022907"/>
          </a:xfrm>
        </p:spPr>
        <p:txBody>
          <a:bodyPr/>
          <a:lstStyle/>
          <a:p>
            <a:r>
              <a:rPr lang="en-US" dirty="0">
                <a:sym typeface="Wingdings" pitchFamily="2" charset="2"/>
              </a:rPr>
              <a:t>Let’s convert our example DICOM data into a bids formatted dataset.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sym typeface="Wingdings" pitchFamily="2" charset="2"/>
            </a:endParaRPr>
          </a:p>
          <a:p>
            <a:endParaRPr lang="en-US" dirty="0">
              <a:sym typeface="Wingdings" pitchFamily="2" charset="2"/>
            </a:endParaRPr>
          </a:p>
          <a:p>
            <a:endParaRPr lang="en-US" dirty="0"/>
          </a:p>
        </p:txBody>
      </p:sp>
      <p:sp>
        <p:nvSpPr>
          <p:cNvPr id="4" name="Slide Number Placeholder 3">
            <a:extLst>
              <a:ext uri="{FF2B5EF4-FFF2-40B4-BE49-F238E27FC236}">
                <a16:creationId xmlns:a16="http://schemas.microsoft.com/office/drawing/2014/main" id="{5FF631C3-896F-2C0B-75E0-5908F3AF2754}"/>
              </a:ext>
            </a:extLst>
          </p:cNvPr>
          <p:cNvSpPr>
            <a:spLocks noGrp="1"/>
          </p:cNvSpPr>
          <p:nvPr>
            <p:ph type="sldNum" sz="quarter" idx="12"/>
          </p:nvPr>
        </p:nvSpPr>
        <p:spPr/>
        <p:txBody>
          <a:bodyPr/>
          <a:lstStyle/>
          <a:p>
            <a:fld id="{F606742C-631A-CB4E-A490-45C4369C55E7}" type="slidenum">
              <a:rPr lang="en-US" smtClean="0"/>
              <a:t>21</a:t>
            </a:fld>
            <a:endParaRPr lang="en-US"/>
          </a:p>
        </p:txBody>
      </p:sp>
      <p:sp>
        <p:nvSpPr>
          <p:cNvPr id="7" name="Title 1">
            <a:extLst>
              <a:ext uri="{FF2B5EF4-FFF2-40B4-BE49-F238E27FC236}">
                <a16:creationId xmlns:a16="http://schemas.microsoft.com/office/drawing/2014/main" id="{5FD4620D-D09B-6367-58BA-9EAC2DBE2A90}"/>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DICOMs -&gt; NIFTIs -&gt; BIDS </a:t>
            </a:r>
          </a:p>
        </p:txBody>
      </p:sp>
    </p:spTree>
    <p:extLst>
      <p:ext uri="{BB962C8B-B14F-4D97-AF65-F5344CB8AC3E}">
        <p14:creationId xmlns:p14="http://schemas.microsoft.com/office/powerpoint/2010/main" val="111065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AEE1B-C532-FAC7-9C80-DDD9C33F9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3D395-C809-5922-CC6E-06E589B8F93D}"/>
              </a:ext>
            </a:extLst>
          </p:cNvPr>
          <p:cNvSpPr>
            <a:spLocks noGrp="1"/>
          </p:cNvSpPr>
          <p:nvPr>
            <p:ph type="title"/>
          </p:nvPr>
        </p:nvSpPr>
        <p:spPr/>
        <p:txBody>
          <a:bodyPr/>
          <a:lstStyle/>
          <a:p>
            <a:r>
              <a:rPr lang="en-US" dirty="0"/>
              <a:t>Creating a dcm2bids config file</a:t>
            </a:r>
          </a:p>
        </p:txBody>
      </p:sp>
      <p:sp>
        <p:nvSpPr>
          <p:cNvPr id="3" name="Content Placeholder 2">
            <a:extLst>
              <a:ext uri="{FF2B5EF4-FFF2-40B4-BE49-F238E27FC236}">
                <a16:creationId xmlns:a16="http://schemas.microsoft.com/office/drawing/2014/main" id="{B6865E00-2DDB-F21F-E4F1-D94C288F232B}"/>
              </a:ext>
            </a:extLst>
          </p:cNvPr>
          <p:cNvSpPr>
            <a:spLocks noGrp="1"/>
          </p:cNvSpPr>
          <p:nvPr>
            <p:ph idx="1"/>
          </p:nvPr>
        </p:nvSpPr>
        <p:spPr/>
        <p:txBody>
          <a:bodyPr/>
          <a:lstStyle/>
          <a:p>
            <a:r>
              <a:rPr lang="en-US" dirty="0">
                <a:sym typeface="Wingdings" pitchFamily="2" charset="2"/>
              </a:rPr>
              <a:t>The trickiest part about using dcm2bids is </a:t>
            </a:r>
            <a:r>
              <a:rPr lang="en-US" dirty="0">
                <a:sym typeface="Wingdings" pitchFamily="2" charset="2"/>
                <a:hlinkClick r:id="rId2"/>
              </a:rPr>
              <a:t>creating the config file</a:t>
            </a:r>
            <a:r>
              <a:rPr lang="en-US" dirty="0">
                <a:sym typeface="Wingdings" pitchFamily="2" charset="2"/>
              </a:rPr>
              <a:t>.</a:t>
            </a:r>
          </a:p>
          <a:p>
            <a:r>
              <a:rPr lang="en-US" dirty="0">
                <a:sym typeface="Wingdings" pitchFamily="2" charset="2"/>
              </a:rPr>
              <a:t>The config file is a </a:t>
            </a:r>
            <a:r>
              <a:rPr lang="en-US" dirty="0" err="1">
                <a:sym typeface="Wingdings" pitchFamily="2" charset="2"/>
              </a:rPr>
              <a:t>json</a:t>
            </a:r>
            <a:r>
              <a:rPr lang="en-US" dirty="0">
                <a:sym typeface="Wingdings" pitchFamily="2" charset="2"/>
              </a:rPr>
              <a:t> text file that tells dcm2bids how to map header information from the DICOM file to the appropriate BIDS information</a:t>
            </a:r>
          </a:p>
          <a:p>
            <a:pPr lvl="1"/>
            <a:r>
              <a:rPr lang="en-US" dirty="0">
                <a:sym typeface="Wingdings" pitchFamily="2" charset="2"/>
              </a:rPr>
              <a:t>For example, which DICOM files represent an ANAT image? A BOLD images? A FMAP image?</a:t>
            </a:r>
          </a:p>
        </p:txBody>
      </p:sp>
      <p:sp>
        <p:nvSpPr>
          <p:cNvPr id="4" name="Slide Number Placeholder 3">
            <a:extLst>
              <a:ext uri="{FF2B5EF4-FFF2-40B4-BE49-F238E27FC236}">
                <a16:creationId xmlns:a16="http://schemas.microsoft.com/office/drawing/2014/main" id="{EB518D44-AE75-9544-4E50-6F191CAEC5F0}"/>
              </a:ext>
            </a:extLst>
          </p:cNvPr>
          <p:cNvSpPr>
            <a:spLocks noGrp="1"/>
          </p:cNvSpPr>
          <p:nvPr>
            <p:ph type="sldNum" sz="quarter" idx="12"/>
          </p:nvPr>
        </p:nvSpPr>
        <p:spPr/>
        <p:txBody>
          <a:bodyPr/>
          <a:lstStyle/>
          <a:p>
            <a:fld id="{F606742C-631A-CB4E-A490-45C4369C55E7}" type="slidenum">
              <a:rPr lang="en-US" smtClean="0"/>
              <a:t>22</a:t>
            </a:fld>
            <a:endParaRPr lang="en-US"/>
          </a:p>
        </p:txBody>
      </p:sp>
    </p:spTree>
    <p:extLst>
      <p:ext uri="{BB962C8B-B14F-4D97-AF65-F5344CB8AC3E}">
        <p14:creationId xmlns:p14="http://schemas.microsoft.com/office/powerpoint/2010/main" val="154923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0CF5-CEC4-104E-8B00-BD8928ACA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77BA9-8B91-78A5-0CA6-852117DEB9F3}"/>
              </a:ext>
            </a:extLst>
          </p:cNvPr>
          <p:cNvSpPr>
            <a:spLocks noGrp="1"/>
          </p:cNvSpPr>
          <p:nvPr>
            <p:ph type="title"/>
          </p:nvPr>
        </p:nvSpPr>
        <p:spPr/>
        <p:txBody>
          <a:bodyPr/>
          <a:lstStyle/>
          <a:p>
            <a:r>
              <a:rPr lang="en-US" dirty="0"/>
              <a:t>Does your dataset meet the BIDS guidelines?</a:t>
            </a:r>
          </a:p>
        </p:txBody>
      </p:sp>
      <p:sp>
        <p:nvSpPr>
          <p:cNvPr id="3" name="Content Placeholder 2">
            <a:extLst>
              <a:ext uri="{FF2B5EF4-FFF2-40B4-BE49-F238E27FC236}">
                <a16:creationId xmlns:a16="http://schemas.microsoft.com/office/drawing/2014/main" id="{D0A9686B-2CB3-E8D1-A37F-4EF2F771A652}"/>
              </a:ext>
            </a:extLst>
          </p:cNvPr>
          <p:cNvSpPr>
            <a:spLocks noGrp="1"/>
          </p:cNvSpPr>
          <p:nvPr>
            <p:ph idx="1"/>
          </p:nvPr>
        </p:nvSpPr>
        <p:spPr/>
        <p:txBody>
          <a:bodyPr/>
          <a:lstStyle/>
          <a:p>
            <a:r>
              <a:rPr lang="en-US" dirty="0"/>
              <a:t>How do you know if your datasets meets BIDS guidelines?</a:t>
            </a:r>
          </a:p>
          <a:p>
            <a:r>
              <a:rPr lang="en-US" dirty="0"/>
              <a:t>You can use the </a:t>
            </a:r>
            <a:r>
              <a:rPr lang="en-US" i="1" dirty="0"/>
              <a:t>BIDS validator.</a:t>
            </a:r>
            <a:endParaRPr lang="en-US" dirty="0"/>
          </a:p>
          <a:p>
            <a:pPr lvl="1"/>
            <a:r>
              <a:rPr lang="en-US" dirty="0"/>
              <a:t>Available as a locally installable utility and as an online web browser utility</a:t>
            </a:r>
          </a:p>
          <a:p>
            <a:pPr lvl="1"/>
            <a:r>
              <a:rPr lang="en-US" dirty="0"/>
              <a:t>Web Utility: </a:t>
            </a:r>
            <a:r>
              <a:rPr lang="en-US" dirty="0">
                <a:hlinkClick r:id="rId3"/>
              </a:rPr>
              <a:t>https://bids-standard.github.io/bids-validator/</a:t>
            </a:r>
            <a:endParaRPr lang="en-US" dirty="0"/>
          </a:p>
          <a:p>
            <a:endParaRPr lang="en-US" dirty="0"/>
          </a:p>
        </p:txBody>
      </p:sp>
      <p:sp>
        <p:nvSpPr>
          <p:cNvPr id="4" name="Slide Number Placeholder 3">
            <a:extLst>
              <a:ext uri="{FF2B5EF4-FFF2-40B4-BE49-F238E27FC236}">
                <a16:creationId xmlns:a16="http://schemas.microsoft.com/office/drawing/2014/main" id="{2EFDA457-9762-752D-CBA2-FE50E966C63B}"/>
              </a:ext>
            </a:extLst>
          </p:cNvPr>
          <p:cNvSpPr>
            <a:spLocks noGrp="1"/>
          </p:cNvSpPr>
          <p:nvPr>
            <p:ph type="sldNum" sz="quarter" idx="12"/>
          </p:nvPr>
        </p:nvSpPr>
        <p:spPr/>
        <p:txBody>
          <a:bodyPr/>
          <a:lstStyle/>
          <a:p>
            <a:fld id="{F606742C-631A-CB4E-A490-45C4369C55E7}" type="slidenum">
              <a:rPr lang="en-US" smtClean="0"/>
              <a:t>23</a:t>
            </a:fld>
            <a:endParaRPr lang="en-US"/>
          </a:p>
        </p:txBody>
      </p:sp>
    </p:spTree>
    <p:extLst>
      <p:ext uri="{BB962C8B-B14F-4D97-AF65-F5344CB8AC3E}">
        <p14:creationId xmlns:p14="http://schemas.microsoft.com/office/powerpoint/2010/main" val="25386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805B-B5D8-8731-06F2-18189223E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142F9-4E83-1D96-3E50-87302606C1CC}"/>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8729D69E-8155-B706-DD2C-65CF4BCC526C}"/>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Slide Number Placeholder 3">
            <a:extLst>
              <a:ext uri="{FF2B5EF4-FFF2-40B4-BE49-F238E27FC236}">
                <a16:creationId xmlns:a16="http://schemas.microsoft.com/office/drawing/2014/main" id="{C3D640E1-4D29-99D1-5933-664615FFF85E}"/>
              </a:ext>
            </a:extLst>
          </p:cNvPr>
          <p:cNvSpPr>
            <a:spLocks noGrp="1"/>
          </p:cNvSpPr>
          <p:nvPr>
            <p:ph type="sldNum" sz="quarter" idx="12"/>
          </p:nvPr>
        </p:nvSpPr>
        <p:spPr/>
        <p:txBody>
          <a:bodyPr/>
          <a:lstStyle/>
          <a:p>
            <a:fld id="{F606742C-631A-CB4E-A490-45C4369C55E7}" type="slidenum">
              <a:rPr lang="en-US" smtClean="0"/>
              <a:t>24</a:t>
            </a:fld>
            <a:endParaRPr lang="en-US"/>
          </a:p>
        </p:txBody>
      </p:sp>
    </p:spTree>
    <p:extLst>
      <p:ext uri="{BB962C8B-B14F-4D97-AF65-F5344CB8AC3E}">
        <p14:creationId xmlns:p14="http://schemas.microsoft.com/office/powerpoint/2010/main" val="357246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A321-D08D-B2B2-34BC-7B4FD2529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EE6AA-7690-E291-9CD8-CA928CC5BA56}"/>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1009E9CF-DB9B-BCFE-D2E5-FB7F0A5ED7BA}"/>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Rectangle 3">
            <a:extLst>
              <a:ext uri="{FF2B5EF4-FFF2-40B4-BE49-F238E27FC236}">
                <a16:creationId xmlns:a16="http://schemas.microsoft.com/office/drawing/2014/main" id="{ADCDF894-D115-3E33-9702-57F28BFFFE60}"/>
              </a:ext>
            </a:extLst>
          </p:cNvPr>
          <p:cNvSpPr/>
          <p:nvPr/>
        </p:nvSpPr>
        <p:spPr>
          <a:xfrm>
            <a:off x="566057" y="3662040"/>
            <a:ext cx="7785463" cy="173727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2266AA-FA14-9947-23AD-EF68E60EFCF9}"/>
              </a:ext>
            </a:extLst>
          </p:cNvPr>
          <p:cNvSpPr/>
          <p:nvPr/>
        </p:nvSpPr>
        <p:spPr>
          <a:xfrm>
            <a:off x="838200" y="1690688"/>
            <a:ext cx="9307286" cy="150527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D1825DD-CD84-23F0-5F87-7331C0674D90}"/>
              </a:ext>
            </a:extLst>
          </p:cNvPr>
          <p:cNvSpPr>
            <a:spLocks noGrp="1"/>
          </p:cNvSpPr>
          <p:nvPr>
            <p:ph type="sldNum" sz="quarter" idx="12"/>
          </p:nvPr>
        </p:nvSpPr>
        <p:spPr/>
        <p:txBody>
          <a:bodyPr/>
          <a:lstStyle/>
          <a:p>
            <a:fld id="{F606742C-631A-CB4E-A490-45C4369C55E7}" type="slidenum">
              <a:rPr lang="en-US" smtClean="0"/>
              <a:t>25</a:t>
            </a:fld>
            <a:endParaRPr lang="en-US"/>
          </a:p>
        </p:txBody>
      </p:sp>
    </p:spTree>
    <p:extLst>
      <p:ext uri="{BB962C8B-B14F-4D97-AF65-F5344CB8AC3E}">
        <p14:creationId xmlns:p14="http://schemas.microsoft.com/office/powerpoint/2010/main" val="24264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83A1-37CC-C605-3453-7FFF8800C3FF}"/>
              </a:ext>
            </a:extLst>
          </p:cNvPr>
          <p:cNvSpPr>
            <a:spLocks noGrp="1"/>
          </p:cNvSpPr>
          <p:nvPr>
            <p:ph type="title"/>
          </p:nvPr>
        </p:nvSpPr>
        <p:spPr/>
        <p:txBody>
          <a:bodyPr/>
          <a:lstStyle/>
          <a:p>
            <a:r>
              <a:rPr lang="en-US" dirty="0"/>
              <a:t>Two Types of Jobs on the SCC</a:t>
            </a:r>
          </a:p>
        </p:txBody>
      </p:sp>
      <p:sp>
        <p:nvSpPr>
          <p:cNvPr id="5" name="Text Placeholder 4">
            <a:extLst>
              <a:ext uri="{FF2B5EF4-FFF2-40B4-BE49-F238E27FC236}">
                <a16:creationId xmlns:a16="http://schemas.microsoft.com/office/drawing/2014/main" id="{2AC5308C-09AB-62F7-070F-F55846315A10}"/>
              </a:ext>
            </a:extLst>
          </p:cNvPr>
          <p:cNvSpPr>
            <a:spLocks noGrp="1"/>
          </p:cNvSpPr>
          <p:nvPr>
            <p:ph type="body" idx="1"/>
          </p:nvPr>
        </p:nvSpPr>
        <p:spPr>
          <a:xfrm>
            <a:off x="839788" y="1681163"/>
            <a:ext cx="5157787" cy="476111"/>
          </a:xfrm>
        </p:spPr>
        <p:txBody>
          <a:bodyPr/>
          <a:lstStyle/>
          <a:p>
            <a:r>
              <a:rPr lang="en-US" dirty="0"/>
              <a:t>Interactive Jobs</a:t>
            </a:r>
          </a:p>
        </p:txBody>
      </p:sp>
      <p:sp>
        <p:nvSpPr>
          <p:cNvPr id="3" name="Content Placeholder 2">
            <a:extLst>
              <a:ext uri="{FF2B5EF4-FFF2-40B4-BE49-F238E27FC236}">
                <a16:creationId xmlns:a16="http://schemas.microsoft.com/office/drawing/2014/main" id="{E695BC53-96B6-3D1C-571A-A2E19C1ACF02}"/>
              </a:ext>
            </a:extLst>
          </p:cNvPr>
          <p:cNvSpPr>
            <a:spLocks noGrp="1"/>
          </p:cNvSpPr>
          <p:nvPr>
            <p:ph sz="half" idx="2"/>
          </p:nvPr>
        </p:nvSpPr>
        <p:spPr>
          <a:xfrm>
            <a:off x="836612" y="2256500"/>
            <a:ext cx="5157787" cy="2555197"/>
          </a:xfrm>
        </p:spPr>
        <p:txBody>
          <a:bodyPr>
            <a:normAutofit/>
          </a:bodyPr>
          <a:lstStyle/>
          <a:p>
            <a:r>
              <a:rPr lang="en-US" dirty="0"/>
              <a:t>Have a user interface, allow you to point, click, and type to interact with software, data, etc.</a:t>
            </a:r>
          </a:p>
          <a:p>
            <a:r>
              <a:rPr lang="en-US" dirty="0"/>
              <a:t>You create them with SCC OnDemand</a:t>
            </a:r>
          </a:p>
        </p:txBody>
      </p:sp>
      <p:sp>
        <p:nvSpPr>
          <p:cNvPr id="6" name="Text Placeholder 5">
            <a:extLst>
              <a:ext uri="{FF2B5EF4-FFF2-40B4-BE49-F238E27FC236}">
                <a16:creationId xmlns:a16="http://schemas.microsoft.com/office/drawing/2014/main" id="{57A03316-293A-305E-CBD2-13ED7883B9ED}"/>
              </a:ext>
            </a:extLst>
          </p:cNvPr>
          <p:cNvSpPr>
            <a:spLocks noGrp="1"/>
          </p:cNvSpPr>
          <p:nvPr>
            <p:ph type="body" sz="quarter" idx="3"/>
          </p:nvPr>
        </p:nvSpPr>
        <p:spPr>
          <a:xfrm>
            <a:off x="6172200" y="1681163"/>
            <a:ext cx="5183188" cy="476111"/>
          </a:xfrm>
        </p:spPr>
        <p:txBody>
          <a:bodyPr/>
          <a:lstStyle/>
          <a:p>
            <a:r>
              <a:rPr lang="en-US" dirty="0"/>
              <a:t>Batch Jobs</a:t>
            </a:r>
          </a:p>
        </p:txBody>
      </p:sp>
      <p:sp>
        <p:nvSpPr>
          <p:cNvPr id="7" name="Content Placeholder 6">
            <a:extLst>
              <a:ext uri="{FF2B5EF4-FFF2-40B4-BE49-F238E27FC236}">
                <a16:creationId xmlns:a16="http://schemas.microsoft.com/office/drawing/2014/main" id="{E2C06676-7B8A-CAA4-9A3C-7A3F3AD786AC}"/>
              </a:ext>
            </a:extLst>
          </p:cNvPr>
          <p:cNvSpPr>
            <a:spLocks noGrp="1"/>
          </p:cNvSpPr>
          <p:nvPr>
            <p:ph sz="quarter" idx="4"/>
          </p:nvPr>
        </p:nvSpPr>
        <p:spPr>
          <a:xfrm>
            <a:off x="6170612" y="2256500"/>
            <a:ext cx="5183188" cy="3096735"/>
          </a:xfrm>
        </p:spPr>
        <p:txBody>
          <a:bodyPr>
            <a:normAutofit/>
          </a:bodyPr>
          <a:lstStyle/>
          <a:p>
            <a:r>
              <a:rPr lang="en-US" dirty="0"/>
              <a:t>AKA “Non-interactive”</a:t>
            </a:r>
          </a:p>
          <a:p>
            <a:r>
              <a:rPr lang="en-US" dirty="0"/>
              <a:t>Scripts that run without your active input.</a:t>
            </a:r>
          </a:p>
        </p:txBody>
      </p:sp>
      <p:sp>
        <p:nvSpPr>
          <p:cNvPr id="4" name="Slide Number Placeholder 3">
            <a:extLst>
              <a:ext uri="{FF2B5EF4-FFF2-40B4-BE49-F238E27FC236}">
                <a16:creationId xmlns:a16="http://schemas.microsoft.com/office/drawing/2014/main" id="{8A28CDCA-8C05-655A-BDE9-972907A83FE8}"/>
              </a:ext>
            </a:extLst>
          </p:cNvPr>
          <p:cNvSpPr>
            <a:spLocks noGrp="1"/>
          </p:cNvSpPr>
          <p:nvPr>
            <p:ph type="sldNum" sz="quarter" idx="12"/>
          </p:nvPr>
        </p:nvSpPr>
        <p:spPr/>
        <p:txBody>
          <a:bodyPr/>
          <a:lstStyle/>
          <a:p>
            <a:fld id="{F606742C-631A-CB4E-A490-45C4369C55E7}" type="slidenum">
              <a:rPr lang="en-US" smtClean="0"/>
              <a:t>26</a:t>
            </a:fld>
            <a:endParaRPr lang="en-US"/>
          </a:p>
        </p:txBody>
      </p:sp>
      <p:pic>
        <p:nvPicPr>
          <p:cNvPr id="12" name="Graphic 11">
            <a:extLst>
              <a:ext uri="{FF2B5EF4-FFF2-40B4-BE49-F238E27FC236}">
                <a16:creationId xmlns:a16="http://schemas.microsoft.com/office/drawing/2014/main" id="{628248AB-32D5-F63A-AE28-6D7FDA8AA5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4683" y="5176837"/>
            <a:ext cx="4261644" cy="782751"/>
          </a:xfrm>
          <a:prstGeom prst="rect">
            <a:avLst/>
          </a:prstGeom>
        </p:spPr>
      </p:pic>
      <p:pic>
        <p:nvPicPr>
          <p:cNvPr id="16" name="Picture 15" descr="A black square with white text&#10;&#10;AI-generated content may be incorrect.">
            <a:extLst>
              <a:ext uri="{FF2B5EF4-FFF2-40B4-BE49-F238E27FC236}">
                <a16:creationId xmlns:a16="http://schemas.microsoft.com/office/drawing/2014/main" id="{6AB8D869-C112-68F1-375B-D6E2A1FE21F7}"/>
              </a:ext>
            </a:extLst>
          </p:cNvPr>
          <p:cNvPicPr>
            <a:picLocks noChangeAspect="1"/>
          </p:cNvPicPr>
          <p:nvPr/>
        </p:nvPicPr>
        <p:blipFill>
          <a:blip r:embed="rId4"/>
          <a:stretch>
            <a:fillRect/>
          </a:stretch>
        </p:blipFill>
        <p:spPr>
          <a:xfrm>
            <a:off x="7987382" y="4677637"/>
            <a:ext cx="1549647" cy="1549647"/>
          </a:xfrm>
          <a:prstGeom prst="rect">
            <a:avLst/>
          </a:prstGeom>
        </p:spPr>
      </p:pic>
    </p:spTree>
    <p:extLst>
      <p:ext uri="{BB962C8B-B14F-4D97-AF65-F5344CB8AC3E}">
        <p14:creationId xmlns:p14="http://schemas.microsoft.com/office/powerpoint/2010/main" val="136141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3AD3-B20D-5A7E-9BCC-996D66878EB1}"/>
              </a:ext>
            </a:extLst>
          </p:cNvPr>
          <p:cNvSpPr>
            <a:spLocks noGrp="1"/>
          </p:cNvSpPr>
          <p:nvPr>
            <p:ph type="title"/>
          </p:nvPr>
        </p:nvSpPr>
        <p:spPr/>
        <p:txBody>
          <a:bodyPr/>
          <a:lstStyle/>
          <a:p>
            <a:r>
              <a:rPr lang="en-US" dirty="0"/>
              <a:t>Batch Job on the SCC – 101</a:t>
            </a:r>
          </a:p>
        </p:txBody>
      </p:sp>
      <p:sp>
        <p:nvSpPr>
          <p:cNvPr id="3" name="Content Placeholder 2">
            <a:extLst>
              <a:ext uri="{FF2B5EF4-FFF2-40B4-BE49-F238E27FC236}">
                <a16:creationId xmlns:a16="http://schemas.microsoft.com/office/drawing/2014/main" id="{099B54B8-ED9E-67F6-5ACC-F2A4E39638EA}"/>
              </a:ext>
            </a:extLst>
          </p:cNvPr>
          <p:cNvSpPr>
            <a:spLocks noGrp="1"/>
          </p:cNvSpPr>
          <p:nvPr>
            <p:ph idx="1"/>
          </p:nvPr>
        </p:nvSpPr>
        <p:spPr/>
        <p:txBody>
          <a:bodyPr/>
          <a:lstStyle/>
          <a:p>
            <a:r>
              <a:rPr lang="en-US" dirty="0"/>
              <a:t>All batch jobs require a </a:t>
            </a:r>
            <a:r>
              <a:rPr lang="en-US" b="1" i="1" dirty="0"/>
              <a:t>batch script </a:t>
            </a:r>
            <a:r>
              <a:rPr lang="en-US" dirty="0"/>
              <a:t>-- a text file that has all the commands that you want to run during your non-interactive session.</a:t>
            </a:r>
          </a:p>
          <a:p>
            <a:r>
              <a:rPr lang="en-US" dirty="0"/>
              <a:t>Batch jobs are submitted by using the </a:t>
            </a:r>
            <a:r>
              <a:rPr lang="en-US" b="1" dirty="0" err="1"/>
              <a:t>qsub</a:t>
            </a:r>
            <a:r>
              <a:rPr lang="en-US" b="1" dirty="0"/>
              <a:t> command</a:t>
            </a:r>
          </a:p>
        </p:txBody>
      </p:sp>
      <p:sp>
        <p:nvSpPr>
          <p:cNvPr id="4" name="Slide Number Placeholder 3">
            <a:extLst>
              <a:ext uri="{FF2B5EF4-FFF2-40B4-BE49-F238E27FC236}">
                <a16:creationId xmlns:a16="http://schemas.microsoft.com/office/drawing/2014/main" id="{0E2CA02F-1D2A-9C77-24CA-19B8F3725D99}"/>
              </a:ext>
            </a:extLst>
          </p:cNvPr>
          <p:cNvSpPr>
            <a:spLocks noGrp="1"/>
          </p:cNvSpPr>
          <p:nvPr>
            <p:ph type="sldNum" sz="quarter" idx="12"/>
          </p:nvPr>
        </p:nvSpPr>
        <p:spPr/>
        <p:txBody>
          <a:bodyPr/>
          <a:lstStyle/>
          <a:p>
            <a:fld id="{F606742C-631A-CB4E-A490-45C4369C55E7}" type="slidenum">
              <a:rPr lang="en-US" smtClean="0"/>
              <a:t>27</a:t>
            </a:fld>
            <a:endParaRPr lang="en-US"/>
          </a:p>
        </p:txBody>
      </p:sp>
    </p:spTree>
    <p:extLst>
      <p:ext uri="{BB962C8B-B14F-4D97-AF65-F5344CB8AC3E}">
        <p14:creationId xmlns:p14="http://schemas.microsoft.com/office/powerpoint/2010/main" val="187043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FB8BD-C02C-D356-7516-890B43583B01}"/>
              </a:ext>
            </a:extLst>
          </p:cNvPr>
          <p:cNvSpPr>
            <a:spLocks noGrp="1"/>
          </p:cNvSpPr>
          <p:nvPr>
            <p:ph type="title"/>
          </p:nvPr>
        </p:nvSpPr>
        <p:spPr>
          <a:xfrm>
            <a:off x="8643193" y="489507"/>
            <a:ext cx="3091607" cy="1655483"/>
          </a:xfrm>
        </p:spPr>
        <p:txBody>
          <a:bodyPr anchor="b">
            <a:normAutofit/>
          </a:bodyPr>
          <a:lstStyle/>
          <a:p>
            <a:r>
              <a:rPr lang="en-US" sz="4000" dirty="0"/>
              <a:t>Example batch script</a:t>
            </a:r>
          </a:p>
        </p:txBody>
      </p:sp>
      <p:pic>
        <p:nvPicPr>
          <p:cNvPr id="6" name="Content Placeholder 5" descr="A screenshot of a computer program&#10;&#10;AI-generated content may be incorrect.">
            <a:extLst>
              <a:ext uri="{FF2B5EF4-FFF2-40B4-BE49-F238E27FC236}">
                <a16:creationId xmlns:a16="http://schemas.microsoft.com/office/drawing/2014/main" id="{56A055A7-2214-B41E-718C-957D4077D5FB}"/>
              </a:ext>
            </a:extLst>
          </p:cNvPr>
          <p:cNvPicPr>
            <a:picLocks noChangeAspect="1"/>
          </p:cNvPicPr>
          <p:nvPr/>
        </p:nvPicPr>
        <p:blipFill>
          <a:blip r:embed="rId3">
            <a:alphaModFix/>
          </a:blip>
          <a:srcRect t="672" r="-1" b="-1"/>
          <a:stretch>
            <a:fillRect/>
          </a:stretch>
        </p:blipFill>
        <p:spPr>
          <a:xfrm>
            <a:off x="20" y="27065"/>
            <a:ext cx="8115280" cy="6408311"/>
          </a:xfrm>
          <a:prstGeom prst="rect">
            <a:avLst/>
          </a:prstGeom>
        </p:spPr>
      </p:pic>
      <p:sp>
        <p:nvSpPr>
          <p:cNvPr id="10" name="Content Placeholder 9">
            <a:extLst>
              <a:ext uri="{FF2B5EF4-FFF2-40B4-BE49-F238E27FC236}">
                <a16:creationId xmlns:a16="http://schemas.microsoft.com/office/drawing/2014/main" id="{8BBDB773-6ABC-FFF5-CDC1-9BE04DBE3CC9}"/>
              </a:ext>
            </a:extLst>
          </p:cNvPr>
          <p:cNvSpPr>
            <a:spLocks noGrp="1"/>
          </p:cNvSpPr>
          <p:nvPr>
            <p:ph idx="1"/>
          </p:nvPr>
        </p:nvSpPr>
        <p:spPr>
          <a:xfrm>
            <a:off x="8643193" y="2418408"/>
            <a:ext cx="2942813" cy="3540265"/>
          </a:xfrm>
        </p:spPr>
        <p:txBody>
          <a:bodyPr>
            <a:normAutofit/>
          </a:bodyPr>
          <a:lstStyle/>
          <a:p>
            <a:r>
              <a:rPr lang="en-US" sz="2000" dirty="0"/>
              <a:t>Batch scripts are a type of </a:t>
            </a:r>
            <a:r>
              <a:rPr lang="en-US" sz="2000" i="1" dirty="0">
                <a:hlinkClick r:id="rId4"/>
              </a:rPr>
              <a:t>bash script</a:t>
            </a:r>
            <a:r>
              <a:rPr lang="en-US" sz="2000" dirty="0"/>
              <a:t> – a text file with commands you would normally run in the terminal.</a:t>
            </a:r>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1D48706-515D-7840-4AB1-AF49755EEE67}"/>
              </a:ext>
            </a:extLst>
          </p:cNvPr>
          <p:cNvSpPr>
            <a:spLocks noGrp="1"/>
          </p:cNvSpPr>
          <p:nvPr>
            <p:ph type="sldNum" sz="quarter" idx="12"/>
          </p:nvPr>
        </p:nvSpPr>
        <p:spPr>
          <a:xfrm>
            <a:off x="11704320" y="6459376"/>
            <a:ext cx="448056" cy="365125"/>
          </a:xfrm>
        </p:spPr>
        <p:txBody>
          <a:bodyPr>
            <a:normAutofit/>
          </a:bodyPr>
          <a:lstStyle/>
          <a:p>
            <a:pPr>
              <a:spcAft>
                <a:spcPts val="600"/>
              </a:spcAft>
            </a:pPr>
            <a:fld id="{F606742C-631A-CB4E-A490-45C4369C55E7}" type="slidenum">
              <a:rPr lang="en-US" sz="1100">
                <a:solidFill>
                  <a:srgbClr val="FFFFFF"/>
                </a:solidFill>
              </a:rPr>
              <a:pPr>
                <a:spcAft>
                  <a:spcPts val="600"/>
                </a:spcAft>
              </a:pPr>
              <a:t>28</a:t>
            </a:fld>
            <a:endParaRPr lang="en-US" sz="1100">
              <a:solidFill>
                <a:srgbClr val="FFFFFF"/>
              </a:solidFill>
            </a:endParaRPr>
          </a:p>
        </p:txBody>
      </p:sp>
    </p:spTree>
    <p:extLst>
      <p:ext uri="{BB962C8B-B14F-4D97-AF65-F5344CB8AC3E}">
        <p14:creationId xmlns:p14="http://schemas.microsoft.com/office/powerpoint/2010/main" val="200023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EE8AA8-1066-8512-6478-F40556D068D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A55C91-A7C7-2441-BF33-18B43BF03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8B421-0F40-6BD4-B9FC-6921FA7F4277}"/>
              </a:ext>
            </a:extLst>
          </p:cNvPr>
          <p:cNvSpPr>
            <a:spLocks noGrp="1"/>
          </p:cNvSpPr>
          <p:nvPr>
            <p:ph type="title"/>
          </p:nvPr>
        </p:nvSpPr>
        <p:spPr>
          <a:xfrm>
            <a:off x="8643193" y="489507"/>
            <a:ext cx="3091607" cy="1655483"/>
          </a:xfrm>
        </p:spPr>
        <p:txBody>
          <a:bodyPr anchor="b">
            <a:normAutofit/>
          </a:bodyPr>
          <a:lstStyle/>
          <a:p>
            <a:r>
              <a:rPr lang="en-US" sz="4000" dirty="0"/>
              <a:t>Example batch script</a:t>
            </a:r>
          </a:p>
        </p:txBody>
      </p:sp>
      <p:pic>
        <p:nvPicPr>
          <p:cNvPr id="6" name="Content Placeholder 5" descr="A screenshot of a computer program&#10;&#10;AI-generated content may be incorrect.">
            <a:extLst>
              <a:ext uri="{FF2B5EF4-FFF2-40B4-BE49-F238E27FC236}">
                <a16:creationId xmlns:a16="http://schemas.microsoft.com/office/drawing/2014/main" id="{6BCA23B6-489A-F752-5708-AB14EBE9909B}"/>
              </a:ext>
            </a:extLst>
          </p:cNvPr>
          <p:cNvPicPr>
            <a:picLocks noChangeAspect="1"/>
          </p:cNvPicPr>
          <p:nvPr/>
        </p:nvPicPr>
        <p:blipFill>
          <a:blip r:embed="rId3">
            <a:alphaModFix amt="35000"/>
          </a:blip>
          <a:srcRect t="672" r="-1" b="-1"/>
          <a:stretch>
            <a:fillRect/>
          </a:stretch>
        </p:blipFill>
        <p:spPr>
          <a:xfrm>
            <a:off x="20" y="27065"/>
            <a:ext cx="8115280" cy="6408311"/>
          </a:xfrm>
          <a:prstGeom prst="rect">
            <a:avLst/>
          </a:prstGeom>
        </p:spPr>
      </p:pic>
      <p:sp>
        <p:nvSpPr>
          <p:cNvPr id="10" name="Content Placeholder 9">
            <a:extLst>
              <a:ext uri="{FF2B5EF4-FFF2-40B4-BE49-F238E27FC236}">
                <a16:creationId xmlns:a16="http://schemas.microsoft.com/office/drawing/2014/main" id="{66ACB0E5-8F8F-9472-FF52-A61098598387}"/>
              </a:ext>
            </a:extLst>
          </p:cNvPr>
          <p:cNvSpPr>
            <a:spLocks noGrp="1"/>
          </p:cNvSpPr>
          <p:nvPr>
            <p:ph idx="1"/>
          </p:nvPr>
        </p:nvSpPr>
        <p:spPr>
          <a:xfrm>
            <a:off x="8643193" y="2418408"/>
            <a:ext cx="2942813" cy="3540265"/>
          </a:xfrm>
        </p:spPr>
        <p:txBody>
          <a:bodyPr>
            <a:normAutofit/>
          </a:bodyPr>
          <a:lstStyle/>
          <a:p>
            <a:r>
              <a:rPr lang="en-US" sz="2000" dirty="0"/>
              <a:t>Bash scripts always start with this </a:t>
            </a:r>
            <a:r>
              <a:rPr lang="en-US" sz="2000" b="1" dirty="0"/>
              <a:t>opening.</a:t>
            </a:r>
          </a:p>
          <a:p>
            <a:r>
              <a:rPr lang="en-US" sz="2000" dirty="0"/>
              <a:t>Importantly, batch scripts also need to add the -l flag.</a:t>
            </a:r>
          </a:p>
          <a:p>
            <a:r>
              <a:rPr lang="en-US" sz="2000" dirty="0"/>
              <a:t>Let’s the computer know that this is bash code.</a:t>
            </a:r>
          </a:p>
        </p:txBody>
      </p:sp>
      <p:sp>
        <p:nvSpPr>
          <p:cNvPr id="15" name="Rectangle 14">
            <a:extLst>
              <a:ext uri="{FF2B5EF4-FFF2-40B4-BE49-F238E27FC236}">
                <a16:creationId xmlns:a16="http://schemas.microsoft.com/office/drawing/2014/main" id="{7E62AFFB-7E1A-C7B4-14FF-451AD5120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F7D746-07E6-29C8-3982-CBD5B1D3D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BA5198F-4900-57BE-6199-C462A855F1E0}"/>
              </a:ext>
            </a:extLst>
          </p:cNvPr>
          <p:cNvSpPr>
            <a:spLocks noGrp="1"/>
          </p:cNvSpPr>
          <p:nvPr>
            <p:ph type="sldNum" sz="quarter" idx="12"/>
          </p:nvPr>
        </p:nvSpPr>
        <p:spPr>
          <a:xfrm>
            <a:off x="11704320" y="6459376"/>
            <a:ext cx="448056" cy="365125"/>
          </a:xfrm>
        </p:spPr>
        <p:txBody>
          <a:bodyPr>
            <a:normAutofit/>
          </a:bodyPr>
          <a:lstStyle/>
          <a:p>
            <a:pPr>
              <a:spcAft>
                <a:spcPts val="600"/>
              </a:spcAft>
            </a:pPr>
            <a:fld id="{F606742C-631A-CB4E-A490-45C4369C55E7}" type="slidenum">
              <a:rPr lang="en-US" sz="1100">
                <a:solidFill>
                  <a:srgbClr val="FFFFFF"/>
                </a:solidFill>
              </a:rPr>
              <a:pPr>
                <a:spcAft>
                  <a:spcPts val="600"/>
                </a:spcAft>
              </a:pPr>
              <a:t>29</a:t>
            </a:fld>
            <a:endParaRPr lang="en-US" sz="1100">
              <a:solidFill>
                <a:srgbClr val="FFFFFF"/>
              </a:solidFill>
            </a:endParaRPr>
          </a:p>
        </p:txBody>
      </p:sp>
      <p:pic>
        <p:nvPicPr>
          <p:cNvPr id="7" name="Content Placeholder 5" descr="A screenshot of a computer program&#10;&#10;AI-generated content may be incorrect.">
            <a:extLst>
              <a:ext uri="{FF2B5EF4-FFF2-40B4-BE49-F238E27FC236}">
                <a16:creationId xmlns:a16="http://schemas.microsoft.com/office/drawing/2014/main" id="{CBE0A6DA-1001-D864-6B24-5BED1319BBA6}"/>
              </a:ext>
            </a:extLst>
          </p:cNvPr>
          <p:cNvPicPr>
            <a:picLocks noChangeAspect="1"/>
          </p:cNvPicPr>
          <p:nvPr/>
        </p:nvPicPr>
        <p:blipFill>
          <a:blip r:embed="rId3"/>
          <a:srcRect l="2955" t="2731" r="78558" b="93196"/>
          <a:stretch>
            <a:fillRect/>
          </a:stretch>
        </p:blipFill>
        <p:spPr>
          <a:xfrm>
            <a:off x="239697" y="159799"/>
            <a:ext cx="1500326" cy="262826"/>
          </a:xfrm>
          <a:prstGeom prst="rect">
            <a:avLst/>
          </a:prstGeom>
          <a:ln>
            <a:solidFill>
              <a:schemeClr val="accent1"/>
            </a:solidFill>
          </a:ln>
        </p:spPr>
      </p:pic>
    </p:spTree>
    <p:extLst>
      <p:ext uri="{BB962C8B-B14F-4D97-AF65-F5344CB8AC3E}">
        <p14:creationId xmlns:p14="http://schemas.microsoft.com/office/powerpoint/2010/main" val="2146454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EE36-8BA9-0073-2C72-E5DA37962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3A3F-D9C0-BDF4-506E-17163D78EEFF}"/>
              </a:ext>
            </a:extLst>
          </p:cNvPr>
          <p:cNvSpPr>
            <a:spLocks noGrp="1"/>
          </p:cNvSpPr>
          <p:nvPr>
            <p:ph type="title"/>
          </p:nvPr>
        </p:nvSpPr>
        <p:spPr/>
        <p:txBody>
          <a:bodyPr/>
          <a:lstStyle/>
          <a:p>
            <a:pPr algn="ctr"/>
            <a:r>
              <a:rPr lang="en-US" dirty="0"/>
              <a:t>Assumptions</a:t>
            </a:r>
          </a:p>
        </p:txBody>
      </p:sp>
      <p:sp>
        <p:nvSpPr>
          <p:cNvPr id="3" name="Content Placeholder 2">
            <a:extLst>
              <a:ext uri="{FF2B5EF4-FFF2-40B4-BE49-F238E27FC236}">
                <a16:creationId xmlns:a16="http://schemas.microsoft.com/office/drawing/2014/main" id="{B6240CF5-D15A-0DEE-3F4A-C47F1A4AF524}"/>
              </a:ext>
            </a:extLst>
          </p:cNvPr>
          <p:cNvSpPr>
            <a:spLocks noGrp="1"/>
          </p:cNvSpPr>
          <p:nvPr>
            <p:ph idx="1"/>
          </p:nvPr>
        </p:nvSpPr>
        <p:spPr/>
        <p:txBody>
          <a:bodyPr>
            <a:normAutofit fontScale="92500" lnSpcReduction="10000"/>
          </a:bodyPr>
          <a:lstStyle/>
          <a:p>
            <a:r>
              <a:rPr lang="en-US" dirty="0"/>
              <a:t>This tutorial is aimed at a beginner level.</a:t>
            </a:r>
          </a:p>
          <a:p>
            <a:r>
              <a:rPr lang="en-US" dirty="0"/>
              <a:t>However, I will assume that you have a basically level of comfort within a Linux environment.</a:t>
            </a:r>
          </a:p>
          <a:p>
            <a:r>
              <a:rPr lang="en-US" dirty="0"/>
              <a:t>The Research Computing Services team has many resources for learning Linux:</a:t>
            </a:r>
          </a:p>
          <a:p>
            <a:pPr lvl="1"/>
            <a:r>
              <a:rPr lang="en-US" dirty="0"/>
              <a:t>A 20 min Introduction to Linux:</a:t>
            </a:r>
          </a:p>
          <a:p>
            <a:pPr lvl="2"/>
            <a:r>
              <a:rPr lang="en-US" dirty="0">
                <a:hlinkClick r:id="rId3"/>
              </a:rPr>
              <a:t>https://</a:t>
            </a:r>
            <a:r>
              <a:rPr lang="en-US" dirty="0" err="1">
                <a:hlinkClick r:id="rId3"/>
              </a:rPr>
              <a:t>www.bu.edu</a:t>
            </a:r>
            <a:r>
              <a:rPr lang="en-US" dirty="0">
                <a:hlinkClick r:id="rId3"/>
              </a:rPr>
              <a:t>/tech/support/research/training-consulting/</a:t>
            </a:r>
            <a:r>
              <a:rPr lang="en-US" dirty="0" err="1">
                <a:hlinkClick r:id="rId3"/>
              </a:rPr>
              <a:t>rcs</a:t>
            </a:r>
            <a:r>
              <a:rPr lang="en-US" dirty="0">
                <a:hlinkClick r:id="rId3"/>
              </a:rPr>
              <a:t>-tutorial-videos-and-third-party-tutorials/intro-linux-20min/</a:t>
            </a:r>
            <a:endParaRPr lang="en-US" dirty="0"/>
          </a:p>
          <a:p>
            <a:pPr lvl="1"/>
            <a:r>
              <a:rPr lang="en-US" dirty="0"/>
              <a:t>A 2 </a:t>
            </a:r>
            <a:r>
              <a:rPr lang="en-US" dirty="0" err="1"/>
              <a:t>hr</a:t>
            </a:r>
            <a:r>
              <a:rPr lang="en-US" dirty="0"/>
              <a:t> Introduction to Linux and the SCC:</a:t>
            </a:r>
          </a:p>
          <a:p>
            <a:pPr lvl="2"/>
            <a:r>
              <a:rPr lang="en-US" dirty="0">
                <a:hlinkClick r:id="rId4"/>
              </a:rPr>
              <a:t>https://</a:t>
            </a:r>
            <a:r>
              <a:rPr lang="en-US" dirty="0" err="1">
                <a:hlinkClick r:id="rId4"/>
              </a:rPr>
              <a:t>www.bu.edu</a:t>
            </a:r>
            <a:r>
              <a:rPr lang="en-US" dirty="0">
                <a:hlinkClick r:id="rId4"/>
              </a:rPr>
              <a:t>/tech/support/research/training-consulting/</a:t>
            </a:r>
            <a:r>
              <a:rPr lang="en-US" dirty="0" err="1">
                <a:hlinkClick r:id="rId4"/>
              </a:rPr>
              <a:t>rcs</a:t>
            </a:r>
            <a:r>
              <a:rPr lang="en-US" dirty="0">
                <a:hlinkClick r:id="rId4"/>
              </a:rPr>
              <a:t>-tutorial-videos-and-third-party-tutorials/intro-</a:t>
            </a:r>
            <a:r>
              <a:rPr lang="en-US" dirty="0" err="1">
                <a:hlinkClick r:id="rId4"/>
              </a:rPr>
              <a:t>scc</a:t>
            </a:r>
            <a:r>
              <a:rPr lang="en-US" dirty="0">
                <a:hlinkClick r:id="rId4"/>
              </a:rPr>
              <a:t>/</a:t>
            </a:r>
            <a:endParaRPr lang="en-US" dirty="0"/>
          </a:p>
          <a:p>
            <a:pPr lvl="1"/>
            <a:r>
              <a:rPr lang="en-US" dirty="0"/>
              <a:t>Linux on the SCC Cheat Sheet:</a:t>
            </a:r>
          </a:p>
          <a:p>
            <a:pPr lvl="2"/>
            <a:r>
              <a:rPr lang="en-US" dirty="0">
                <a:hlinkClick r:id="rId5"/>
              </a:rPr>
              <a:t>http://</a:t>
            </a:r>
            <a:r>
              <a:rPr lang="en-US" dirty="0" err="1">
                <a:hlinkClick r:id="rId5"/>
              </a:rPr>
              <a:t>scv.bu.edu</a:t>
            </a:r>
            <a:r>
              <a:rPr lang="en-US" dirty="0">
                <a:hlinkClick r:id="rId5"/>
              </a:rPr>
              <a:t>/documents/</a:t>
            </a:r>
            <a:r>
              <a:rPr lang="en-US" dirty="0" err="1">
                <a:hlinkClick r:id="rId5"/>
              </a:rPr>
              <a:t>Linux_SCC_CheatSheet.pdf</a:t>
            </a:r>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07C63CEF-25B5-594B-412B-341DD6BFDA16}"/>
              </a:ext>
            </a:extLst>
          </p:cNvPr>
          <p:cNvSpPr>
            <a:spLocks noGrp="1"/>
          </p:cNvSpPr>
          <p:nvPr>
            <p:ph type="sldNum" sz="quarter" idx="12"/>
          </p:nvPr>
        </p:nvSpPr>
        <p:spPr/>
        <p:txBody>
          <a:bodyPr/>
          <a:lstStyle/>
          <a:p>
            <a:fld id="{F606742C-631A-CB4E-A490-45C4369C55E7}" type="slidenum">
              <a:rPr lang="en-US" smtClean="0"/>
              <a:t>3</a:t>
            </a:fld>
            <a:endParaRPr lang="en-US"/>
          </a:p>
        </p:txBody>
      </p:sp>
    </p:spTree>
    <p:extLst>
      <p:ext uri="{BB962C8B-B14F-4D97-AF65-F5344CB8AC3E}">
        <p14:creationId xmlns:p14="http://schemas.microsoft.com/office/powerpoint/2010/main" val="160229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FC4C2B-8AE4-1D4D-573A-334BB9BB498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D96ED34-BC59-D668-050A-73DF81E72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04AD4-54E4-7D39-F15B-C5A72217135A}"/>
              </a:ext>
            </a:extLst>
          </p:cNvPr>
          <p:cNvSpPr>
            <a:spLocks noGrp="1"/>
          </p:cNvSpPr>
          <p:nvPr>
            <p:ph type="title"/>
          </p:nvPr>
        </p:nvSpPr>
        <p:spPr>
          <a:xfrm>
            <a:off x="8643193" y="489507"/>
            <a:ext cx="3091607" cy="1655483"/>
          </a:xfrm>
        </p:spPr>
        <p:txBody>
          <a:bodyPr anchor="b">
            <a:normAutofit/>
          </a:bodyPr>
          <a:lstStyle/>
          <a:p>
            <a:r>
              <a:rPr lang="en-US" sz="4000" dirty="0"/>
              <a:t>Example batch script</a:t>
            </a:r>
          </a:p>
        </p:txBody>
      </p:sp>
      <p:pic>
        <p:nvPicPr>
          <p:cNvPr id="6" name="Content Placeholder 5" descr="A screenshot of a computer program&#10;&#10;AI-generated content may be incorrect.">
            <a:extLst>
              <a:ext uri="{FF2B5EF4-FFF2-40B4-BE49-F238E27FC236}">
                <a16:creationId xmlns:a16="http://schemas.microsoft.com/office/drawing/2014/main" id="{263664B9-D62F-24C7-E487-3CFFD9D0DA40}"/>
              </a:ext>
            </a:extLst>
          </p:cNvPr>
          <p:cNvPicPr>
            <a:picLocks noChangeAspect="1"/>
          </p:cNvPicPr>
          <p:nvPr/>
        </p:nvPicPr>
        <p:blipFill>
          <a:blip r:embed="rId3">
            <a:alphaModFix amt="35000"/>
          </a:blip>
          <a:srcRect t="672" r="-1" b="-1"/>
          <a:stretch>
            <a:fillRect/>
          </a:stretch>
        </p:blipFill>
        <p:spPr>
          <a:xfrm>
            <a:off x="20" y="27065"/>
            <a:ext cx="8115280" cy="6408311"/>
          </a:xfrm>
          <a:prstGeom prst="rect">
            <a:avLst/>
          </a:prstGeom>
        </p:spPr>
      </p:pic>
      <p:sp>
        <p:nvSpPr>
          <p:cNvPr id="10" name="Content Placeholder 9">
            <a:extLst>
              <a:ext uri="{FF2B5EF4-FFF2-40B4-BE49-F238E27FC236}">
                <a16:creationId xmlns:a16="http://schemas.microsoft.com/office/drawing/2014/main" id="{90874280-18D6-C459-F2EC-3CC3DA6CF0B7}"/>
              </a:ext>
            </a:extLst>
          </p:cNvPr>
          <p:cNvSpPr>
            <a:spLocks noGrp="1"/>
          </p:cNvSpPr>
          <p:nvPr>
            <p:ph idx="1"/>
          </p:nvPr>
        </p:nvSpPr>
        <p:spPr>
          <a:xfrm>
            <a:off x="8643193" y="2418408"/>
            <a:ext cx="2942813" cy="3540265"/>
          </a:xfrm>
        </p:spPr>
        <p:txBody>
          <a:bodyPr>
            <a:normAutofit/>
          </a:bodyPr>
          <a:lstStyle/>
          <a:p>
            <a:r>
              <a:rPr lang="en-US" sz="2000" dirty="0"/>
              <a:t>These are </a:t>
            </a:r>
            <a:r>
              <a:rPr lang="en-US" sz="2000" b="1" dirty="0"/>
              <a:t>comments</a:t>
            </a:r>
            <a:r>
              <a:rPr lang="en-US" sz="2000" dirty="0"/>
              <a:t>. Otherwise ignored by the computer.</a:t>
            </a:r>
          </a:p>
          <a:p>
            <a:r>
              <a:rPr lang="en-US" sz="2000" dirty="0"/>
              <a:t>Comments always begin with “#”.</a:t>
            </a:r>
          </a:p>
          <a:p>
            <a:r>
              <a:rPr lang="en-US" sz="2000" dirty="0"/>
              <a:t>Supposed to help the programmer understand what is going on.</a:t>
            </a:r>
          </a:p>
        </p:txBody>
      </p:sp>
      <p:sp>
        <p:nvSpPr>
          <p:cNvPr id="15" name="Rectangle 14">
            <a:extLst>
              <a:ext uri="{FF2B5EF4-FFF2-40B4-BE49-F238E27FC236}">
                <a16:creationId xmlns:a16="http://schemas.microsoft.com/office/drawing/2014/main" id="{B214132C-AF6C-B7DC-5FAD-177E40823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A11D1B-BCF3-8066-2045-4D383BDFE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C79E7A9-B1C7-FCA7-904D-A5386AF46ED2}"/>
              </a:ext>
            </a:extLst>
          </p:cNvPr>
          <p:cNvSpPr>
            <a:spLocks noGrp="1"/>
          </p:cNvSpPr>
          <p:nvPr>
            <p:ph type="sldNum" sz="quarter" idx="12"/>
          </p:nvPr>
        </p:nvSpPr>
        <p:spPr>
          <a:xfrm>
            <a:off x="11704320" y="6459376"/>
            <a:ext cx="448056" cy="365125"/>
          </a:xfrm>
        </p:spPr>
        <p:txBody>
          <a:bodyPr>
            <a:normAutofit/>
          </a:bodyPr>
          <a:lstStyle/>
          <a:p>
            <a:pPr>
              <a:spcAft>
                <a:spcPts val="600"/>
              </a:spcAft>
            </a:pPr>
            <a:fld id="{F606742C-631A-CB4E-A490-45C4369C55E7}" type="slidenum">
              <a:rPr lang="en-US" sz="1100">
                <a:solidFill>
                  <a:srgbClr val="FFFFFF"/>
                </a:solidFill>
              </a:rPr>
              <a:pPr>
                <a:spcAft>
                  <a:spcPts val="600"/>
                </a:spcAft>
              </a:pPr>
              <a:t>30</a:t>
            </a:fld>
            <a:endParaRPr lang="en-US" sz="1100">
              <a:solidFill>
                <a:srgbClr val="FFFFFF"/>
              </a:solidFill>
            </a:endParaRPr>
          </a:p>
        </p:txBody>
      </p:sp>
      <p:grpSp>
        <p:nvGrpSpPr>
          <p:cNvPr id="9" name="Group 8">
            <a:extLst>
              <a:ext uri="{FF2B5EF4-FFF2-40B4-BE49-F238E27FC236}">
                <a16:creationId xmlns:a16="http://schemas.microsoft.com/office/drawing/2014/main" id="{40DF1E1B-8B69-76EC-4A4A-1402A180AA3E}"/>
              </a:ext>
            </a:extLst>
          </p:cNvPr>
          <p:cNvGrpSpPr/>
          <p:nvPr/>
        </p:nvGrpSpPr>
        <p:grpSpPr>
          <a:xfrm>
            <a:off x="239695" y="612559"/>
            <a:ext cx="7478917" cy="1978241"/>
            <a:chOff x="239695" y="612559"/>
            <a:chExt cx="7478917" cy="1978241"/>
          </a:xfrm>
        </p:grpSpPr>
        <p:pic>
          <p:nvPicPr>
            <p:cNvPr id="7" name="Content Placeholder 5" descr="A screenshot of a computer program&#10;&#10;AI-generated content may be incorrect.">
              <a:extLst>
                <a:ext uri="{FF2B5EF4-FFF2-40B4-BE49-F238E27FC236}">
                  <a16:creationId xmlns:a16="http://schemas.microsoft.com/office/drawing/2014/main" id="{AFB9D2FF-32C9-B952-4C45-DDDA4C94BFA5}"/>
                </a:ext>
              </a:extLst>
            </p:cNvPr>
            <p:cNvPicPr>
              <a:picLocks noChangeAspect="1"/>
            </p:cNvPicPr>
            <p:nvPr/>
          </p:nvPicPr>
          <p:blipFill>
            <a:blip r:embed="rId3"/>
            <a:srcRect l="2955" t="9748" r="76807" b="86675"/>
            <a:stretch>
              <a:fillRect/>
            </a:stretch>
          </p:blipFill>
          <p:spPr>
            <a:xfrm>
              <a:off x="239696" y="612559"/>
              <a:ext cx="1642369" cy="230820"/>
            </a:xfrm>
            <a:prstGeom prst="rect">
              <a:avLst/>
            </a:prstGeom>
            <a:ln>
              <a:solidFill>
                <a:schemeClr val="accent1"/>
              </a:solidFill>
            </a:ln>
          </p:spPr>
        </p:pic>
        <p:pic>
          <p:nvPicPr>
            <p:cNvPr id="3" name="Content Placeholder 5" descr="A screenshot of a computer program&#10;&#10;AI-generated content may be incorrect.">
              <a:extLst>
                <a:ext uri="{FF2B5EF4-FFF2-40B4-BE49-F238E27FC236}">
                  <a16:creationId xmlns:a16="http://schemas.microsoft.com/office/drawing/2014/main" id="{87D09123-18C4-3600-FB50-BC1BE1116D29}"/>
                </a:ext>
              </a:extLst>
            </p:cNvPr>
            <p:cNvPicPr>
              <a:picLocks noChangeAspect="1"/>
            </p:cNvPicPr>
            <p:nvPr/>
          </p:nvPicPr>
          <p:blipFill>
            <a:blip r:embed="rId3"/>
            <a:srcRect l="2956" t="19927" r="32064" b="70030"/>
            <a:stretch>
              <a:fillRect/>
            </a:stretch>
          </p:blipFill>
          <p:spPr>
            <a:xfrm>
              <a:off x="239696" y="1269505"/>
              <a:ext cx="5273337" cy="648072"/>
            </a:xfrm>
            <a:prstGeom prst="rect">
              <a:avLst/>
            </a:prstGeom>
            <a:ln>
              <a:solidFill>
                <a:schemeClr val="accent1"/>
              </a:solidFill>
            </a:ln>
          </p:spPr>
        </p:pic>
        <p:pic>
          <p:nvPicPr>
            <p:cNvPr id="5" name="Content Placeholder 5" descr="A screenshot of a computer program&#10;&#10;AI-generated content may be incorrect.">
              <a:extLst>
                <a:ext uri="{FF2B5EF4-FFF2-40B4-BE49-F238E27FC236}">
                  <a16:creationId xmlns:a16="http://schemas.microsoft.com/office/drawing/2014/main" id="{981541BE-0403-22FB-95A7-6C1027E6D1C7}"/>
                </a:ext>
              </a:extLst>
            </p:cNvPr>
            <p:cNvPicPr>
              <a:picLocks noChangeAspect="1"/>
            </p:cNvPicPr>
            <p:nvPr/>
          </p:nvPicPr>
          <p:blipFill>
            <a:blip r:embed="rId3"/>
            <a:srcRect l="2957" t="35853" r="4885" b="59598"/>
            <a:stretch>
              <a:fillRect/>
            </a:stretch>
          </p:blipFill>
          <p:spPr>
            <a:xfrm>
              <a:off x="239695" y="2297225"/>
              <a:ext cx="7478917" cy="293575"/>
            </a:xfrm>
            <a:prstGeom prst="rect">
              <a:avLst/>
            </a:prstGeom>
            <a:ln>
              <a:solidFill>
                <a:schemeClr val="accent1"/>
              </a:solidFill>
            </a:ln>
          </p:spPr>
        </p:pic>
      </p:grpSp>
      <p:pic>
        <p:nvPicPr>
          <p:cNvPr id="8" name="Content Placeholder 5" descr="A screenshot of a computer program&#10;&#10;AI-generated content may be incorrect.">
            <a:extLst>
              <a:ext uri="{FF2B5EF4-FFF2-40B4-BE49-F238E27FC236}">
                <a16:creationId xmlns:a16="http://schemas.microsoft.com/office/drawing/2014/main" id="{442780EA-23A3-CA63-298D-AC463FF7E1A9}"/>
              </a:ext>
            </a:extLst>
          </p:cNvPr>
          <p:cNvPicPr>
            <a:picLocks/>
          </p:cNvPicPr>
          <p:nvPr/>
        </p:nvPicPr>
        <p:blipFill>
          <a:blip r:embed="rId3"/>
          <a:srcRect l="2957" t="46283" r="76805" b="50060"/>
          <a:stretch>
            <a:fillRect/>
          </a:stretch>
        </p:blipFill>
        <p:spPr>
          <a:xfrm>
            <a:off x="239696" y="2970445"/>
            <a:ext cx="1642369" cy="238920"/>
          </a:xfrm>
          <a:prstGeom prst="rect">
            <a:avLst/>
          </a:prstGeom>
          <a:ln>
            <a:solidFill>
              <a:schemeClr val="accent1"/>
            </a:solidFill>
          </a:ln>
        </p:spPr>
      </p:pic>
      <p:pic>
        <p:nvPicPr>
          <p:cNvPr id="11" name="Content Placeholder 5" descr="A screenshot of a computer program&#10;&#10;AI-generated content may be incorrect.">
            <a:extLst>
              <a:ext uri="{FF2B5EF4-FFF2-40B4-BE49-F238E27FC236}">
                <a16:creationId xmlns:a16="http://schemas.microsoft.com/office/drawing/2014/main" id="{869D8A39-00AB-D49B-25D8-218E31E4CE57}"/>
              </a:ext>
            </a:extLst>
          </p:cNvPr>
          <p:cNvPicPr>
            <a:picLocks/>
          </p:cNvPicPr>
          <p:nvPr/>
        </p:nvPicPr>
        <p:blipFill>
          <a:blip r:embed="rId3"/>
          <a:srcRect l="2956" t="56114" r="42223" b="40318"/>
          <a:stretch>
            <a:fillRect/>
          </a:stretch>
        </p:blipFill>
        <p:spPr>
          <a:xfrm>
            <a:off x="239696" y="3612775"/>
            <a:ext cx="4448845" cy="233084"/>
          </a:xfrm>
          <a:prstGeom prst="rect">
            <a:avLst/>
          </a:prstGeom>
          <a:ln>
            <a:solidFill>
              <a:schemeClr val="accent1"/>
            </a:solidFill>
          </a:ln>
        </p:spPr>
      </p:pic>
      <p:pic>
        <p:nvPicPr>
          <p:cNvPr id="12" name="Content Placeholder 5" descr="A screenshot of a computer program&#10;&#10;AI-generated content may be incorrect.">
            <a:extLst>
              <a:ext uri="{FF2B5EF4-FFF2-40B4-BE49-F238E27FC236}">
                <a16:creationId xmlns:a16="http://schemas.microsoft.com/office/drawing/2014/main" id="{831C5A7F-7310-B397-AAC5-B74A1ED9CDBD}"/>
              </a:ext>
            </a:extLst>
          </p:cNvPr>
          <p:cNvPicPr>
            <a:picLocks/>
          </p:cNvPicPr>
          <p:nvPr/>
        </p:nvPicPr>
        <p:blipFill>
          <a:blip r:embed="rId3"/>
          <a:srcRect l="2955" t="66270" r="39020" b="30024"/>
          <a:stretch>
            <a:fillRect/>
          </a:stretch>
        </p:blipFill>
        <p:spPr>
          <a:xfrm>
            <a:off x="239696" y="4276164"/>
            <a:ext cx="4708822" cy="242047"/>
          </a:xfrm>
          <a:prstGeom prst="rect">
            <a:avLst/>
          </a:prstGeom>
          <a:ln>
            <a:solidFill>
              <a:schemeClr val="accent1"/>
            </a:solidFill>
          </a:ln>
        </p:spPr>
      </p:pic>
    </p:spTree>
    <p:extLst>
      <p:ext uri="{BB962C8B-B14F-4D97-AF65-F5344CB8AC3E}">
        <p14:creationId xmlns:p14="http://schemas.microsoft.com/office/powerpoint/2010/main" val="1713027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0D18F9-C377-2B1A-CFF0-73411E0291D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D8D59E-AC3F-9711-6D01-14E0F8DF2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13694-6B59-0137-13D3-CC6BF50E9B7F}"/>
              </a:ext>
            </a:extLst>
          </p:cNvPr>
          <p:cNvSpPr>
            <a:spLocks noGrp="1"/>
          </p:cNvSpPr>
          <p:nvPr>
            <p:ph type="title"/>
          </p:nvPr>
        </p:nvSpPr>
        <p:spPr>
          <a:xfrm>
            <a:off x="8643193" y="489507"/>
            <a:ext cx="3091607" cy="1655483"/>
          </a:xfrm>
        </p:spPr>
        <p:txBody>
          <a:bodyPr anchor="b">
            <a:normAutofit/>
          </a:bodyPr>
          <a:lstStyle/>
          <a:p>
            <a:r>
              <a:rPr lang="en-US" sz="4000" dirty="0"/>
              <a:t>Example batch script</a:t>
            </a:r>
          </a:p>
        </p:txBody>
      </p:sp>
      <p:pic>
        <p:nvPicPr>
          <p:cNvPr id="6" name="Content Placeholder 5" descr="A screenshot of a computer program&#10;&#10;AI-generated content may be incorrect.">
            <a:extLst>
              <a:ext uri="{FF2B5EF4-FFF2-40B4-BE49-F238E27FC236}">
                <a16:creationId xmlns:a16="http://schemas.microsoft.com/office/drawing/2014/main" id="{EBF20E66-61B5-8D56-ECEA-75F5CD0FAF5E}"/>
              </a:ext>
            </a:extLst>
          </p:cNvPr>
          <p:cNvPicPr>
            <a:picLocks noChangeAspect="1"/>
          </p:cNvPicPr>
          <p:nvPr/>
        </p:nvPicPr>
        <p:blipFill>
          <a:blip r:embed="rId3">
            <a:alphaModFix amt="35000"/>
          </a:blip>
          <a:srcRect t="672" r="-1" b="-1"/>
          <a:stretch>
            <a:fillRect/>
          </a:stretch>
        </p:blipFill>
        <p:spPr>
          <a:xfrm>
            <a:off x="20" y="27065"/>
            <a:ext cx="8115280" cy="6408311"/>
          </a:xfrm>
          <a:prstGeom prst="rect">
            <a:avLst/>
          </a:prstGeom>
        </p:spPr>
      </p:pic>
      <p:sp>
        <p:nvSpPr>
          <p:cNvPr id="10" name="Content Placeholder 9">
            <a:extLst>
              <a:ext uri="{FF2B5EF4-FFF2-40B4-BE49-F238E27FC236}">
                <a16:creationId xmlns:a16="http://schemas.microsoft.com/office/drawing/2014/main" id="{9CA1A607-FB85-648E-1D39-38F23F5903C7}"/>
              </a:ext>
            </a:extLst>
          </p:cNvPr>
          <p:cNvSpPr>
            <a:spLocks noGrp="1"/>
          </p:cNvSpPr>
          <p:nvPr>
            <p:ph idx="1"/>
          </p:nvPr>
        </p:nvSpPr>
        <p:spPr>
          <a:xfrm>
            <a:off x="8643193" y="2418408"/>
            <a:ext cx="2942813" cy="3540265"/>
          </a:xfrm>
        </p:spPr>
        <p:txBody>
          <a:bodyPr>
            <a:normAutofit/>
          </a:bodyPr>
          <a:lstStyle/>
          <a:p>
            <a:r>
              <a:rPr lang="en-US" sz="2000" dirty="0"/>
              <a:t>These are </a:t>
            </a:r>
            <a:r>
              <a:rPr lang="en-US" sz="2000" b="1" dirty="0"/>
              <a:t>job directives.</a:t>
            </a:r>
            <a:endParaRPr lang="en-US" sz="2000" dirty="0"/>
          </a:p>
          <a:p>
            <a:r>
              <a:rPr lang="en-US" sz="2000" dirty="0"/>
              <a:t>They are options sent to the job scheduler.</a:t>
            </a:r>
          </a:p>
        </p:txBody>
      </p:sp>
      <p:sp>
        <p:nvSpPr>
          <p:cNvPr id="15" name="Rectangle 14">
            <a:extLst>
              <a:ext uri="{FF2B5EF4-FFF2-40B4-BE49-F238E27FC236}">
                <a16:creationId xmlns:a16="http://schemas.microsoft.com/office/drawing/2014/main" id="{C49DACDF-3AFA-D897-DAEA-FDFFA9E99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45371B-59B7-09E0-D779-5BA88AB5D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9A3C9C3-F6E5-E397-3AC1-8E8CB773FFF9}"/>
              </a:ext>
            </a:extLst>
          </p:cNvPr>
          <p:cNvSpPr>
            <a:spLocks noGrp="1"/>
          </p:cNvSpPr>
          <p:nvPr>
            <p:ph type="sldNum" sz="quarter" idx="12"/>
          </p:nvPr>
        </p:nvSpPr>
        <p:spPr>
          <a:xfrm>
            <a:off x="11704320" y="6459376"/>
            <a:ext cx="448056" cy="365125"/>
          </a:xfrm>
        </p:spPr>
        <p:txBody>
          <a:bodyPr>
            <a:normAutofit/>
          </a:bodyPr>
          <a:lstStyle/>
          <a:p>
            <a:pPr>
              <a:spcAft>
                <a:spcPts val="600"/>
              </a:spcAft>
            </a:pPr>
            <a:fld id="{F606742C-631A-CB4E-A490-45C4369C55E7}" type="slidenum">
              <a:rPr lang="en-US" sz="1100">
                <a:solidFill>
                  <a:srgbClr val="FFFFFF"/>
                </a:solidFill>
              </a:rPr>
              <a:pPr>
                <a:spcAft>
                  <a:spcPts val="600"/>
                </a:spcAft>
              </a:pPr>
              <a:t>31</a:t>
            </a:fld>
            <a:endParaRPr lang="en-US" sz="1100">
              <a:solidFill>
                <a:srgbClr val="FFFFFF"/>
              </a:solidFill>
            </a:endParaRPr>
          </a:p>
        </p:txBody>
      </p:sp>
      <p:grpSp>
        <p:nvGrpSpPr>
          <p:cNvPr id="16" name="Group 15">
            <a:extLst>
              <a:ext uri="{FF2B5EF4-FFF2-40B4-BE49-F238E27FC236}">
                <a16:creationId xmlns:a16="http://schemas.microsoft.com/office/drawing/2014/main" id="{1723EB86-F459-C473-986D-86A113068D15}"/>
              </a:ext>
            </a:extLst>
          </p:cNvPr>
          <p:cNvGrpSpPr/>
          <p:nvPr/>
        </p:nvGrpSpPr>
        <p:grpSpPr>
          <a:xfrm>
            <a:off x="239695" y="824753"/>
            <a:ext cx="1822187" cy="3263152"/>
            <a:chOff x="239695" y="824753"/>
            <a:chExt cx="1822187" cy="3263152"/>
          </a:xfrm>
        </p:grpSpPr>
        <p:pic>
          <p:nvPicPr>
            <p:cNvPr id="7" name="Content Placeholder 5" descr="A screenshot of a computer program&#10;&#10;AI-generated content may be incorrect.">
              <a:extLst>
                <a:ext uri="{FF2B5EF4-FFF2-40B4-BE49-F238E27FC236}">
                  <a16:creationId xmlns:a16="http://schemas.microsoft.com/office/drawing/2014/main" id="{35B0AD47-B2A5-AEF1-F9AD-9214237A0E04}"/>
                </a:ext>
              </a:extLst>
            </p:cNvPr>
            <p:cNvPicPr>
              <a:picLocks noChangeAspect="1"/>
            </p:cNvPicPr>
            <p:nvPr/>
          </p:nvPicPr>
          <p:blipFill>
            <a:blip r:embed="rId3"/>
            <a:srcRect l="2955" t="13037" r="76358" b="83166"/>
            <a:stretch>
              <a:fillRect/>
            </a:stretch>
          </p:blipFill>
          <p:spPr>
            <a:xfrm>
              <a:off x="239696" y="824753"/>
              <a:ext cx="1678751" cy="245008"/>
            </a:xfrm>
            <a:prstGeom prst="rect">
              <a:avLst/>
            </a:prstGeom>
            <a:ln>
              <a:solidFill>
                <a:schemeClr val="accent1"/>
              </a:solidFill>
            </a:ln>
          </p:spPr>
        </p:pic>
        <p:pic>
          <p:nvPicPr>
            <p:cNvPr id="3" name="Content Placeholder 5" descr="A screenshot of a computer program&#10;&#10;AI-generated content may be incorrect.">
              <a:extLst>
                <a:ext uri="{FF2B5EF4-FFF2-40B4-BE49-F238E27FC236}">
                  <a16:creationId xmlns:a16="http://schemas.microsoft.com/office/drawing/2014/main" id="{D8A33B13-92B7-6290-2B40-B4A3C71DEF70}"/>
                </a:ext>
              </a:extLst>
            </p:cNvPr>
            <p:cNvPicPr>
              <a:picLocks noChangeAspect="1"/>
            </p:cNvPicPr>
            <p:nvPr/>
          </p:nvPicPr>
          <p:blipFill>
            <a:blip r:embed="rId3"/>
            <a:srcRect l="3647" t="30123" r="74590" b="66505"/>
            <a:stretch>
              <a:fillRect/>
            </a:stretch>
          </p:blipFill>
          <p:spPr>
            <a:xfrm>
              <a:off x="295835" y="1927412"/>
              <a:ext cx="1766047" cy="217578"/>
            </a:xfrm>
            <a:prstGeom prst="rect">
              <a:avLst/>
            </a:prstGeom>
            <a:ln>
              <a:solidFill>
                <a:schemeClr val="accent1"/>
              </a:solidFill>
            </a:ln>
          </p:spPr>
        </p:pic>
        <p:pic>
          <p:nvPicPr>
            <p:cNvPr id="5" name="Content Placeholder 5" descr="A screenshot of a computer program&#10;&#10;AI-generated content may be incorrect.">
              <a:extLst>
                <a:ext uri="{FF2B5EF4-FFF2-40B4-BE49-F238E27FC236}">
                  <a16:creationId xmlns:a16="http://schemas.microsoft.com/office/drawing/2014/main" id="{AF5E2BC4-C044-5B32-FA89-D78582808D30}"/>
                </a:ext>
              </a:extLst>
            </p:cNvPr>
            <p:cNvPicPr>
              <a:picLocks noChangeAspect="1"/>
            </p:cNvPicPr>
            <p:nvPr/>
          </p:nvPicPr>
          <p:blipFill>
            <a:blip r:embed="rId3"/>
            <a:srcRect l="2957" t="39846" r="84642" b="56542"/>
            <a:stretch>
              <a:fillRect/>
            </a:stretch>
          </p:blipFill>
          <p:spPr>
            <a:xfrm>
              <a:off x="239695" y="2554940"/>
              <a:ext cx="1006399" cy="233083"/>
            </a:xfrm>
            <a:prstGeom prst="rect">
              <a:avLst/>
            </a:prstGeom>
            <a:ln>
              <a:solidFill>
                <a:schemeClr val="accent1"/>
              </a:solidFill>
            </a:ln>
          </p:spPr>
        </p:pic>
        <p:pic>
          <p:nvPicPr>
            <p:cNvPr id="8" name="Content Placeholder 5" descr="A screenshot of a computer program&#10;&#10;AI-generated content may be incorrect.">
              <a:extLst>
                <a:ext uri="{FF2B5EF4-FFF2-40B4-BE49-F238E27FC236}">
                  <a16:creationId xmlns:a16="http://schemas.microsoft.com/office/drawing/2014/main" id="{50268F64-631D-F0D0-2C56-1DEA2E7E5646}"/>
                </a:ext>
              </a:extLst>
            </p:cNvPr>
            <p:cNvPicPr>
              <a:picLocks/>
            </p:cNvPicPr>
            <p:nvPr/>
          </p:nvPicPr>
          <p:blipFill>
            <a:blip r:embed="rId3"/>
            <a:srcRect l="2957" t="49667" r="79671" b="46718"/>
            <a:stretch>
              <a:fillRect/>
            </a:stretch>
          </p:blipFill>
          <p:spPr>
            <a:xfrm>
              <a:off x="239697" y="3191435"/>
              <a:ext cx="1409810" cy="236212"/>
            </a:xfrm>
            <a:prstGeom prst="rect">
              <a:avLst/>
            </a:prstGeom>
            <a:ln>
              <a:solidFill>
                <a:schemeClr val="accent1"/>
              </a:solidFill>
            </a:ln>
          </p:spPr>
        </p:pic>
        <p:pic>
          <p:nvPicPr>
            <p:cNvPr id="11" name="Content Placeholder 5" descr="A screenshot of a computer program&#10;&#10;AI-generated content may be incorrect.">
              <a:extLst>
                <a:ext uri="{FF2B5EF4-FFF2-40B4-BE49-F238E27FC236}">
                  <a16:creationId xmlns:a16="http://schemas.microsoft.com/office/drawing/2014/main" id="{4D1A88D1-EA48-3D36-AA54-327044187FC9}"/>
                </a:ext>
              </a:extLst>
            </p:cNvPr>
            <p:cNvPicPr>
              <a:picLocks/>
            </p:cNvPicPr>
            <p:nvPr/>
          </p:nvPicPr>
          <p:blipFill>
            <a:blip r:embed="rId3"/>
            <a:srcRect l="2956" t="59408" r="85968" b="36613"/>
            <a:stretch>
              <a:fillRect/>
            </a:stretch>
          </p:blipFill>
          <p:spPr>
            <a:xfrm>
              <a:off x="239697" y="3827928"/>
              <a:ext cx="898822" cy="259977"/>
            </a:xfrm>
            <a:prstGeom prst="rect">
              <a:avLst/>
            </a:prstGeom>
            <a:ln>
              <a:solidFill>
                <a:schemeClr val="accent1"/>
              </a:solidFill>
            </a:ln>
          </p:spPr>
        </p:pic>
      </p:grpSp>
    </p:spTree>
    <p:extLst>
      <p:ext uri="{BB962C8B-B14F-4D97-AF65-F5344CB8AC3E}">
        <p14:creationId xmlns:p14="http://schemas.microsoft.com/office/powerpoint/2010/main" val="331767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FC2364-2AF3-5A45-FC2C-7047FF6C661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1FA4EE-F357-B75E-E4CA-196C69DF9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A4CB9-D100-E3AE-A40F-9E82E18ADA44}"/>
              </a:ext>
            </a:extLst>
          </p:cNvPr>
          <p:cNvSpPr>
            <a:spLocks noGrp="1"/>
          </p:cNvSpPr>
          <p:nvPr>
            <p:ph type="title"/>
          </p:nvPr>
        </p:nvSpPr>
        <p:spPr>
          <a:xfrm>
            <a:off x="8643193" y="489507"/>
            <a:ext cx="3091607" cy="1655483"/>
          </a:xfrm>
        </p:spPr>
        <p:txBody>
          <a:bodyPr anchor="b">
            <a:normAutofit/>
          </a:bodyPr>
          <a:lstStyle/>
          <a:p>
            <a:r>
              <a:rPr lang="en-US" sz="4000" dirty="0"/>
              <a:t>Example batch script</a:t>
            </a:r>
          </a:p>
        </p:txBody>
      </p:sp>
      <p:pic>
        <p:nvPicPr>
          <p:cNvPr id="6" name="Content Placeholder 5" descr="A screenshot of a computer program&#10;&#10;AI-generated content may be incorrect.">
            <a:extLst>
              <a:ext uri="{FF2B5EF4-FFF2-40B4-BE49-F238E27FC236}">
                <a16:creationId xmlns:a16="http://schemas.microsoft.com/office/drawing/2014/main" id="{A2D3162C-0165-6C6C-B870-81904445E2A6}"/>
              </a:ext>
            </a:extLst>
          </p:cNvPr>
          <p:cNvPicPr>
            <a:picLocks noChangeAspect="1"/>
          </p:cNvPicPr>
          <p:nvPr/>
        </p:nvPicPr>
        <p:blipFill>
          <a:blip r:embed="rId3">
            <a:alphaModFix amt="35000"/>
          </a:blip>
          <a:srcRect t="672" r="-1" b="-1"/>
          <a:stretch>
            <a:fillRect/>
          </a:stretch>
        </p:blipFill>
        <p:spPr>
          <a:xfrm>
            <a:off x="20" y="27065"/>
            <a:ext cx="8115280" cy="6408311"/>
          </a:xfrm>
          <a:prstGeom prst="rect">
            <a:avLst/>
          </a:prstGeom>
        </p:spPr>
      </p:pic>
      <p:sp>
        <p:nvSpPr>
          <p:cNvPr id="10" name="Content Placeholder 9">
            <a:extLst>
              <a:ext uri="{FF2B5EF4-FFF2-40B4-BE49-F238E27FC236}">
                <a16:creationId xmlns:a16="http://schemas.microsoft.com/office/drawing/2014/main" id="{FFA9A1C9-4EF1-048C-FB4E-469B7B65E4A3}"/>
              </a:ext>
            </a:extLst>
          </p:cNvPr>
          <p:cNvSpPr>
            <a:spLocks noGrp="1"/>
          </p:cNvSpPr>
          <p:nvPr>
            <p:ph idx="1"/>
          </p:nvPr>
        </p:nvSpPr>
        <p:spPr>
          <a:xfrm>
            <a:off x="8643193" y="2418408"/>
            <a:ext cx="2942813" cy="3540265"/>
          </a:xfrm>
        </p:spPr>
        <p:txBody>
          <a:bodyPr>
            <a:normAutofit/>
          </a:bodyPr>
          <a:lstStyle/>
          <a:p>
            <a:r>
              <a:rPr lang="en-US" sz="2000" dirty="0"/>
              <a:t>This is the </a:t>
            </a:r>
            <a:r>
              <a:rPr lang="en-US" sz="2000" b="1" dirty="0"/>
              <a:t>code that you want to run </a:t>
            </a:r>
            <a:r>
              <a:rPr lang="en-US" sz="2000" dirty="0"/>
              <a:t>on the SCC.</a:t>
            </a:r>
          </a:p>
          <a:p>
            <a:r>
              <a:rPr lang="en-US" sz="2000" dirty="0"/>
              <a:t>Typically, you want to load a software package with a module load command and then do something with it.</a:t>
            </a:r>
          </a:p>
        </p:txBody>
      </p:sp>
      <p:sp>
        <p:nvSpPr>
          <p:cNvPr id="15" name="Rectangle 14">
            <a:extLst>
              <a:ext uri="{FF2B5EF4-FFF2-40B4-BE49-F238E27FC236}">
                <a16:creationId xmlns:a16="http://schemas.microsoft.com/office/drawing/2014/main" id="{596379FA-EA38-8837-DB77-02BED4E66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177084-80C0-8CBE-D948-B68198F84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3F756E5-DC95-A13D-F6FD-F6058800DC99}"/>
              </a:ext>
            </a:extLst>
          </p:cNvPr>
          <p:cNvSpPr>
            <a:spLocks noGrp="1"/>
          </p:cNvSpPr>
          <p:nvPr>
            <p:ph type="sldNum" sz="quarter" idx="12"/>
          </p:nvPr>
        </p:nvSpPr>
        <p:spPr>
          <a:xfrm>
            <a:off x="11704320" y="6459376"/>
            <a:ext cx="448056" cy="365125"/>
          </a:xfrm>
        </p:spPr>
        <p:txBody>
          <a:bodyPr>
            <a:normAutofit/>
          </a:bodyPr>
          <a:lstStyle/>
          <a:p>
            <a:pPr>
              <a:spcAft>
                <a:spcPts val="600"/>
              </a:spcAft>
            </a:pPr>
            <a:fld id="{F606742C-631A-CB4E-A490-45C4369C55E7}" type="slidenum">
              <a:rPr lang="en-US" sz="1100">
                <a:solidFill>
                  <a:srgbClr val="FFFFFF"/>
                </a:solidFill>
              </a:rPr>
              <a:pPr>
                <a:spcAft>
                  <a:spcPts val="600"/>
                </a:spcAft>
              </a:pPr>
              <a:t>32</a:t>
            </a:fld>
            <a:endParaRPr lang="en-US" sz="1100">
              <a:solidFill>
                <a:srgbClr val="FFFFFF"/>
              </a:solidFill>
            </a:endParaRPr>
          </a:p>
        </p:txBody>
      </p:sp>
      <p:pic>
        <p:nvPicPr>
          <p:cNvPr id="7" name="Content Placeholder 5" descr="A screenshot of a computer program&#10;&#10;AI-generated content may be incorrect.">
            <a:extLst>
              <a:ext uri="{FF2B5EF4-FFF2-40B4-BE49-F238E27FC236}">
                <a16:creationId xmlns:a16="http://schemas.microsoft.com/office/drawing/2014/main" id="{A188797E-00A5-954E-28D0-051732DC70BE}"/>
              </a:ext>
            </a:extLst>
          </p:cNvPr>
          <p:cNvPicPr>
            <a:picLocks noChangeAspect="1"/>
          </p:cNvPicPr>
          <p:nvPr/>
        </p:nvPicPr>
        <p:blipFill>
          <a:blip r:embed="rId3"/>
          <a:srcRect l="3094" t="64867" r="19690" b="3319"/>
          <a:stretch>
            <a:fillRect/>
          </a:stretch>
        </p:blipFill>
        <p:spPr>
          <a:xfrm>
            <a:off x="251011" y="4168588"/>
            <a:ext cx="6266330" cy="2052917"/>
          </a:xfrm>
          <a:prstGeom prst="rect">
            <a:avLst/>
          </a:prstGeom>
          <a:ln>
            <a:solidFill>
              <a:schemeClr val="accent1"/>
            </a:solidFill>
          </a:ln>
        </p:spPr>
      </p:pic>
    </p:spTree>
    <p:extLst>
      <p:ext uri="{BB962C8B-B14F-4D97-AF65-F5344CB8AC3E}">
        <p14:creationId xmlns:p14="http://schemas.microsoft.com/office/powerpoint/2010/main" val="3895600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61DD-BA04-302A-6906-3327082B54F3}"/>
              </a:ext>
            </a:extLst>
          </p:cNvPr>
          <p:cNvSpPr>
            <a:spLocks noGrp="1"/>
          </p:cNvSpPr>
          <p:nvPr>
            <p:ph type="title"/>
          </p:nvPr>
        </p:nvSpPr>
        <p:spPr>
          <a:xfrm>
            <a:off x="876693" y="741391"/>
            <a:ext cx="3455821" cy="1616203"/>
          </a:xfrm>
        </p:spPr>
        <p:txBody>
          <a:bodyPr anchor="b">
            <a:normAutofit/>
          </a:bodyPr>
          <a:lstStyle/>
          <a:p>
            <a:r>
              <a:rPr lang="en-US" sz="3200" dirty="0"/>
              <a:t>General Batch Job Directives</a:t>
            </a:r>
          </a:p>
        </p:txBody>
      </p:sp>
      <p:sp>
        <p:nvSpPr>
          <p:cNvPr id="17" name="Content Placeholder 9">
            <a:extLst>
              <a:ext uri="{FF2B5EF4-FFF2-40B4-BE49-F238E27FC236}">
                <a16:creationId xmlns:a16="http://schemas.microsoft.com/office/drawing/2014/main" id="{979810F5-B957-ECD1-E65E-DEBD6BEF6286}"/>
              </a:ext>
            </a:extLst>
          </p:cNvPr>
          <p:cNvSpPr>
            <a:spLocks noGrp="1"/>
          </p:cNvSpPr>
          <p:nvPr>
            <p:ph idx="1"/>
          </p:nvPr>
        </p:nvSpPr>
        <p:spPr>
          <a:xfrm>
            <a:off x="876693" y="2533476"/>
            <a:ext cx="3455821" cy="3447832"/>
          </a:xfrm>
        </p:spPr>
        <p:txBody>
          <a:bodyPr anchor="t">
            <a:normAutofit/>
          </a:bodyPr>
          <a:lstStyle/>
          <a:p>
            <a:r>
              <a:rPr lang="en-US" sz="2000" dirty="0"/>
              <a:t>This table lists some of the most common batch job directives</a:t>
            </a:r>
          </a:p>
          <a:p>
            <a:r>
              <a:rPr lang="en-US" sz="2000" dirty="0"/>
              <a:t>Many should be straight forward</a:t>
            </a:r>
          </a:p>
        </p:txBody>
      </p:sp>
      <p:pic>
        <p:nvPicPr>
          <p:cNvPr id="6" name="Content Placeholder 5" descr="A screenshot of a computer&#10;&#10;AI-generated content may be incorrect.">
            <a:extLst>
              <a:ext uri="{FF2B5EF4-FFF2-40B4-BE49-F238E27FC236}">
                <a16:creationId xmlns:a16="http://schemas.microsoft.com/office/drawing/2014/main" id="{20001A41-3141-3970-0849-A1A5AA619A2E}"/>
              </a:ext>
            </a:extLst>
          </p:cNvPr>
          <p:cNvPicPr>
            <a:picLocks noChangeAspect="1"/>
          </p:cNvPicPr>
          <p:nvPr/>
        </p:nvPicPr>
        <p:blipFill>
          <a:blip r:embed="rId2"/>
          <a:stretch>
            <a:fillRect/>
          </a:stretch>
        </p:blipFill>
        <p:spPr>
          <a:xfrm>
            <a:off x="4987672" y="1692559"/>
            <a:ext cx="6389346" cy="3482192"/>
          </a:xfrm>
          <a:prstGeom prst="rect">
            <a:avLst/>
          </a:prstGeom>
        </p:spPr>
      </p:pic>
      <p:sp>
        <p:nvSpPr>
          <p:cNvPr id="4" name="Slide Number Placeholder 3">
            <a:extLst>
              <a:ext uri="{FF2B5EF4-FFF2-40B4-BE49-F238E27FC236}">
                <a16:creationId xmlns:a16="http://schemas.microsoft.com/office/drawing/2014/main" id="{4AE48B18-B11C-2FE1-1495-71CBF4826DD6}"/>
              </a:ext>
            </a:extLst>
          </p:cNvPr>
          <p:cNvSpPr>
            <a:spLocks noGrp="1"/>
          </p:cNvSpPr>
          <p:nvPr>
            <p:ph type="sldNum" sz="quarter" idx="12"/>
          </p:nvPr>
        </p:nvSpPr>
        <p:spPr>
          <a:xfrm>
            <a:off x="8610600" y="6356350"/>
            <a:ext cx="2743200" cy="365125"/>
          </a:xfrm>
        </p:spPr>
        <p:txBody>
          <a:bodyPr>
            <a:normAutofit/>
          </a:bodyPr>
          <a:lstStyle/>
          <a:p>
            <a:pPr>
              <a:spcAft>
                <a:spcPts val="600"/>
              </a:spcAft>
            </a:pPr>
            <a:fld id="{F606742C-631A-CB4E-A490-45C4369C55E7}" type="slidenum">
              <a:rPr lang="en-US">
                <a:solidFill>
                  <a:schemeClr val="tx1">
                    <a:lumMod val="50000"/>
                    <a:lumOff val="50000"/>
                  </a:schemeClr>
                </a:solidFill>
              </a:rPr>
              <a:pPr>
                <a:spcAft>
                  <a:spcPts val="600"/>
                </a:spcAft>
              </a:pPr>
              <a:t>33</a:t>
            </a:fld>
            <a:endParaRPr lang="en-US">
              <a:solidFill>
                <a:schemeClr val="tx1">
                  <a:lumMod val="50000"/>
                  <a:lumOff val="50000"/>
                </a:schemeClr>
              </a:solidFill>
            </a:endParaRPr>
          </a:p>
        </p:txBody>
      </p:sp>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879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09CA7F-8300-1093-193D-BEF4AE625CA4}"/>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26">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28">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0C36F5-1385-6155-4F5D-C64740501B63}"/>
              </a:ext>
            </a:extLst>
          </p:cNvPr>
          <p:cNvSpPr>
            <a:spLocks noGrp="1"/>
          </p:cNvSpPr>
          <p:nvPr>
            <p:ph type="title"/>
          </p:nvPr>
        </p:nvSpPr>
        <p:spPr>
          <a:xfrm>
            <a:off x="371094" y="1161288"/>
            <a:ext cx="3438144" cy="1239012"/>
          </a:xfrm>
        </p:spPr>
        <p:txBody>
          <a:bodyPr anchor="ctr">
            <a:normAutofit/>
          </a:bodyPr>
          <a:lstStyle/>
          <a:p>
            <a:r>
              <a:rPr lang="en-US" sz="2800"/>
              <a:t>Resource Batch Job Directives</a:t>
            </a:r>
          </a:p>
        </p:txBody>
      </p:sp>
      <p:sp>
        <p:nvSpPr>
          <p:cNvPr id="37" name="Rectangle 3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9">
            <a:extLst>
              <a:ext uri="{FF2B5EF4-FFF2-40B4-BE49-F238E27FC236}">
                <a16:creationId xmlns:a16="http://schemas.microsoft.com/office/drawing/2014/main" id="{618F1DBB-6184-8C20-61C9-0A8AEC706B45}"/>
              </a:ext>
            </a:extLst>
          </p:cNvPr>
          <p:cNvSpPr>
            <a:spLocks noGrp="1"/>
          </p:cNvSpPr>
          <p:nvPr>
            <p:ph idx="1"/>
          </p:nvPr>
        </p:nvSpPr>
        <p:spPr>
          <a:xfrm>
            <a:off x="371094" y="2718054"/>
            <a:ext cx="3438906" cy="3207258"/>
          </a:xfrm>
        </p:spPr>
        <p:txBody>
          <a:bodyPr anchor="t">
            <a:normAutofit/>
          </a:bodyPr>
          <a:lstStyle/>
          <a:p>
            <a:r>
              <a:rPr lang="en-US" sz="1700" dirty="0"/>
              <a:t>This table lists batch job directives related to computational resources.</a:t>
            </a:r>
          </a:p>
          <a:p>
            <a:r>
              <a:rPr lang="en-US" sz="1700" dirty="0"/>
              <a:t>Tells the job scheduled what type of computer you want</a:t>
            </a:r>
          </a:p>
          <a:p>
            <a:r>
              <a:rPr lang="en-US" sz="1700" dirty="0"/>
              <a:t>For example, one with lots of memory? One with lots of cores? One with a </a:t>
            </a:r>
            <a:r>
              <a:rPr lang="en-US" sz="1700" dirty="0" err="1"/>
              <a:t>gpu</a:t>
            </a:r>
            <a:r>
              <a:rPr lang="en-US" sz="1700" dirty="0"/>
              <a:t>? A particular </a:t>
            </a:r>
            <a:r>
              <a:rPr lang="en-US" sz="1700" dirty="0" err="1"/>
              <a:t>cpu</a:t>
            </a:r>
            <a:r>
              <a:rPr lang="en-US" sz="1700" dirty="0"/>
              <a:t> chip?</a:t>
            </a:r>
          </a:p>
        </p:txBody>
      </p:sp>
      <p:pic>
        <p:nvPicPr>
          <p:cNvPr id="12" name="Picture 11" descr="A screenshot of a computer program&#10;&#10;AI-generated content may be incorrect.">
            <a:extLst>
              <a:ext uri="{FF2B5EF4-FFF2-40B4-BE49-F238E27FC236}">
                <a16:creationId xmlns:a16="http://schemas.microsoft.com/office/drawing/2014/main" id="{EC63B731-A2FE-B634-4ADF-0A7E6F48452D}"/>
              </a:ext>
            </a:extLst>
          </p:cNvPr>
          <p:cNvPicPr>
            <a:picLocks noChangeAspect="1"/>
          </p:cNvPicPr>
          <p:nvPr/>
        </p:nvPicPr>
        <p:blipFill>
          <a:blip r:embed="rId2"/>
          <a:stretch>
            <a:fillRect/>
          </a:stretch>
        </p:blipFill>
        <p:spPr>
          <a:xfrm>
            <a:off x="4901184" y="926802"/>
            <a:ext cx="6922008" cy="5104979"/>
          </a:xfrm>
          <a:prstGeom prst="rect">
            <a:avLst/>
          </a:prstGeom>
        </p:spPr>
      </p:pic>
      <p:sp>
        <p:nvSpPr>
          <p:cNvPr id="4" name="Slide Number Placeholder 3">
            <a:extLst>
              <a:ext uri="{FF2B5EF4-FFF2-40B4-BE49-F238E27FC236}">
                <a16:creationId xmlns:a16="http://schemas.microsoft.com/office/drawing/2014/main" id="{1D59D72A-28B5-326D-89E7-C93881402DDB}"/>
              </a:ext>
            </a:extLst>
          </p:cNvPr>
          <p:cNvSpPr>
            <a:spLocks noGrp="1"/>
          </p:cNvSpPr>
          <p:nvPr>
            <p:ph type="sldNum" sz="quarter" idx="12"/>
          </p:nvPr>
        </p:nvSpPr>
        <p:spPr>
          <a:xfrm>
            <a:off x="9695688" y="6356350"/>
            <a:ext cx="2121408" cy="365125"/>
          </a:xfrm>
        </p:spPr>
        <p:txBody>
          <a:bodyPr>
            <a:normAutofit/>
          </a:bodyPr>
          <a:lstStyle/>
          <a:p>
            <a:pPr>
              <a:spcAft>
                <a:spcPts val="600"/>
              </a:spcAft>
            </a:pPr>
            <a:fld id="{F606742C-631A-CB4E-A490-45C4369C55E7}" type="slidenum">
              <a:rPr lang="en-US" smtClean="0">
                <a:solidFill>
                  <a:schemeClr val="tx1">
                    <a:lumMod val="50000"/>
                    <a:lumOff val="50000"/>
                  </a:schemeClr>
                </a:solidFill>
              </a:rPr>
              <a:pPr>
                <a:spcAft>
                  <a:spcPts val="600"/>
                </a:spcAft>
              </a:pPr>
              <a:t>34</a:t>
            </a:fld>
            <a:endParaRPr lang="en-US">
              <a:solidFill>
                <a:schemeClr val="tx1">
                  <a:lumMod val="50000"/>
                  <a:lumOff val="50000"/>
                </a:schemeClr>
              </a:solidFill>
            </a:endParaRPr>
          </a:p>
        </p:txBody>
      </p:sp>
    </p:spTree>
    <p:extLst>
      <p:ext uri="{BB962C8B-B14F-4D97-AF65-F5344CB8AC3E}">
        <p14:creationId xmlns:p14="http://schemas.microsoft.com/office/powerpoint/2010/main" val="4019873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028177-D639-77F7-3635-748F3239FC77}"/>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28F1C7E-39FD-5614-2825-5C25B72FA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26">
            <a:extLst>
              <a:ext uri="{FF2B5EF4-FFF2-40B4-BE49-F238E27FC236}">
                <a16:creationId xmlns:a16="http://schemas.microsoft.com/office/drawing/2014/main" id="{10D1A4EF-CABC-E99A-F228-D1FC09330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28">
            <a:extLst>
              <a:ext uri="{FF2B5EF4-FFF2-40B4-BE49-F238E27FC236}">
                <a16:creationId xmlns:a16="http://schemas.microsoft.com/office/drawing/2014/main" id="{ABE8E7BB-4C31-96B8-7533-19B2DFEBD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059D68-F264-5AB5-F2B6-F906375D5432}"/>
              </a:ext>
            </a:extLst>
          </p:cNvPr>
          <p:cNvSpPr>
            <a:spLocks noGrp="1"/>
          </p:cNvSpPr>
          <p:nvPr>
            <p:ph type="title"/>
          </p:nvPr>
        </p:nvSpPr>
        <p:spPr>
          <a:xfrm>
            <a:off x="371094" y="1161288"/>
            <a:ext cx="3438144" cy="1239012"/>
          </a:xfrm>
        </p:spPr>
        <p:txBody>
          <a:bodyPr anchor="ctr">
            <a:normAutofit/>
          </a:bodyPr>
          <a:lstStyle/>
          <a:p>
            <a:r>
              <a:rPr lang="en-US" sz="2800"/>
              <a:t>Resource Batch Job Directives</a:t>
            </a:r>
          </a:p>
        </p:txBody>
      </p:sp>
      <p:sp>
        <p:nvSpPr>
          <p:cNvPr id="37" name="Rectangle 36">
            <a:extLst>
              <a:ext uri="{FF2B5EF4-FFF2-40B4-BE49-F238E27FC236}">
                <a16:creationId xmlns:a16="http://schemas.microsoft.com/office/drawing/2014/main" id="{33092007-A569-CA32-4BFB-2BF9F8CF5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D28A2C8-68BB-1A04-D7A0-4F3D34D70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9">
            <a:extLst>
              <a:ext uri="{FF2B5EF4-FFF2-40B4-BE49-F238E27FC236}">
                <a16:creationId xmlns:a16="http://schemas.microsoft.com/office/drawing/2014/main" id="{6A24F100-246A-3001-A879-8FA72217E397}"/>
              </a:ext>
            </a:extLst>
          </p:cNvPr>
          <p:cNvSpPr>
            <a:spLocks noGrp="1"/>
          </p:cNvSpPr>
          <p:nvPr>
            <p:ph idx="1"/>
          </p:nvPr>
        </p:nvSpPr>
        <p:spPr>
          <a:xfrm>
            <a:off x="371094" y="2718054"/>
            <a:ext cx="3438906" cy="3207258"/>
          </a:xfrm>
        </p:spPr>
        <p:txBody>
          <a:bodyPr anchor="t">
            <a:normAutofit/>
          </a:bodyPr>
          <a:lstStyle/>
          <a:p>
            <a:r>
              <a:rPr lang="en-US" sz="1700" dirty="0"/>
              <a:t>The most important ones for our purposes will be </a:t>
            </a:r>
            <a:r>
              <a:rPr lang="en-US" sz="1700" b="1" dirty="0" err="1"/>
              <a:t>mem_per_core</a:t>
            </a:r>
            <a:r>
              <a:rPr lang="en-US" sz="1700" dirty="0"/>
              <a:t>, </a:t>
            </a:r>
            <a:r>
              <a:rPr lang="en-US" sz="1700" b="1" dirty="0"/>
              <a:t>pe </a:t>
            </a:r>
            <a:r>
              <a:rPr lang="en-US" sz="1700" b="1" dirty="0" err="1"/>
              <a:t>omp</a:t>
            </a:r>
            <a:endParaRPr lang="en-US" sz="1700" b="1" dirty="0"/>
          </a:p>
        </p:txBody>
      </p:sp>
      <p:pic>
        <p:nvPicPr>
          <p:cNvPr id="12" name="Picture 11" descr="A screenshot of a computer program&#10;&#10;AI-generated content may be incorrect.">
            <a:extLst>
              <a:ext uri="{FF2B5EF4-FFF2-40B4-BE49-F238E27FC236}">
                <a16:creationId xmlns:a16="http://schemas.microsoft.com/office/drawing/2014/main" id="{C536731E-B05B-0A4E-5FFD-AA1B6B1101E2}"/>
              </a:ext>
            </a:extLst>
          </p:cNvPr>
          <p:cNvPicPr>
            <a:picLocks noChangeAspect="1"/>
          </p:cNvPicPr>
          <p:nvPr/>
        </p:nvPicPr>
        <p:blipFill>
          <a:blip r:embed="rId3">
            <a:alphaModFix amt="20000"/>
          </a:blip>
          <a:stretch>
            <a:fillRect/>
          </a:stretch>
        </p:blipFill>
        <p:spPr>
          <a:xfrm>
            <a:off x="4901184" y="926802"/>
            <a:ext cx="6922008" cy="5104979"/>
          </a:xfrm>
          <a:prstGeom prst="rect">
            <a:avLst/>
          </a:prstGeom>
        </p:spPr>
      </p:pic>
      <p:sp>
        <p:nvSpPr>
          <p:cNvPr id="4" name="Slide Number Placeholder 3">
            <a:extLst>
              <a:ext uri="{FF2B5EF4-FFF2-40B4-BE49-F238E27FC236}">
                <a16:creationId xmlns:a16="http://schemas.microsoft.com/office/drawing/2014/main" id="{49AD2D5F-E846-B5D8-8AD9-D0D31E9ABF23}"/>
              </a:ext>
            </a:extLst>
          </p:cNvPr>
          <p:cNvSpPr>
            <a:spLocks noGrp="1"/>
          </p:cNvSpPr>
          <p:nvPr>
            <p:ph type="sldNum" sz="quarter" idx="12"/>
          </p:nvPr>
        </p:nvSpPr>
        <p:spPr>
          <a:xfrm>
            <a:off x="9695688" y="6356350"/>
            <a:ext cx="2121408" cy="365125"/>
          </a:xfrm>
        </p:spPr>
        <p:txBody>
          <a:bodyPr>
            <a:normAutofit/>
          </a:bodyPr>
          <a:lstStyle/>
          <a:p>
            <a:pPr>
              <a:spcAft>
                <a:spcPts val="600"/>
              </a:spcAft>
            </a:pPr>
            <a:fld id="{F606742C-631A-CB4E-A490-45C4369C55E7}" type="slidenum">
              <a:rPr lang="en-US" smtClean="0">
                <a:solidFill>
                  <a:schemeClr val="tx1">
                    <a:lumMod val="50000"/>
                    <a:lumOff val="50000"/>
                  </a:schemeClr>
                </a:solidFill>
              </a:rPr>
              <a:pPr>
                <a:spcAft>
                  <a:spcPts val="600"/>
                </a:spcAft>
              </a:pPr>
              <a:t>35</a:t>
            </a:fld>
            <a:endParaRPr lang="en-US">
              <a:solidFill>
                <a:schemeClr val="tx1">
                  <a:lumMod val="50000"/>
                  <a:lumOff val="50000"/>
                </a:schemeClr>
              </a:solidFill>
            </a:endParaRPr>
          </a:p>
        </p:txBody>
      </p:sp>
      <p:pic>
        <p:nvPicPr>
          <p:cNvPr id="3" name="Picture 2" descr="A screenshot of a computer program&#10;&#10;AI-generated content may be incorrect.">
            <a:extLst>
              <a:ext uri="{FF2B5EF4-FFF2-40B4-BE49-F238E27FC236}">
                <a16:creationId xmlns:a16="http://schemas.microsoft.com/office/drawing/2014/main" id="{B08E0B15-B24F-1FB9-2BDA-5A031A99BE7D}"/>
              </a:ext>
            </a:extLst>
          </p:cNvPr>
          <p:cNvPicPr>
            <a:picLocks noChangeAspect="1"/>
          </p:cNvPicPr>
          <p:nvPr/>
        </p:nvPicPr>
        <p:blipFill>
          <a:blip r:embed="rId3"/>
          <a:srcRect t="15822" b="64420"/>
          <a:stretch>
            <a:fillRect/>
          </a:stretch>
        </p:blipFill>
        <p:spPr>
          <a:xfrm>
            <a:off x="4901184" y="1734532"/>
            <a:ext cx="6922008" cy="1008668"/>
          </a:xfrm>
          <a:prstGeom prst="rect">
            <a:avLst/>
          </a:prstGeom>
        </p:spPr>
      </p:pic>
    </p:spTree>
    <p:extLst>
      <p:ext uri="{BB962C8B-B14F-4D97-AF65-F5344CB8AC3E}">
        <p14:creationId xmlns:p14="http://schemas.microsoft.com/office/powerpoint/2010/main" val="3609032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AA307-2E9F-CF6D-BFDF-5C3A499D4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CE487-0BB7-72EF-80C8-50E160B78735}"/>
              </a:ext>
            </a:extLst>
          </p:cNvPr>
          <p:cNvSpPr>
            <a:spLocks noGrp="1"/>
          </p:cNvSpPr>
          <p:nvPr>
            <p:ph type="title"/>
          </p:nvPr>
        </p:nvSpPr>
        <p:spPr>
          <a:xfrm>
            <a:off x="876693" y="741391"/>
            <a:ext cx="3455821" cy="1616203"/>
          </a:xfrm>
        </p:spPr>
        <p:txBody>
          <a:bodyPr anchor="b">
            <a:normAutofit/>
          </a:bodyPr>
          <a:lstStyle/>
          <a:p>
            <a:r>
              <a:rPr lang="en-US" sz="3200" dirty="0"/>
              <a:t>Environmental Variables</a:t>
            </a:r>
          </a:p>
        </p:txBody>
      </p:sp>
      <p:sp>
        <p:nvSpPr>
          <p:cNvPr id="17" name="Content Placeholder 9">
            <a:extLst>
              <a:ext uri="{FF2B5EF4-FFF2-40B4-BE49-F238E27FC236}">
                <a16:creationId xmlns:a16="http://schemas.microsoft.com/office/drawing/2014/main" id="{C29C7861-0FAA-66AB-897F-C6F725EACDFD}"/>
              </a:ext>
            </a:extLst>
          </p:cNvPr>
          <p:cNvSpPr>
            <a:spLocks noGrp="1"/>
          </p:cNvSpPr>
          <p:nvPr>
            <p:ph idx="1"/>
          </p:nvPr>
        </p:nvSpPr>
        <p:spPr>
          <a:xfrm>
            <a:off x="876693" y="2533476"/>
            <a:ext cx="3455821" cy="3447832"/>
          </a:xfrm>
        </p:spPr>
        <p:txBody>
          <a:bodyPr anchor="t">
            <a:normAutofit/>
          </a:bodyPr>
          <a:lstStyle/>
          <a:p>
            <a:r>
              <a:rPr lang="en-US" sz="2000" dirty="0"/>
              <a:t>Not specific to batch jobs, </a:t>
            </a:r>
            <a:r>
              <a:rPr lang="en-US" sz="2000" b="1" dirty="0"/>
              <a:t>environmental variables</a:t>
            </a:r>
            <a:r>
              <a:rPr lang="en-US" sz="2000" dirty="0"/>
              <a:t> are variables that are defined within a terminal that often change how programs function.</a:t>
            </a:r>
          </a:p>
          <a:p>
            <a:r>
              <a:rPr lang="en-US" sz="2000" dirty="0"/>
              <a:t>The table to the right lists the environmental variables that the batch job system defines for us</a:t>
            </a:r>
          </a:p>
        </p:txBody>
      </p:sp>
      <p:sp>
        <p:nvSpPr>
          <p:cNvPr id="4" name="Slide Number Placeholder 3">
            <a:extLst>
              <a:ext uri="{FF2B5EF4-FFF2-40B4-BE49-F238E27FC236}">
                <a16:creationId xmlns:a16="http://schemas.microsoft.com/office/drawing/2014/main" id="{8E9C0B80-8493-7D80-23FE-0F63BA2E77C8}"/>
              </a:ext>
            </a:extLst>
          </p:cNvPr>
          <p:cNvSpPr>
            <a:spLocks noGrp="1"/>
          </p:cNvSpPr>
          <p:nvPr>
            <p:ph type="sldNum" sz="quarter" idx="12"/>
          </p:nvPr>
        </p:nvSpPr>
        <p:spPr>
          <a:xfrm>
            <a:off x="8610600" y="6356350"/>
            <a:ext cx="2743200" cy="365125"/>
          </a:xfrm>
        </p:spPr>
        <p:txBody>
          <a:bodyPr>
            <a:normAutofit/>
          </a:bodyPr>
          <a:lstStyle/>
          <a:p>
            <a:pPr>
              <a:spcAft>
                <a:spcPts val="600"/>
              </a:spcAft>
            </a:pPr>
            <a:fld id="{F606742C-631A-CB4E-A490-45C4369C55E7}" type="slidenum">
              <a:rPr lang="en-US">
                <a:solidFill>
                  <a:schemeClr val="tx1">
                    <a:lumMod val="50000"/>
                    <a:lumOff val="50000"/>
                  </a:schemeClr>
                </a:solidFill>
              </a:rPr>
              <a:pPr>
                <a:spcAft>
                  <a:spcPts val="600"/>
                </a:spcAft>
              </a:pPr>
              <a:t>36</a:t>
            </a:fld>
            <a:endParaRPr lang="en-US">
              <a:solidFill>
                <a:schemeClr val="tx1">
                  <a:lumMod val="50000"/>
                  <a:lumOff val="50000"/>
                </a:schemeClr>
              </a:solidFill>
            </a:endParaRPr>
          </a:p>
        </p:txBody>
      </p:sp>
      <p:pic>
        <p:nvPicPr>
          <p:cNvPr id="5" name="Picture 4" descr="A screenshot of a computer&#10;&#10;AI-generated content may be incorrect.">
            <a:extLst>
              <a:ext uri="{FF2B5EF4-FFF2-40B4-BE49-F238E27FC236}">
                <a16:creationId xmlns:a16="http://schemas.microsoft.com/office/drawing/2014/main" id="{A1E7E27C-13D3-4884-04ED-4158304EC682}"/>
              </a:ext>
            </a:extLst>
          </p:cNvPr>
          <p:cNvPicPr>
            <a:picLocks noChangeAspect="1"/>
          </p:cNvPicPr>
          <p:nvPr/>
        </p:nvPicPr>
        <p:blipFill>
          <a:blip r:embed="rId2"/>
          <a:stretch>
            <a:fillRect/>
          </a:stretch>
        </p:blipFill>
        <p:spPr>
          <a:xfrm>
            <a:off x="5184771" y="2121137"/>
            <a:ext cx="6711307" cy="2853873"/>
          </a:xfrm>
          <a:prstGeom prst="rect">
            <a:avLst/>
          </a:prstGeom>
        </p:spPr>
      </p:pic>
    </p:spTree>
    <p:extLst>
      <p:ext uri="{BB962C8B-B14F-4D97-AF65-F5344CB8AC3E}">
        <p14:creationId xmlns:p14="http://schemas.microsoft.com/office/powerpoint/2010/main" val="2221215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E7AE-FBAF-64CE-3794-92CFECD7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863D4-B95B-79AF-AD4E-43E6E0E2B9BD}"/>
              </a:ext>
            </a:extLst>
          </p:cNvPr>
          <p:cNvSpPr>
            <a:spLocks noGrp="1"/>
          </p:cNvSpPr>
          <p:nvPr>
            <p:ph type="title"/>
          </p:nvPr>
        </p:nvSpPr>
        <p:spPr>
          <a:xfrm>
            <a:off x="876693" y="741391"/>
            <a:ext cx="3455821" cy="1616203"/>
          </a:xfrm>
        </p:spPr>
        <p:txBody>
          <a:bodyPr anchor="b">
            <a:normAutofit/>
          </a:bodyPr>
          <a:lstStyle/>
          <a:p>
            <a:r>
              <a:rPr lang="en-US" sz="3200" dirty="0"/>
              <a:t>Environmental Variables</a:t>
            </a:r>
          </a:p>
        </p:txBody>
      </p:sp>
      <p:sp>
        <p:nvSpPr>
          <p:cNvPr id="17" name="Content Placeholder 9">
            <a:extLst>
              <a:ext uri="{FF2B5EF4-FFF2-40B4-BE49-F238E27FC236}">
                <a16:creationId xmlns:a16="http://schemas.microsoft.com/office/drawing/2014/main" id="{C69542A4-DF87-A3A1-A4C2-7F05B69EA750}"/>
              </a:ext>
            </a:extLst>
          </p:cNvPr>
          <p:cNvSpPr>
            <a:spLocks noGrp="1"/>
          </p:cNvSpPr>
          <p:nvPr>
            <p:ph idx="1"/>
          </p:nvPr>
        </p:nvSpPr>
        <p:spPr>
          <a:xfrm>
            <a:off x="876693" y="2533476"/>
            <a:ext cx="3455821" cy="3447832"/>
          </a:xfrm>
        </p:spPr>
        <p:txBody>
          <a:bodyPr anchor="t">
            <a:normAutofit/>
          </a:bodyPr>
          <a:lstStyle/>
          <a:p>
            <a:r>
              <a:rPr lang="en-US" sz="2000" dirty="0"/>
              <a:t>Useful ones for us will be the </a:t>
            </a:r>
            <a:r>
              <a:rPr lang="en-US" sz="2000" b="1" dirty="0"/>
              <a:t>NSLOTS</a:t>
            </a:r>
            <a:r>
              <a:rPr lang="en-US" sz="2000" dirty="0"/>
              <a:t> and </a:t>
            </a:r>
            <a:r>
              <a:rPr lang="en-US" sz="2000" b="1" dirty="0"/>
              <a:t>TMPDIR</a:t>
            </a:r>
            <a:r>
              <a:rPr lang="en-US" sz="2000" dirty="0"/>
              <a:t> variables.</a:t>
            </a:r>
          </a:p>
        </p:txBody>
      </p:sp>
      <p:sp>
        <p:nvSpPr>
          <p:cNvPr id="4" name="Slide Number Placeholder 3">
            <a:extLst>
              <a:ext uri="{FF2B5EF4-FFF2-40B4-BE49-F238E27FC236}">
                <a16:creationId xmlns:a16="http://schemas.microsoft.com/office/drawing/2014/main" id="{3FFCBCAB-B50F-D79C-B4B9-06BA4761AC7E}"/>
              </a:ext>
            </a:extLst>
          </p:cNvPr>
          <p:cNvSpPr>
            <a:spLocks noGrp="1"/>
          </p:cNvSpPr>
          <p:nvPr>
            <p:ph type="sldNum" sz="quarter" idx="12"/>
          </p:nvPr>
        </p:nvSpPr>
        <p:spPr>
          <a:xfrm>
            <a:off x="8610600" y="6356350"/>
            <a:ext cx="2743200" cy="365125"/>
          </a:xfrm>
        </p:spPr>
        <p:txBody>
          <a:bodyPr>
            <a:normAutofit/>
          </a:bodyPr>
          <a:lstStyle/>
          <a:p>
            <a:pPr>
              <a:spcAft>
                <a:spcPts val="600"/>
              </a:spcAft>
            </a:pPr>
            <a:fld id="{F606742C-631A-CB4E-A490-45C4369C55E7}" type="slidenum">
              <a:rPr lang="en-US">
                <a:solidFill>
                  <a:schemeClr val="tx1">
                    <a:lumMod val="50000"/>
                    <a:lumOff val="50000"/>
                  </a:schemeClr>
                </a:solidFill>
              </a:rPr>
              <a:pPr>
                <a:spcAft>
                  <a:spcPts val="600"/>
                </a:spcAft>
              </a:pPr>
              <a:t>37</a:t>
            </a:fld>
            <a:endParaRPr lang="en-US">
              <a:solidFill>
                <a:schemeClr val="tx1">
                  <a:lumMod val="50000"/>
                  <a:lumOff val="50000"/>
                </a:schemeClr>
              </a:solidFill>
            </a:endParaRPr>
          </a:p>
        </p:txBody>
      </p:sp>
      <p:grpSp>
        <p:nvGrpSpPr>
          <p:cNvPr id="9" name="Group 8">
            <a:extLst>
              <a:ext uri="{FF2B5EF4-FFF2-40B4-BE49-F238E27FC236}">
                <a16:creationId xmlns:a16="http://schemas.microsoft.com/office/drawing/2014/main" id="{9EB56C3E-6B05-C0D7-0E92-C606F369A5AE}"/>
              </a:ext>
            </a:extLst>
          </p:cNvPr>
          <p:cNvGrpSpPr/>
          <p:nvPr/>
        </p:nvGrpSpPr>
        <p:grpSpPr>
          <a:xfrm>
            <a:off x="5184770" y="2121137"/>
            <a:ext cx="6711308" cy="2853873"/>
            <a:chOff x="5184770" y="2121137"/>
            <a:chExt cx="6711308" cy="2853873"/>
          </a:xfrm>
        </p:grpSpPr>
        <p:pic>
          <p:nvPicPr>
            <p:cNvPr id="5" name="Picture 4" descr="A screenshot of a computer&#10;&#10;AI-generated content may be incorrect.">
              <a:extLst>
                <a:ext uri="{FF2B5EF4-FFF2-40B4-BE49-F238E27FC236}">
                  <a16:creationId xmlns:a16="http://schemas.microsoft.com/office/drawing/2014/main" id="{57B78E12-128B-FBBE-B850-7D263AD1BE5E}"/>
                </a:ext>
              </a:extLst>
            </p:cNvPr>
            <p:cNvPicPr>
              <a:picLocks noChangeAspect="1"/>
            </p:cNvPicPr>
            <p:nvPr/>
          </p:nvPicPr>
          <p:blipFill>
            <a:blip r:embed="rId2">
              <a:alphaModFix amt="20000"/>
            </a:blip>
            <a:stretch>
              <a:fillRect/>
            </a:stretch>
          </p:blipFill>
          <p:spPr>
            <a:xfrm>
              <a:off x="5184771" y="2121137"/>
              <a:ext cx="6711307" cy="2853873"/>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471D4C35-4288-B01F-C885-D00B0BAE04A2}"/>
                </a:ext>
              </a:extLst>
            </p:cNvPr>
            <p:cNvPicPr>
              <a:picLocks noChangeAspect="1"/>
            </p:cNvPicPr>
            <p:nvPr/>
          </p:nvPicPr>
          <p:blipFill>
            <a:blip r:embed="rId2"/>
            <a:srcRect t="88191" b="2312"/>
            <a:stretch>
              <a:fillRect/>
            </a:stretch>
          </p:blipFill>
          <p:spPr>
            <a:xfrm>
              <a:off x="5184770" y="4637988"/>
              <a:ext cx="6711307" cy="271021"/>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C79CC212-B675-E3E0-1993-578419E317F3}"/>
                </a:ext>
              </a:extLst>
            </p:cNvPr>
            <p:cNvPicPr>
              <a:picLocks noChangeAspect="1"/>
            </p:cNvPicPr>
            <p:nvPr/>
          </p:nvPicPr>
          <p:blipFill>
            <a:blip r:embed="rId2"/>
            <a:srcRect t="36331" b="54173"/>
            <a:stretch>
              <a:fillRect/>
            </a:stretch>
          </p:blipFill>
          <p:spPr>
            <a:xfrm>
              <a:off x="5184770" y="3157979"/>
              <a:ext cx="6711307" cy="271021"/>
            </a:xfrm>
            <a:prstGeom prst="rect">
              <a:avLst/>
            </a:prstGeom>
          </p:spPr>
        </p:pic>
      </p:grpSp>
    </p:spTree>
    <p:extLst>
      <p:ext uri="{BB962C8B-B14F-4D97-AF65-F5344CB8AC3E}">
        <p14:creationId xmlns:p14="http://schemas.microsoft.com/office/powerpoint/2010/main" val="315885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AB2D4-AB81-2336-5CA1-B8139ADD0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ACF40-8CAF-B7FA-8BF6-61736B72608C}"/>
              </a:ext>
            </a:extLst>
          </p:cNvPr>
          <p:cNvSpPr>
            <a:spLocks noGrp="1"/>
          </p:cNvSpPr>
          <p:nvPr>
            <p:ph type="title"/>
          </p:nvPr>
        </p:nvSpPr>
        <p:spPr/>
        <p:txBody>
          <a:bodyPr/>
          <a:lstStyle/>
          <a:p>
            <a:r>
              <a:rPr lang="en-US" dirty="0"/>
              <a:t>SCC Batch Job on the SCC – </a:t>
            </a:r>
            <a:r>
              <a:rPr lang="en-US" dirty="0" err="1"/>
              <a:t>qsub</a:t>
            </a:r>
            <a:endParaRPr lang="en-US" dirty="0"/>
          </a:p>
        </p:txBody>
      </p:sp>
      <p:sp>
        <p:nvSpPr>
          <p:cNvPr id="3" name="Content Placeholder 2">
            <a:extLst>
              <a:ext uri="{FF2B5EF4-FFF2-40B4-BE49-F238E27FC236}">
                <a16:creationId xmlns:a16="http://schemas.microsoft.com/office/drawing/2014/main" id="{42060B4E-16F0-B49B-7CC6-EEE90BB6DBA3}"/>
              </a:ext>
            </a:extLst>
          </p:cNvPr>
          <p:cNvSpPr>
            <a:spLocks noGrp="1"/>
          </p:cNvSpPr>
          <p:nvPr>
            <p:ph idx="1"/>
          </p:nvPr>
        </p:nvSpPr>
        <p:spPr>
          <a:xfrm>
            <a:off x="772212" y="5615664"/>
            <a:ext cx="10515600" cy="483942"/>
          </a:xfrm>
        </p:spPr>
        <p:txBody>
          <a:bodyPr>
            <a:normAutofit/>
          </a:bodyPr>
          <a:lstStyle/>
          <a:p>
            <a:pPr marL="0" indent="0" algn="ctr">
              <a:buNone/>
            </a:pPr>
            <a:r>
              <a:rPr lang="en-US" sz="2400" dirty="0" err="1"/>
              <a:t>qsub</a:t>
            </a:r>
            <a:r>
              <a:rPr lang="en-US" sz="2400" dirty="0"/>
              <a:t> [options] [</a:t>
            </a:r>
            <a:r>
              <a:rPr lang="en-US" sz="2400" dirty="0" err="1"/>
              <a:t>batch_script.qsub</a:t>
            </a:r>
            <a:r>
              <a:rPr lang="en-US" sz="2400" dirty="0"/>
              <a:t>] [arguments sent to </a:t>
            </a:r>
            <a:r>
              <a:rPr lang="en-US" sz="2400" dirty="0" err="1"/>
              <a:t>batch_script.qsub</a:t>
            </a:r>
            <a:r>
              <a:rPr lang="en-US" sz="2400" dirty="0"/>
              <a:t>]</a:t>
            </a:r>
          </a:p>
        </p:txBody>
      </p:sp>
      <p:sp>
        <p:nvSpPr>
          <p:cNvPr id="4" name="Slide Number Placeholder 3">
            <a:extLst>
              <a:ext uri="{FF2B5EF4-FFF2-40B4-BE49-F238E27FC236}">
                <a16:creationId xmlns:a16="http://schemas.microsoft.com/office/drawing/2014/main" id="{2E98B4F9-E8F5-7BA4-A808-99048DC39DB6}"/>
              </a:ext>
            </a:extLst>
          </p:cNvPr>
          <p:cNvSpPr>
            <a:spLocks noGrp="1"/>
          </p:cNvSpPr>
          <p:nvPr>
            <p:ph type="sldNum" sz="quarter" idx="12"/>
          </p:nvPr>
        </p:nvSpPr>
        <p:spPr/>
        <p:txBody>
          <a:bodyPr/>
          <a:lstStyle/>
          <a:p>
            <a:fld id="{F606742C-631A-CB4E-A490-45C4369C55E7}" type="slidenum">
              <a:rPr lang="en-US" smtClean="0"/>
              <a:t>38</a:t>
            </a:fld>
            <a:endParaRPr lang="en-US"/>
          </a:p>
        </p:txBody>
      </p:sp>
      <p:pic>
        <p:nvPicPr>
          <p:cNvPr id="6" name="Picture 5" descr="A computer screen shot of a black screen&#10;&#10;AI-generated content may be incorrect.">
            <a:extLst>
              <a:ext uri="{FF2B5EF4-FFF2-40B4-BE49-F238E27FC236}">
                <a16:creationId xmlns:a16="http://schemas.microsoft.com/office/drawing/2014/main" id="{C0467529-C0D1-9080-3032-CF89B6B48891}"/>
              </a:ext>
            </a:extLst>
          </p:cNvPr>
          <p:cNvPicPr>
            <a:picLocks noChangeAspect="1"/>
          </p:cNvPicPr>
          <p:nvPr/>
        </p:nvPicPr>
        <p:blipFill>
          <a:blip r:embed="rId3"/>
          <a:stretch>
            <a:fillRect/>
          </a:stretch>
        </p:blipFill>
        <p:spPr>
          <a:xfrm>
            <a:off x="2209800" y="1642733"/>
            <a:ext cx="7772400" cy="3668232"/>
          </a:xfrm>
          <a:prstGeom prst="rect">
            <a:avLst/>
          </a:prstGeom>
        </p:spPr>
      </p:pic>
    </p:spTree>
    <p:extLst>
      <p:ext uri="{BB962C8B-B14F-4D97-AF65-F5344CB8AC3E}">
        <p14:creationId xmlns:p14="http://schemas.microsoft.com/office/powerpoint/2010/main" val="375467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E3827-5FC0-8E12-8D96-6B96291FD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A7169-745F-6694-F1DF-86A7D8EC4386}"/>
              </a:ext>
            </a:extLst>
          </p:cNvPr>
          <p:cNvSpPr>
            <a:spLocks noGrp="1"/>
          </p:cNvSpPr>
          <p:nvPr>
            <p:ph type="title"/>
          </p:nvPr>
        </p:nvSpPr>
        <p:spPr/>
        <p:txBody>
          <a:bodyPr/>
          <a:lstStyle/>
          <a:p>
            <a:r>
              <a:rPr lang="en-US" dirty="0"/>
              <a:t>SCC Batch Job on the SCC – </a:t>
            </a:r>
            <a:r>
              <a:rPr lang="en-US" dirty="0" err="1"/>
              <a:t>qsub</a:t>
            </a:r>
            <a:endParaRPr lang="en-US" dirty="0"/>
          </a:p>
        </p:txBody>
      </p:sp>
      <p:sp>
        <p:nvSpPr>
          <p:cNvPr id="4" name="Slide Number Placeholder 3">
            <a:extLst>
              <a:ext uri="{FF2B5EF4-FFF2-40B4-BE49-F238E27FC236}">
                <a16:creationId xmlns:a16="http://schemas.microsoft.com/office/drawing/2014/main" id="{BE04A164-46B7-EF8B-8005-4FB4723E2464}"/>
              </a:ext>
            </a:extLst>
          </p:cNvPr>
          <p:cNvSpPr>
            <a:spLocks noGrp="1"/>
          </p:cNvSpPr>
          <p:nvPr>
            <p:ph type="sldNum" sz="quarter" idx="12"/>
          </p:nvPr>
        </p:nvSpPr>
        <p:spPr/>
        <p:txBody>
          <a:bodyPr/>
          <a:lstStyle/>
          <a:p>
            <a:fld id="{F606742C-631A-CB4E-A490-45C4369C55E7}" type="slidenum">
              <a:rPr lang="en-US" smtClean="0"/>
              <a:t>39</a:t>
            </a:fld>
            <a:endParaRPr lang="en-US"/>
          </a:p>
        </p:txBody>
      </p:sp>
      <p:pic>
        <p:nvPicPr>
          <p:cNvPr id="6" name="Picture 5" descr="A computer screen shot of a black screen&#10;&#10;AI-generated content may be incorrect.">
            <a:extLst>
              <a:ext uri="{FF2B5EF4-FFF2-40B4-BE49-F238E27FC236}">
                <a16:creationId xmlns:a16="http://schemas.microsoft.com/office/drawing/2014/main" id="{6B52799D-9CB6-A4B3-0E6A-27740D4BB525}"/>
              </a:ext>
            </a:extLst>
          </p:cNvPr>
          <p:cNvPicPr>
            <a:picLocks noChangeAspect="1"/>
          </p:cNvPicPr>
          <p:nvPr/>
        </p:nvPicPr>
        <p:blipFill>
          <a:blip r:embed="rId3">
            <a:alphaModFix amt="20000"/>
          </a:blip>
          <a:stretch>
            <a:fillRect/>
          </a:stretch>
        </p:blipFill>
        <p:spPr>
          <a:xfrm>
            <a:off x="2209800" y="1642733"/>
            <a:ext cx="7772400" cy="3668232"/>
          </a:xfrm>
          <a:prstGeom prst="rect">
            <a:avLst/>
          </a:prstGeom>
        </p:spPr>
      </p:pic>
      <p:pic>
        <p:nvPicPr>
          <p:cNvPr id="5" name="Picture 4" descr="A computer screen shot of a black screen&#10;&#10;AI-generated content may be incorrect.">
            <a:extLst>
              <a:ext uri="{FF2B5EF4-FFF2-40B4-BE49-F238E27FC236}">
                <a16:creationId xmlns:a16="http://schemas.microsoft.com/office/drawing/2014/main" id="{C06ABB88-9F12-30A2-D9BE-F5CB7926BC77}"/>
              </a:ext>
            </a:extLst>
          </p:cNvPr>
          <p:cNvPicPr>
            <a:picLocks noChangeAspect="1"/>
          </p:cNvPicPr>
          <p:nvPr/>
        </p:nvPicPr>
        <p:blipFill>
          <a:blip r:embed="rId3"/>
          <a:srcRect l="27602" t="11497" r="62088" b="83363"/>
          <a:stretch>
            <a:fillRect/>
          </a:stretch>
        </p:blipFill>
        <p:spPr>
          <a:xfrm>
            <a:off x="4355184" y="2064469"/>
            <a:ext cx="801278" cy="188537"/>
          </a:xfrm>
          <a:prstGeom prst="rect">
            <a:avLst/>
          </a:prstGeom>
        </p:spPr>
      </p:pic>
      <p:sp>
        <p:nvSpPr>
          <p:cNvPr id="3" name="Content Placeholder 2">
            <a:extLst>
              <a:ext uri="{FF2B5EF4-FFF2-40B4-BE49-F238E27FC236}">
                <a16:creationId xmlns:a16="http://schemas.microsoft.com/office/drawing/2014/main" id="{89094802-4063-75C3-5271-B77327CF94A8}"/>
              </a:ext>
            </a:extLst>
          </p:cNvPr>
          <p:cNvSpPr>
            <a:spLocks noGrp="1"/>
          </p:cNvSpPr>
          <p:nvPr>
            <p:ph idx="1"/>
          </p:nvPr>
        </p:nvSpPr>
        <p:spPr>
          <a:xfrm>
            <a:off x="2565662" y="2968295"/>
            <a:ext cx="7060676" cy="1636700"/>
          </a:xfrm>
          <a:solidFill>
            <a:schemeClr val="tx1"/>
          </a:solidFill>
          <a:ln>
            <a:solidFill>
              <a:schemeClr val="tx1">
                <a:lumMod val="50000"/>
                <a:lumOff val="50000"/>
              </a:schemeClr>
            </a:solidFill>
          </a:ln>
        </p:spPr>
        <p:txBody>
          <a:bodyPr>
            <a:noAutofit/>
          </a:bodyPr>
          <a:lstStyle/>
          <a:p>
            <a:r>
              <a:rPr lang="en-US" sz="1600" dirty="0">
                <a:solidFill>
                  <a:schemeClr val="bg1"/>
                </a:solidFill>
              </a:rPr>
              <a:t>Additional options for job submission.</a:t>
            </a:r>
          </a:p>
          <a:p>
            <a:r>
              <a:rPr lang="en-US" sz="1600" dirty="0">
                <a:solidFill>
                  <a:schemeClr val="bg1"/>
                </a:solidFill>
              </a:rPr>
              <a:t>This example overwrites the –P flag in your </a:t>
            </a:r>
            <a:r>
              <a:rPr lang="en-US" sz="1600" dirty="0" err="1">
                <a:solidFill>
                  <a:schemeClr val="bg1"/>
                </a:solidFill>
              </a:rPr>
              <a:t>qsub</a:t>
            </a:r>
            <a:r>
              <a:rPr lang="en-US" sz="1600" dirty="0">
                <a:solidFill>
                  <a:schemeClr val="bg1"/>
                </a:solidFill>
              </a:rPr>
              <a:t> script and runs the job with the project “</a:t>
            </a:r>
            <a:r>
              <a:rPr lang="en-US" sz="1600" dirty="0" err="1">
                <a:solidFill>
                  <a:schemeClr val="bg1"/>
                </a:solidFill>
              </a:rPr>
              <a:t>drkrcs</a:t>
            </a:r>
            <a:r>
              <a:rPr lang="en-US" sz="1600" dirty="0">
                <a:solidFill>
                  <a:schemeClr val="bg1"/>
                </a:solidFill>
              </a:rPr>
              <a:t>” instead.</a:t>
            </a:r>
          </a:p>
          <a:p>
            <a:r>
              <a:rPr lang="en-US" sz="1600" dirty="0">
                <a:solidFill>
                  <a:schemeClr val="bg1"/>
                </a:solidFill>
              </a:rPr>
              <a:t>See </a:t>
            </a:r>
            <a:r>
              <a:rPr lang="en-US" sz="1600" dirty="0" err="1">
                <a:solidFill>
                  <a:schemeClr val="bg1"/>
                </a:solidFill>
              </a:rPr>
              <a:t>qsub</a:t>
            </a:r>
            <a:r>
              <a:rPr lang="en-US" sz="1600" dirty="0">
                <a:solidFill>
                  <a:schemeClr val="bg1"/>
                </a:solidFill>
              </a:rPr>
              <a:t> –help for more options.</a:t>
            </a:r>
          </a:p>
          <a:p>
            <a:r>
              <a:rPr lang="en-US" sz="1600" dirty="0">
                <a:solidFill>
                  <a:schemeClr val="bg1"/>
                </a:solidFill>
              </a:rPr>
              <a:t>Most of the time you will not need these.</a:t>
            </a:r>
          </a:p>
        </p:txBody>
      </p:sp>
    </p:spTree>
    <p:extLst>
      <p:ext uri="{BB962C8B-B14F-4D97-AF65-F5344CB8AC3E}">
        <p14:creationId xmlns:p14="http://schemas.microsoft.com/office/powerpoint/2010/main" val="3730428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D55E-B944-99F2-791E-A8942A059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23068-1BC2-B94F-2B80-1BEB31E9B609}"/>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F95AFFB9-790D-3EBE-703E-ABF97E295A10}"/>
              </a:ext>
            </a:extLst>
          </p:cNvPr>
          <p:cNvSpPr>
            <a:spLocks noGrp="1"/>
          </p:cNvSpPr>
          <p:nvPr>
            <p:ph idx="1"/>
          </p:nvPr>
        </p:nvSpPr>
        <p:spPr/>
        <p:txBody>
          <a:bodyPr>
            <a:normAutofit lnSpcReduction="10000"/>
          </a:bodyPr>
          <a:lstStyle/>
          <a:p>
            <a:pPr>
              <a:spcAft>
                <a:spcPts val="1800"/>
              </a:spcAft>
            </a:pPr>
            <a:r>
              <a:rPr lang="en-US" dirty="0"/>
              <a:t>By the end of this tutorial, you should …</a:t>
            </a:r>
          </a:p>
          <a:p>
            <a:pPr marL="914400" lvl="1" indent="-457200">
              <a:buFont typeface="+mj-lt"/>
              <a:buAutoNum type="arabicPeriod"/>
            </a:pPr>
            <a:r>
              <a:rPr lang="en-US" dirty="0"/>
              <a:t>have a basic understanding of the two major file formats for neuroimaging data: DICOM and NIFTI.</a:t>
            </a:r>
          </a:p>
          <a:p>
            <a:pPr marL="914400" lvl="1" indent="-457200">
              <a:buFont typeface="+mj-lt"/>
              <a:buAutoNum type="arabicPeriod"/>
            </a:pPr>
            <a:r>
              <a:rPr lang="en-US" dirty="0"/>
              <a:t>have a basic understanding of how neuroimaging data is organized in BIDS.</a:t>
            </a:r>
          </a:p>
          <a:p>
            <a:pPr marL="914400" lvl="1" indent="-457200">
              <a:buFont typeface="+mj-lt"/>
              <a:buAutoNum type="arabicPeriod"/>
            </a:pPr>
            <a:r>
              <a:rPr lang="en-US" dirty="0"/>
              <a:t>be able to convert DICOM files to NIFTI files using </a:t>
            </a:r>
            <a:r>
              <a:rPr lang="en-US" i="1" dirty="0"/>
              <a:t>dcm2niix.</a:t>
            </a:r>
          </a:p>
          <a:p>
            <a:pPr marL="914400" lvl="1" indent="-457200">
              <a:buFont typeface="+mj-lt"/>
              <a:buAutoNum type="arabicPeriod"/>
            </a:pPr>
            <a:r>
              <a:rPr lang="en-US" dirty="0"/>
              <a:t>be able to convert DICOM files to BIDS formatted NIFTI files using </a:t>
            </a:r>
            <a:r>
              <a:rPr lang="en-US" i="1" dirty="0"/>
              <a:t>dcm2bids.</a:t>
            </a:r>
          </a:p>
          <a:p>
            <a:pPr marL="914400" lvl="1" indent="-457200">
              <a:buFont typeface="+mj-lt"/>
              <a:buAutoNum type="arabicPeriod"/>
            </a:pPr>
            <a:r>
              <a:rPr lang="en-US" dirty="0"/>
              <a:t>Have a basic understanding of batch jobs on the SCC</a:t>
            </a:r>
          </a:p>
          <a:p>
            <a:pPr marL="914400" lvl="1" indent="-457200">
              <a:buFont typeface="+mj-lt"/>
              <a:buAutoNum type="arabicPeriod"/>
            </a:pPr>
            <a:r>
              <a:rPr lang="en-US" dirty="0"/>
              <a:t>be able to run a quality assurance routine using </a:t>
            </a:r>
            <a:r>
              <a:rPr lang="en-US" i="1" dirty="0"/>
              <a:t>MRIQC </a:t>
            </a:r>
            <a:r>
              <a:rPr lang="en-US" dirty="0"/>
              <a:t>on the SCC.</a:t>
            </a:r>
            <a:endParaRPr lang="en-US" i="1" dirty="0"/>
          </a:p>
          <a:p>
            <a:pPr marL="914400" lvl="1" indent="-457200">
              <a:buFont typeface="+mj-lt"/>
              <a:buAutoNum type="arabicPeriod"/>
            </a:pPr>
            <a:r>
              <a:rPr lang="en-US" dirty="0"/>
              <a:t>be able to run a preprocessing routine using </a:t>
            </a:r>
            <a:r>
              <a:rPr lang="en-US" i="1" dirty="0"/>
              <a:t>FMRIPREP </a:t>
            </a:r>
            <a:r>
              <a:rPr lang="en-US" dirty="0"/>
              <a:t>on the SCC.</a:t>
            </a:r>
            <a:endParaRPr lang="en-US" i="1" dirty="0"/>
          </a:p>
        </p:txBody>
      </p:sp>
      <p:sp>
        <p:nvSpPr>
          <p:cNvPr id="4" name="Slide Number Placeholder 3">
            <a:extLst>
              <a:ext uri="{FF2B5EF4-FFF2-40B4-BE49-F238E27FC236}">
                <a16:creationId xmlns:a16="http://schemas.microsoft.com/office/drawing/2014/main" id="{38DAEB9D-3A63-F67D-D978-35713E2DEFF2}"/>
              </a:ext>
            </a:extLst>
          </p:cNvPr>
          <p:cNvSpPr>
            <a:spLocks noGrp="1"/>
          </p:cNvSpPr>
          <p:nvPr>
            <p:ph type="sldNum" sz="quarter" idx="12"/>
          </p:nvPr>
        </p:nvSpPr>
        <p:spPr/>
        <p:txBody>
          <a:bodyPr/>
          <a:lstStyle/>
          <a:p>
            <a:fld id="{F606742C-631A-CB4E-A490-45C4369C55E7}" type="slidenum">
              <a:rPr lang="en-US" smtClean="0"/>
              <a:t>4</a:t>
            </a:fld>
            <a:endParaRPr lang="en-US"/>
          </a:p>
        </p:txBody>
      </p:sp>
    </p:spTree>
    <p:extLst>
      <p:ext uri="{BB962C8B-B14F-4D97-AF65-F5344CB8AC3E}">
        <p14:creationId xmlns:p14="http://schemas.microsoft.com/office/powerpoint/2010/main" val="195007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B3D59-185B-5E2D-ED7F-E56CF3F1C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5365E-0B3E-75B1-FDBA-24E1B9847611}"/>
              </a:ext>
            </a:extLst>
          </p:cNvPr>
          <p:cNvSpPr>
            <a:spLocks noGrp="1"/>
          </p:cNvSpPr>
          <p:nvPr>
            <p:ph type="title"/>
          </p:nvPr>
        </p:nvSpPr>
        <p:spPr/>
        <p:txBody>
          <a:bodyPr/>
          <a:lstStyle/>
          <a:p>
            <a:r>
              <a:rPr lang="en-US" dirty="0"/>
              <a:t>SCC Batch Job on the SCC – </a:t>
            </a:r>
            <a:r>
              <a:rPr lang="en-US" dirty="0" err="1"/>
              <a:t>qsub</a:t>
            </a:r>
            <a:endParaRPr lang="en-US" dirty="0"/>
          </a:p>
        </p:txBody>
      </p:sp>
      <p:sp>
        <p:nvSpPr>
          <p:cNvPr id="4" name="Slide Number Placeholder 3">
            <a:extLst>
              <a:ext uri="{FF2B5EF4-FFF2-40B4-BE49-F238E27FC236}">
                <a16:creationId xmlns:a16="http://schemas.microsoft.com/office/drawing/2014/main" id="{025B3895-D488-86F4-52EB-6396F437CCB2}"/>
              </a:ext>
            </a:extLst>
          </p:cNvPr>
          <p:cNvSpPr>
            <a:spLocks noGrp="1"/>
          </p:cNvSpPr>
          <p:nvPr>
            <p:ph type="sldNum" sz="quarter" idx="12"/>
          </p:nvPr>
        </p:nvSpPr>
        <p:spPr/>
        <p:txBody>
          <a:bodyPr/>
          <a:lstStyle/>
          <a:p>
            <a:fld id="{F606742C-631A-CB4E-A490-45C4369C55E7}" type="slidenum">
              <a:rPr lang="en-US" smtClean="0"/>
              <a:t>40</a:t>
            </a:fld>
            <a:endParaRPr lang="en-US"/>
          </a:p>
        </p:txBody>
      </p:sp>
      <p:pic>
        <p:nvPicPr>
          <p:cNvPr id="6" name="Picture 5" descr="A computer screen shot of a black screen&#10;&#10;AI-generated content may be incorrect.">
            <a:extLst>
              <a:ext uri="{FF2B5EF4-FFF2-40B4-BE49-F238E27FC236}">
                <a16:creationId xmlns:a16="http://schemas.microsoft.com/office/drawing/2014/main" id="{167A545B-756A-4BFB-3CDD-3591023B8961}"/>
              </a:ext>
            </a:extLst>
          </p:cNvPr>
          <p:cNvPicPr>
            <a:picLocks noChangeAspect="1"/>
          </p:cNvPicPr>
          <p:nvPr/>
        </p:nvPicPr>
        <p:blipFill>
          <a:blip r:embed="rId3">
            <a:alphaModFix amt="20000"/>
          </a:blip>
          <a:stretch>
            <a:fillRect/>
          </a:stretch>
        </p:blipFill>
        <p:spPr>
          <a:xfrm>
            <a:off x="2209800" y="1642733"/>
            <a:ext cx="7772400" cy="3668232"/>
          </a:xfrm>
          <a:prstGeom prst="rect">
            <a:avLst/>
          </a:prstGeom>
        </p:spPr>
      </p:pic>
      <p:pic>
        <p:nvPicPr>
          <p:cNvPr id="5" name="Picture 4" descr="A computer screen shot of a black screen&#10;&#10;AI-generated content may be incorrect.">
            <a:extLst>
              <a:ext uri="{FF2B5EF4-FFF2-40B4-BE49-F238E27FC236}">
                <a16:creationId xmlns:a16="http://schemas.microsoft.com/office/drawing/2014/main" id="{A5CA92E8-B099-1E30-AD83-B1BB5DEDC088}"/>
              </a:ext>
            </a:extLst>
          </p:cNvPr>
          <p:cNvPicPr>
            <a:picLocks noChangeAspect="1"/>
          </p:cNvPicPr>
          <p:nvPr/>
        </p:nvPicPr>
        <p:blipFill>
          <a:blip r:embed="rId3"/>
          <a:srcRect l="38031" t="11496" r="11753" b="83621"/>
          <a:stretch>
            <a:fillRect/>
          </a:stretch>
        </p:blipFill>
        <p:spPr>
          <a:xfrm>
            <a:off x="5165888" y="2064470"/>
            <a:ext cx="3902697" cy="179110"/>
          </a:xfrm>
          <a:prstGeom prst="rect">
            <a:avLst/>
          </a:prstGeom>
        </p:spPr>
      </p:pic>
      <p:sp>
        <p:nvSpPr>
          <p:cNvPr id="3" name="Content Placeholder 2">
            <a:extLst>
              <a:ext uri="{FF2B5EF4-FFF2-40B4-BE49-F238E27FC236}">
                <a16:creationId xmlns:a16="http://schemas.microsoft.com/office/drawing/2014/main" id="{37C11F85-BEC4-A142-6735-A31264A6B843}"/>
              </a:ext>
            </a:extLst>
          </p:cNvPr>
          <p:cNvSpPr>
            <a:spLocks noGrp="1"/>
          </p:cNvSpPr>
          <p:nvPr>
            <p:ph idx="1"/>
          </p:nvPr>
        </p:nvSpPr>
        <p:spPr>
          <a:xfrm>
            <a:off x="4563751" y="3107341"/>
            <a:ext cx="3064497" cy="321659"/>
          </a:xfrm>
          <a:solidFill>
            <a:schemeClr val="tx1"/>
          </a:solidFill>
        </p:spPr>
        <p:txBody>
          <a:bodyPr>
            <a:normAutofit/>
          </a:bodyPr>
          <a:lstStyle/>
          <a:p>
            <a:pPr marL="0" indent="0">
              <a:buNone/>
            </a:pPr>
            <a:r>
              <a:rPr lang="en-US" sz="1600" dirty="0">
                <a:solidFill>
                  <a:schemeClr val="bg1"/>
                </a:solidFill>
              </a:rPr>
              <a:t>The full path to your batch script.</a:t>
            </a:r>
          </a:p>
        </p:txBody>
      </p:sp>
    </p:spTree>
    <p:extLst>
      <p:ext uri="{BB962C8B-B14F-4D97-AF65-F5344CB8AC3E}">
        <p14:creationId xmlns:p14="http://schemas.microsoft.com/office/powerpoint/2010/main" val="178206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E2267-FA6E-D26D-279F-A7EE71A02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55DC8-2444-A460-BABB-51479743B412}"/>
              </a:ext>
            </a:extLst>
          </p:cNvPr>
          <p:cNvSpPr>
            <a:spLocks noGrp="1"/>
          </p:cNvSpPr>
          <p:nvPr>
            <p:ph type="title"/>
          </p:nvPr>
        </p:nvSpPr>
        <p:spPr/>
        <p:txBody>
          <a:bodyPr/>
          <a:lstStyle/>
          <a:p>
            <a:r>
              <a:rPr lang="en-US" dirty="0"/>
              <a:t>SCC Batch Job on the SCC – </a:t>
            </a:r>
            <a:r>
              <a:rPr lang="en-US" dirty="0" err="1"/>
              <a:t>qsub</a:t>
            </a:r>
            <a:endParaRPr lang="en-US" dirty="0"/>
          </a:p>
        </p:txBody>
      </p:sp>
      <p:sp>
        <p:nvSpPr>
          <p:cNvPr id="4" name="Slide Number Placeholder 3">
            <a:extLst>
              <a:ext uri="{FF2B5EF4-FFF2-40B4-BE49-F238E27FC236}">
                <a16:creationId xmlns:a16="http://schemas.microsoft.com/office/drawing/2014/main" id="{CE7F968C-12A7-FCFA-0874-2C4619E801A5}"/>
              </a:ext>
            </a:extLst>
          </p:cNvPr>
          <p:cNvSpPr>
            <a:spLocks noGrp="1"/>
          </p:cNvSpPr>
          <p:nvPr>
            <p:ph type="sldNum" sz="quarter" idx="12"/>
          </p:nvPr>
        </p:nvSpPr>
        <p:spPr/>
        <p:txBody>
          <a:bodyPr/>
          <a:lstStyle/>
          <a:p>
            <a:fld id="{F606742C-631A-CB4E-A490-45C4369C55E7}" type="slidenum">
              <a:rPr lang="en-US" smtClean="0"/>
              <a:t>41</a:t>
            </a:fld>
            <a:endParaRPr lang="en-US"/>
          </a:p>
        </p:txBody>
      </p:sp>
      <p:pic>
        <p:nvPicPr>
          <p:cNvPr id="6" name="Picture 5" descr="A computer screen shot of a black screen&#10;&#10;AI-generated content may be incorrect.">
            <a:extLst>
              <a:ext uri="{FF2B5EF4-FFF2-40B4-BE49-F238E27FC236}">
                <a16:creationId xmlns:a16="http://schemas.microsoft.com/office/drawing/2014/main" id="{DB1D5207-405E-4A7D-19F4-B9FCE8D45546}"/>
              </a:ext>
            </a:extLst>
          </p:cNvPr>
          <p:cNvPicPr>
            <a:picLocks noChangeAspect="1"/>
          </p:cNvPicPr>
          <p:nvPr/>
        </p:nvPicPr>
        <p:blipFill>
          <a:blip r:embed="rId3">
            <a:alphaModFix amt="20000"/>
          </a:blip>
          <a:stretch>
            <a:fillRect/>
          </a:stretch>
        </p:blipFill>
        <p:spPr>
          <a:xfrm>
            <a:off x="2209800" y="1642733"/>
            <a:ext cx="7772400" cy="3668232"/>
          </a:xfrm>
          <a:prstGeom prst="rect">
            <a:avLst/>
          </a:prstGeom>
        </p:spPr>
      </p:pic>
      <p:pic>
        <p:nvPicPr>
          <p:cNvPr id="5" name="Picture 4" descr="A computer screen shot of a black screen&#10;&#10;AI-generated content may be incorrect.">
            <a:extLst>
              <a:ext uri="{FF2B5EF4-FFF2-40B4-BE49-F238E27FC236}">
                <a16:creationId xmlns:a16="http://schemas.microsoft.com/office/drawing/2014/main" id="{689ABD41-B82E-EB2D-3360-737BDF759DEA}"/>
              </a:ext>
            </a:extLst>
          </p:cNvPr>
          <p:cNvPicPr>
            <a:picLocks noChangeAspect="1"/>
          </p:cNvPicPr>
          <p:nvPr/>
        </p:nvPicPr>
        <p:blipFill>
          <a:blip r:embed="rId3"/>
          <a:srcRect l="87884" t="11496" r="6900" b="83364"/>
          <a:stretch>
            <a:fillRect/>
          </a:stretch>
        </p:blipFill>
        <p:spPr>
          <a:xfrm>
            <a:off x="9040304" y="2064470"/>
            <a:ext cx="405353" cy="188536"/>
          </a:xfrm>
          <a:prstGeom prst="rect">
            <a:avLst/>
          </a:prstGeom>
        </p:spPr>
      </p:pic>
      <p:sp>
        <p:nvSpPr>
          <p:cNvPr id="3" name="Content Placeholder 2">
            <a:extLst>
              <a:ext uri="{FF2B5EF4-FFF2-40B4-BE49-F238E27FC236}">
                <a16:creationId xmlns:a16="http://schemas.microsoft.com/office/drawing/2014/main" id="{EFB6FAEA-8495-0D79-5C62-5A823997B9F6}"/>
              </a:ext>
            </a:extLst>
          </p:cNvPr>
          <p:cNvSpPr>
            <a:spLocks noGrp="1"/>
          </p:cNvSpPr>
          <p:nvPr>
            <p:ph idx="1"/>
          </p:nvPr>
        </p:nvSpPr>
        <p:spPr>
          <a:xfrm>
            <a:off x="3088850" y="3042857"/>
            <a:ext cx="6014300" cy="772286"/>
          </a:xfrm>
          <a:solidFill>
            <a:schemeClr val="tx1"/>
          </a:solidFill>
        </p:spPr>
        <p:txBody>
          <a:bodyPr>
            <a:normAutofit/>
          </a:bodyPr>
          <a:lstStyle/>
          <a:p>
            <a:r>
              <a:rPr lang="en-US" sz="1600" dirty="0">
                <a:solidFill>
                  <a:schemeClr val="bg1"/>
                </a:solidFill>
              </a:rPr>
              <a:t>You can put additional input arguments to your bash script here.</a:t>
            </a:r>
          </a:p>
          <a:p>
            <a:r>
              <a:rPr lang="en-US" sz="1600" dirty="0">
                <a:solidFill>
                  <a:schemeClr val="bg1"/>
                </a:solidFill>
              </a:rPr>
              <a:t>These input options are available via the “$1” variable.</a:t>
            </a:r>
          </a:p>
        </p:txBody>
      </p:sp>
    </p:spTree>
    <p:extLst>
      <p:ext uri="{BB962C8B-B14F-4D97-AF65-F5344CB8AC3E}">
        <p14:creationId xmlns:p14="http://schemas.microsoft.com/office/powerpoint/2010/main" val="2246588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CF83E-E0E3-C33B-DE35-E4E5F1317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2F1C9-F3D6-522E-DAF2-D8A6E35774A5}"/>
              </a:ext>
            </a:extLst>
          </p:cNvPr>
          <p:cNvSpPr>
            <a:spLocks noGrp="1"/>
          </p:cNvSpPr>
          <p:nvPr>
            <p:ph type="title"/>
          </p:nvPr>
        </p:nvSpPr>
        <p:spPr/>
        <p:txBody>
          <a:bodyPr/>
          <a:lstStyle/>
          <a:p>
            <a:r>
              <a:rPr lang="en-US" dirty="0"/>
              <a:t>SCC Batch Job on the SCC – </a:t>
            </a:r>
            <a:r>
              <a:rPr lang="en-US" dirty="0" err="1"/>
              <a:t>qsub</a:t>
            </a:r>
            <a:endParaRPr lang="en-US" dirty="0"/>
          </a:p>
        </p:txBody>
      </p:sp>
      <p:sp>
        <p:nvSpPr>
          <p:cNvPr id="4" name="Slide Number Placeholder 3">
            <a:extLst>
              <a:ext uri="{FF2B5EF4-FFF2-40B4-BE49-F238E27FC236}">
                <a16:creationId xmlns:a16="http://schemas.microsoft.com/office/drawing/2014/main" id="{B04C3C7F-5EF6-2213-FBB7-D65EF748DCFD}"/>
              </a:ext>
            </a:extLst>
          </p:cNvPr>
          <p:cNvSpPr>
            <a:spLocks noGrp="1"/>
          </p:cNvSpPr>
          <p:nvPr>
            <p:ph type="sldNum" sz="quarter" idx="12"/>
          </p:nvPr>
        </p:nvSpPr>
        <p:spPr/>
        <p:txBody>
          <a:bodyPr/>
          <a:lstStyle/>
          <a:p>
            <a:fld id="{F606742C-631A-CB4E-A490-45C4369C55E7}" type="slidenum">
              <a:rPr lang="en-US" smtClean="0"/>
              <a:t>42</a:t>
            </a:fld>
            <a:endParaRPr lang="en-US"/>
          </a:p>
        </p:txBody>
      </p:sp>
      <p:pic>
        <p:nvPicPr>
          <p:cNvPr id="6" name="Picture 5" descr="A computer screen shot of a black screen&#10;&#10;AI-generated content may be incorrect.">
            <a:extLst>
              <a:ext uri="{FF2B5EF4-FFF2-40B4-BE49-F238E27FC236}">
                <a16:creationId xmlns:a16="http://schemas.microsoft.com/office/drawing/2014/main" id="{8FF17053-37E3-4DEE-8F0F-BE10B7786796}"/>
              </a:ext>
            </a:extLst>
          </p:cNvPr>
          <p:cNvPicPr>
            <a:picLocks noChangeAspect="1"/>
          </p:cNvPicPr>
          <p:nvPr/>
        </p:nvPicPr>
        <p:blipFill>
          <a:blip r:embed="rId3">
            <a:alphaModFix amt="20000"/>
          </a:blip>
          <a:stretch>
            <a:fillRect/>
          </a:stretch>
        </p:blipFill>
        <p:spPr>
          <a:xfrm>
            <a:off x="2209800" y="1642733"/>
            <a:ext cx="7772400" cy="3668232"/>
          </a:xfrm>
          <a:prstGeom prst="rect">
            <a:avLst/>
          </a:prstGeom>
        </p:spPr>
      </p:pic>
      <p:pic>
        <p:nvPicPr>
          <p:cNvPr id="5" name="Picture 4" descr="A computer screen shot of a black screen&#10;&#10;AI-generated content may be incorrect.">
            <a:extLst>
              <a:ext uri="{FF2B5EF4-FFF2-40B4-BE49-F238E27FC236}">
                <a16:creationId xmlns:a16="http://schemas.microsoft.com/office/drawing/2014/main" id="{67BA9619-69FF-4DB2-38B1-2A4B14069ED8}"/>
              </a:ext>
            </a:extLst>
          </p:cNvPr>
          <p:cNvPicPr>
            <a:picLocks noChangeAspect="1"/>
          </p:cNvPicPr>
          <p:nvPr/>
        </p:nvPicPr>
        <p:blipFill>
          <a:blip r:embed="rId3"/>
          <a:srcRect l="-17" t="15865" r="41721" b="79509"/>
          <a:stretch>
            <a:fillRect/>
          </a:stretch>
        </p:blipFill>
        <p:spPr>
          <a:xfrm>
            <a:off x="2209800" y="2224727"/>
            <a:ext cx="4530365" cy="169682"/>
          </a:xfrm>
          <a:prstGeom prst="rect">
            <a:avLst/>
          </a:prstGeom>
        </p:spPr>
      </p:pic>
      <p:sp>
        <p:nvSpPr>
          <p:cNvPr id="3" name="Content Placeholder 2">
            <a:extLst>
              <a:ext uri="{FF2B5EF4-FFF2-40B4-BE49-F238E27FC236}">
                <a16:creationId xmlns:a16="http://schemas.microsoft.com/office/drawing/2014/main" id="{312D9F5B-1D25-391B-8581-7C8F007F5F2A}"/>
              </a:ext>
            </a:extLst>
          </p:cNvPr>
          <p:cNvSpPr>
            <a:spLocks noGrp="1"/>
          </p:cNvSpPr>
          <p:nvPr>
            <p:ph idx="1"/>
          </p:nvPr>
        </p:nvSpPr>
        <p:spPr>
          <a:xfrm>
            <a:off x="3099847" y="3042857"/>
            <a:ext cx="5992305" cy="629160"/>
          </a:xfrm>
          <a:solidFill>
            <a:schemeClr val="tx1"/>
          </a:solidFill>
        </p:spPr>
        <p:txBody>
          <a:bodyPr>
            <a:normAutofit/>
          </a:bodyPr>
          <a:lstStyle/>
          <a:p>
            <a:r>
              <a:rPr lang="en-US" sz="1600" dirty="0">
                <a:solidFill>
                  <a:schemeClr val="bg1"/>
                </a:solidFill>
              </a:rPr>
              <a:t>The commands output will tell you what your job ID number is and the name of your job is.</a:t>
            </a:r>
          </a:p>
        </p:txBody>
      </p:sp>
    </p:spTree>
    <p:extLst>
      <p:ext uri="{BB962C8B-B14F-4D97-AF65-F5344CB8AC3E}">
        <p14:creationId xmlns:p14="http://schemas.microsoft.com/office/powerpoint/2010/main" val="3212602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92D37-973E-2913-6865-699603A33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9F637-E6B4-B771-B8F7-12DF1EA27965}"/>
              </a:ext>
            </a:extLst>
          </p:cNvPr>
          <p:cNvSpPr>
            <a:spLocks noGrp="1"/>
          </p:cNvSpPr>
          <p:nvPr>
            <p:ph type="title"/>
          </p:nvPr>
        </p:nvSpPr>
        <p:spPr/>
        <p:txBody>
          <a:bodyPr/>
          <a:lstStyle/>
          <a:p>
            <a:r>
              <a:rPr lang="en-US" dirty="0"/>
              <a:t>Checking the status of your batch job</a:t>
            </a:r>
          </a:p>
        </p:txBody>
      </p:sp>
      <p:sp>
        <p:nvSpPr>
          <p:cNvPr id="4" name="Slide Number Placeholder 3">
            <a:extLst>
              <a:ext uri="{FF2B5EF4-FFF2-40B4-BE49-F238E27FC236}">
                <a16:creationId xmlns:a16="http://schemas.microsoft.com/office/drawing/2014/main" id="{1F6625A8-014F-54E2-3C14-38FC4946FA83}"/>
              </a:ext>
            </a:extLst>
          </p:cNvPr>
          <p:cNvSpPr>
            <a:spLocks noGrp="1"/>
          </p:cNvSpPr>
          <p:nvPr>
            <p:ph type="sldNum" sz="quarter" idx="12"/>
          </p:nvPr>
        </p:nvSpPr>
        <p:spPr/>
        <p:txBody>
          <a:bodyPr/>
          <a:lstStyle/>
          <a:p>
            <a:fld id="{F606742C-631A-CB4E-A490-45C4369C55E7}" type="slidenum">
              <a:rPr lang="en-US" smtClean="0"/>
              <a:t>43</a:t>
            </a:fld>
            <a:endParaRPr lang="en-US"/>
          </a:p>
        </p:txBody>
      </p:sp>
      <p:pic>
        <p:nvPicPr>
          <p:cNvPr id="8" name="Content Placeholder 7" descr="A screenshot of a computer&#10;&#10;AI-generated content may be incorrect.">
            <a:extLst>
              <a:ext uri="{FF2B5EF4-FFF2-40B4-BE49-F238E27FC236}">
                <a16:creationId xmlns:a16="http://schemas.microsoft.com/office/drawing/2014/main" id="{650166A6-1E87-DD2C-35CE-A622C10C5AE2}"/>
              </a:ext>
            </a:extLst>
          </p:cNvPr>
          <p:cNvPicPr>
            <a:picLocks noGrp="1" noChangeAspect="1"/>
          </p:cNvPicPr>
          <p:nvPr>
            <p:ph idx="1"/>
          </p:nvPr>
        </p:nvPicPr>
        <p:blipFill>
          <a:blip r:embed="rId3"/>
          <a:stretch>
            <a:fillRect/>
          </a:stretch>
        </p:blipFill>
        <p:spPr>
          <a:xfrm>
            <a:off x="838200" y="1982910"/>
            <a:ext cx="10515600" cy="2264527"/>
          </a:xfrm>
        </p:spPr>
      </p:pic>
      <p:sp>
        <p:nvSpPr>
          <p:cNvPr id="9" name="Content Placeholder 2">
            <a:extLst>
              <a:ext uri="{FF2B5EF4-FFF2-40B4-BE49-F238E27FC236}">
                <a16:creationId xmlns:a16="http://schemas.microsoft.com/office/drawing/2014/main" id="{3BED10DB-734E-D025-8237-4F604CBE6273}"/>
              </a:ext>
            </a:extLst>
          </p:cNvPr>
          <p:cNvSpPr txBox="1">
            <a:spLocks/>
          </p:cNvSpPr>
          <p:nvPr/>
        </p:nvSpPr>
        <p:spPr>
          <a:xfrm>
            <a:off x="3247141" y="4565906"/>
            <a:ext cx="5697717" cy="490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t>qstat</a:t>
            </a:r>
            <a:r>
              <a:rPr lang="en-US" sz="2400" dirty="0"/>
              <a:t> –u </a:t>
            </a:r>
            <a:r>
              <a:rPr lang="en-US" sz="2400" dirty="0" err="1"/>
              <a:t>yourusername</a:t>
            </a:r>
            <a:endParaRPr lang="en-US" sz="2400" dirty="0"/>
          </a:p>
        </p:txBody>
      </p:sp>
    </p:spTree>
    <p:extLst>
      <p:ext uri="{BB962C8B-B14F-4D97-AF65-F5344CB8AC3E}">
        <p14:creationId xmlns:p14="http://schemas.microsoft.com/office/powerpoint/2010/main" val="68090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A9F4-3D16-EB68-A648-6F19F4A59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A9237-AC0E-98DE-848C-7B92A909FDAF}"/>
              </a:ext>
            </a:extLst>
          </p:cNvPr>
          <p:cNvSpPr>
            <a:spLocks noGrp="1"/>
          </p:cNvSpPr>
          <p:nvPr>
            <p:ph type="title"/>
          </p:nvPr>
        </p:nvSpPr>
        <p:spPr/>
        <p:txBody>
          <a:bodyPr/>
          <a:lstStyle/>
          <a:p>
            <a:r>
              <a:rPr lang="en-US" dirty="0"/>
              <a:t>Checking the status of your batch job</a:t>
            </a:r>
          </a:p>
        </p:txBody>
      </p:sp>
      <p:sp>
        <p:nvSpPr>
          <p:cNvPr id="4" name="Slide Number Placeholder 3">
            <a:extLst>
              <a:ext uri="{FF2B5EF4-FFF2-40B4-BE49-F238E27FC236}">
                <a16:creationId xmlns:a16="http://schemas.microsoft.com/office/drawing/2014/main" id="{EAF77DC3-7ED0-B71B-C3FF-AE5FFC21E0CA}"/>
              </a:ext>
            </a:extLst>
          </p:cNvPr>
          <p:cNvSpPr>
            <a:spLocks noGrp="1"/>
          </p:cNvSpPr>
          <p:nvPr>
            <p:ph type="sldNum" sz="quarter" idx="12"/>
          </p:nvPr>
        </p:nvSpPr>
        <p:spPr/>
        <p:txBody>
          <a:bodyPr/>
          <a:lstStyle/>
          <a:p>
            <a:fld id="{F606742C-631A-CB4E-A490-45C4369C55E7}" type="slidenum">
              <a:rPr lang="en-US" smtClean="0"/>
              <a:t>44</a:t>
            </a:fld>
            <a:endParaRPr lang="en-US"/>
          </a:p>
        </p:txBody>
      </p:sp>
      <p:pic>
        <p:nvPicPr>
          <p:cNvPr id="8" name="Content Placeholder 7" descr="A screenshot of a computer&#10;&#10;AI-generated content may be incorrect.">
            <a:extLst>
              <a:ext uri="{FF2B5EF4-FFF2-40B4-BE49-F238E27FC236}">
                <a16:creationId xmlns:a16="http://schemas.microsoft.com/office/drawing/2014/main" id="{FEEC3DE4-59DE-6F88-B0E9-38EC39D5D100}"/>
              </a:ext>
            </a:extLst>
          </p:cNvPr>
          <p:cNvPicPr>
            <a:picLocks noGrp="1" noChangeAspect="1"/>
          </p:cNvPicPr>
          <p:nvPr>
            <p:ph idx="1"/>
          </p:nvPr>
        </p:nvPicPr>
        <p:blipFill>
          <a:blip r:embed="rId3"/>
          <a:stretch>
            <a:fillRect/>
          </a:stretch>
        </p:blipFill>
        <p:spPr>
          <a:xfrm>
            <a:off x="838200" y="1982910"/>
            <a:ext cx="10515600" cy="2264527"/>
          </a:xfrm>
        </p:spPr>
      </p:pic>
      <p:sp>
        <p:nvSpPr>
          <p:cNvPr id="3" name="TextBox 2">
            <a:extLst>
              <a:ext uri="{FF2B5EF4-FFF2-40B4-BE49-F238E27FC236}">
                <a16:creationId xmlns:a16="http://schemas.microsoft.com/office/drawing/2014/main" id="{54AC90DD-037B-8823-0B95-330821594591}"/>
              </a:ext>
            </a:extLst>
          </p:cNvPr>
          <p:cNvSpPr txBox="1"/>
          <p:nvPr/>
        </p:nvSpPr>
        <p:spPr>
          <a:xfrm>
            <a:off x="3560189" y="4539659"/>
            <a:ext cx="5071621" cy="1477328"/>
          </a:xfrm>
          <a:prstGeom prst="rect">
            <a:avLst/>
          </a:prstGeom>
          <a:noFill/>
        </p:spPr>
        <p:txBody>
          <a:bodyPr wrap="square" rtlCol="0">
            <a:spAutoFit/>
          </a:bodyPr>
          <a:lstStyle/>
          <a:p>
            <a:r>
              <a:rPr lang="en-US" dirty="0"/>
              <a:t>Output lists an entry for each of your jobs.</a:t>
            </a:r>
          </a:p>
          <a:p>
            <a:r>
              <a:rPr lang="en-US" dirty="0"/>
              <a:t>The most common job statuses are queued (</a:t>
            </a:r>
            <a:r>
              <a:rPr lang="en-US" dirty="0" err="1"/>
              <a:t>qw</a:t>
            </a:r>
            <a:r>
              <a:rPr lang="en-US" dirty="0"/>
              <a:t>), running (), or complete ().</a:t>
            </a:r>
          </a:p>
          <a:p>
            <a:r>
              <a:rPr lang="en-US" dirty="0"/>
              <a:t>It will also list the queue and the computer where your job is currently running.</a:t>
            </a:r>
          </a:p>
        </p:txBody>
      </p:sp>
    </p:spTree>
    <p:extLst>
      <p:ext uri="{BB962C8B-B14F-4D97-AF65-F5344CB8AC3E}">
        <p14:creationId xmlns:p14="http://schemas.microsoft.com/office/powerpoint/2010/main" val="26710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22659-66B5-5485-EE61-32F876CE0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ADD6D-770F-971A-D748-16B0953CAAE3}"/>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438EEBB5-6847-236D-8DA7-FDA4420E6285}"/>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Slide Number Placeholder 3">
            <a:extLst>
              <a:ext uri="{FF2B5EF4-FFF2-40B4-BE49-F238E27FC236}">
                <a16:creationId xmlns:a16="http://schemas.microsoft.com/office/drawing/2014/main" id="{9ECB6D54-718D-05BE-6D7C-B875C977A075}"/>
              </a:ext>
            </a:extLst>
          </p:cNvPr>
          <p:cNvSpPr>
            <a:spLocks noGrp="1"/>
          </p:cNvSpPr>
          <p:nvPr>
            <p:ph type="sldNum" sz="quarter" idx="12"/>
          </p:nvPr>
        </p:nvSpPr>
        <p:spPr/>
        <p:txBody>
          <a:bodyPr/>
          <a:lstStyle/>
          <a:p>
            <a:fld id="{F606742C-631A-CB4E-A490-45C4369C55E7}" type="slidenum">
              <a:rPr lang="en-US" smtClean="0"/>
              <a:t>45</a:t>
            </a:fld>
            <a:endParaRPr lang="en-US"/>
          </a:p>
        </p:txBody>
      </p:sp>
    </p:spTree>
    <p:extLst>
      <p:ext uri="{BB962C8B-B14F-4D97-AF65-F5344CB8AC3E}">
        <p14:creationId xmlns:p14="http://schemas.microsoft.com/office/powerpoint/2010/main" val="75529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29B7-0887-F883-B7ED-4E9F5B997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9360F-8A0E-68E0-A15C-45B339A7C761}"/>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A8699901-5A36-C929-D47E-1F0AFE16873F}"/>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Rectangle 3">
            <a:extLst>
              <a:ext uri="{FF2B5EF4-FFF2-40B4-BE49-F238E27FC236}">
                <a16:creationId xmlns:a16="http://schemas.microsoft.com/office/drawing/2014/main" id="{B865364F-4CB8-FB05-4779-634029730BAD}"/>
              </a:ext>
            </a:extLst>
          </p:cNvPr>
          <p:cNvSpPr/>
          <p:nvPr/>
        </p:nvSpPr>
        <p:spPr>
          <a:xfrm>
            <a:off x="566057" y="4249782"/>
            <a:ext cx="7785463" cy="1149531"/>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FF09BE-B151-676E-11E3-323F4D990C2E}"/>
              </a:ext>
            </a:extLst>
          </p:cNvPr>
          <p:cNvSpPr/>
          <p:nvPr/>
        </p:nvSpPr>
        <p:spPr>
          <a:xfrm>
            <a:off x="838200" y="1690687"/>
            <a:ext cx="9307286" cy="1966913"/>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FA3088A-3586-D5C9-0B8D-5D07201C88A3}"/>
              </a:ext>
            </a:extLst>
          </p:cNvPr>
          <p:cNvSpPr>
            <a:spLocks noGrp="1"/>
          </p:cNvSpPr>
          <p:nvPr>
            <p:ph type="sldNum" sz="quarter" idx="12"/>
          </p:nvPr>
        </p:nvSpPr>
        <p:spPr/>
        <p:txBody>
          <a:bodyPr/>
          <a:lstStyle/>
          <a:p>
            <a:fld id="{F606742C-631A-CB4E-A490-45C4369C55E7}" type="slidenum">
              <a:rPr lang="en-US" smtClean="0"/>
              <a:t>46</a:t>
            </a:fld>
            <a:endParaRPr lang="en-US"/>
          </a:p>
        </p:txBody>
      </p:sp>
    </p:spTree>
    <p:extLst>
      <p:ext uri="{BB962C8B-B14F-4D97-AF65-F5344CB8AC3E}">
        <p14:creationId xmlns:p14="http://schemas.microsoft.com/office/powerpoint/2010/main" val="2184582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BF81-344E-DA5C-3E9C-2CB0A38F6C3F}"/>
              </a:ext>
            </a:extLst>
          </p:cNvPr>
          <p:cNvSpPr>
            <a:spLocks noGrp="1"/>
          </p:cNvSpPr>
          <p:nvPr>
            <p:ph type="title"/>
          </p:nvPr>
        </p:nvSpPr>
        <p:spPr/>
        <p:txBody>
          <a:bodyPr/>
          <a:lstStyle/>
          <a:p>
            <a:r>
              <a:rPr lang="en-US" dirty="0"/>
              <a:t>Assessing your Data</a:t>
            </a:r>
          </a:p>
        </p:txBody>
      </p:sp>
      <p:sp>
        <p:nvSpPr>
          <p:cNvPr id="3" name="Content Placeholder 2">
            <a:extLst>
              <a:ext uri="{FF2B5EF4-FFF2-40B4-BE49-F238E27FC236}">
                <a16:creationId xmlns:a16="http://schemas.microsoft.com/office/drawing/2014/main" id="{C18C5A0C-B6D4-20EF-B0C4-6395347F78C9}"/>
              </a:ext>
            </a:extLst>
          </p:cNvPr>
          <p:cNvSpPr>
            <a:spLocks noGrp="1"/>
          </p:cNvSpPr>
          <p:nvPr>
            <p:ph idx="1"/>
          </p:nvPr>
        </p:nvSpPr>
        <p:spPr/>
        <p:txBody>
          <a:bodyPr/>
          <a:lstStyle/>
          <a:p>
            <a:r>
              <a:rPr lang="en-US" dirty="0"/>
              <a:t>Now that you have your data organized, how do you know if it is any good?</a:t>
            </a:r>
          </a:p>
          <a:p>
            <a:r>
              <a:rPr lang="en-US" dirty="0"/>
              <a:t>In neuroimaging, there are several common data quality concerns including but not limited to:</a:t>
            </a:r>
          </a:p>
          <a:p>
            <a:pPr lvl="1"/>
            <a:r>
              <a:rPr lang="en-US" dirty="0"/>
              <a:t>Singal dropout, typically near the sinuses and ear canals</a:t>
            </a:r>
          </a:p>
          <a:p>
            <a:pPr lvl="1"/>
            <a:r>
              <a:rPr lang="en-US" dirty="0"/>
              <a:t>Magnetic Field Inhomogeneities</a:t>
            </a:r>
          </a:p>
          <a:p>
            <a:pPr lvl="1"/>
            <a:r>
              <a:rPr lang="en-US" dirty="0"/>
              <a:t>Participant motion</a:t>
            </a:r>
          </a:p>
        </p:txBody>
      </p:sp>
      <p:sp>
        <p:nvSpPr>
          <p:cNvPr id="4" name="Slide Number Placeholder 3">
            <a:extLst>
              <a:ext uri="{FF2B5EF4-FFF2-40B4-BE49-F238E27FC236}">
                <a16:creationId xmlns:a16="http://schemas.microsoft.com/office/drawing/2014/main" id="{14813FE9-76F3-9AD2-DC69-49A599F9BD8A}"/>
              </a:ext>
            </a:extLst>
          </p:cNvPr>
          <p:cNvSpPr>
            <a:spLocks noGrp="1"/>
          </p:cNvSpPr>
          <p:nvPr>
            <p:ph type="sldNum" sz="quarter" idx="12"/>
          </p:nvPr>
        </p:nvSpPr>
        <p:spPr/>
        <p:txBody>
          <a:bodyPr/>
          <a:lstStyle/>
          <a:p>
            <a:fld id="{F606742C-631A-CB4E-A490-45C4369C55E7}" type="slidenum">
              <a:rPr lang="en-US" smtClean="0"/>
              <a:t>47</a:t>
            </a:fld>
            <a:endParaRPr lang="en-US"/>
          </a:p>
        </p:txBody>
      </p:sp>
    </p:spTree>
    <p:extLst>
      <p:ext uri="{BB962C8B-B14F-4D97-AF65-F5344CB8AC3E}">
        <p14:creationId xmlns:p14="http://schemas.microsoft.com/office/powerpoint/2010/main" val="325101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B59F-8A10-BFEB-7AAC-0B7514126E02}"/>
              </a:ext>
            </a:extLst>
          </p:cNvPr>
          <p:cNvSpPr>
            <a:spLocks noGrp="1"/>
          </p:cNvSpPr>
          <p:nvPr>
            <p:ph type="title"/>
          </p:nvPr>
        </p:nvSpPr>
        <p:spPr/>
        <p:txBody>
          <a:bodyPr/>
          <a:lstStyle/>
          <a:p>
            <a:r>
              <a:rPr lang="en-US" dirty="0"/>
              <a:t>Software Spotlight – </a:t>
            </a:r>
            <a:r>
              <a:rPr lang="en-US" i="1" dirty="0"/>
              <a:t>MRIQC</a:t>
            </a:r>
          </a:p>
        </p:txBody>
      </p:sp>
      <p:sp>
        <p:nvSpPr>
          <p:cNvPr id="3" name="Content Placeholder 2">
            <a:extLst>
              <a:ext uri="{FF2B5EF4-FFF2-40B4-BE49-F238E27FC236}">
                <a16:creationId xmlns:a16="http://schemas.microsoft.com/office/drawing/2014/main" id="{2C99ECB3-9379-B2EA-4536-12A295D26E29}"/>
              </a:ext>
            </a:extLst>
          </p:cNvPr>
          <p:cNvSpPr>
            <a:spLocks noGrp="1"/>
          </p:cNvSpPr>
          <p:nvPr>
            <p:ph idx="1"/>
          </p:nvPr>
        </p:nvSpPr>
        <p:spPr/>
        <p:txBody>
          <a:bodyPr/>
          <a:lstStyle/>
          <a:p>
            <a:r>
              <a:rPr lang="en-US" dirty="0"/>
              <a:t>MRIQC is a BIDS compatible software package that will create a nicely formatted html report giving a snapshot overview of the quality of an MRI scan</a:t>
            </a:r>
          </a:p>
          <a:p>
            <a:r>
              <a:rPr lang="en-US" dirty="0"/>
              <a:t>MRIQC is designed to use the best performing tools from other MRI software packages with minimal data processing time</a:t>
            </a:r>
          </a:p>
          <a:p>
            <a:r>
              <a:rPr lang="en-US" dirty="0"/>
              <a:t>Once your data in compliance with BIDS, the running of the software package is straightforward!</a:t>
            </a:r>
          </a:p>
          <a:p>
            <a:r>
              <a:rPr lang="en-US" dirty="0">
                <a:hlinkClick r:id="rId2"/>
              </a:rPr>
              <a:t>https://</a:t>
            </a:r>
            <a:r>
              <a:rPr lang="en-US" dirty="0" err="1">
                <a:hlinkClick r:id="rId2"/>
              </a:rPr>
              <a:t>mriqc.readthedocs.io</a:t>
            </a:r>
            <a:r>
              <a:rPr lang="en-US" dirty="0">
                <a:hlinkClick r:id="rId2"/>
              </a:rPr>
              <a:t>/</a:t>
            </a:r>
            <a:r>
              <a:rPr lang="en-US" dirty="0" err="1">
                <a:hlinkClick r:id="rId2"/>
              </a:rPr>
              <a:t>en</a:t>
            </a:r>
            <a:r>
              <a:rPr lang="en-US" dirty="0">
                <a:hlinkClick r:id="rId2"/>
              </a:rPr>
              <a:t>/latest/</a:t>
            </a:r>
            <a:endParaRPr lang="en-US" dirty="0"/>
          </a:p>
        </p:txBody>
      </p:sp>
      <p:sp>
        <p:nvSpPr>
          <p:cNvPr id="4" name="Slide Number Placeholder 3">
            <a:extLst>
              <a:ext uri="{FF2B5EF4-FFF2-40B4-BE49-F238E27FC236}">
                <a16:creationId xmlns:a16="http://schemas.microsoft.com/office/drawing/2014/main" id="{3F56F8A7-FB87-779A-2CF4-A8985AB5B5F4}"/>
              </a:ext>
            </a:extLst>
          </p:cNvPr>
          <p:cNvSpPr>
            <a:spLocks noGrp="1"/>
          </p:cNvSpPr>
          <p:nvPr>
            <p:ph type="sldNum" sz="quarter" idx="12"/>
          </p:nvPr>
        </p:nvSpPr>
        <p:spPr/>
        <p:txBody>
          <a:bodyPr/>
          <a:lstStyle/>
          <a:p>
            <a:fld id="{F606742C-631A-CB4E-A490-45C4369C55E7}" type="slidenum">
              <a:rPr lang="en-US" smtClean="0"/>
              <a:t>48</a:t>
            </a:fld>
            <a:endParaRPr lang="en-US"/>
          </a:p>
        </p:txBody>
      </p:sp>
    </p:spTree>
    <p:extLst>
      <p:ext uri="{BB962C8B-B14F-4D97-AF65-F5344CB8AC3E}">
        <p14:creationId xmlns:p14="http://schemas.microsoft.com/office/powerpoint/2010/main" val="624850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3E46D-DD67-8841-8348-3A848532EB12}"/>
              </a:ext>
            </a:extLst>
          </p:cNvPr>
          <p:cNvSpPr>
            <a:spLocks noGrp="1"/>
          </p:cNvSpPr>
          <p:nvPr>
            <p:ph idx="1"/>
          </p:nvPr>
        </p:nvSpPr>
        <p:spPr>
          <a:xfrm>
            <a:off x="838200" y="2381121"/>
            <a:ext cx="10515600" cy="3795841"/>
          </a:xfrm>
        </p:spPr>
        <p:txBody>
          <a:bodyPr/>
          <a:lstStyle/>
          <a:p>
            <a:r>
              <a:rPr lang="en-US" dirty="0"/>
              <a:t>Let’s take a closer look at an example batch script for running MRIQC on the SCC.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https://rcs.bu.edu/examples/imaging/tut_dataprep_scc/02_mriqc.qsub</a:t>
            </a:r>
            <a:endParaRPr lang="en-US" dirty="0">
              <a:hlinkClick r:id="rId3"/>
            </a:endParaRPr>
          </a:p>
          <a:p>
            <a:pPr lvl="1"/>
            <a:r>
              <a:rPr lang="en-US" dirty="0">
                <a:hlinkClick r:id="rId4"/>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BA725382-AA3D-8F5A-4126-1C806C86A4A8}"/>
              </a:ext>
            </a:extLst>
          </p:cNvPr>
          <p:cNvSpPr>
            <a:spLocks noGrp="1"/>
          </p:cNvSpPr>
          <p:nvPr>
            <p:ph type="sldNum" sz="quarter" idx="12"/>
          </p:nvPr>
        </p:nvSpPr>
        <p:spPr/>
        <p:txBody>
          <a:bodyPr/>
          <a:lstStyle/>
          <a:p>
            <a:fld id="{F606742C-631A-CB4E-A490-45C4369C55E7}" type="slidenum">
              <a:rPr lang="en-US" smtClean="0"/>
              <a:t>49</a:t>
            </a:fld>
            <a:endParaRPr lang="en-US"/>
          </a:p>
        </p:txBody>
      </p:sp>
      <p:sp>
        <p:nvSpPr>
          <p:cNvPr id="7" name="Title 1">
            <a:extLst>
              <a:ext uri="{FF2B5EF4-FFF2-40B4-BE49-F238E27FC236}">
                <a16:creationId xmlns:a16="http://schemas.microsoft.com/office/drawing/2014/main" id="{1A010779-F8F1-3321-F28C-5FBC4AC96309}"/>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MRIQC</a:t>
            </a:r>
          </a:p>
        </p:txBody>
      </p:sp>
    </p:spTree>
    <p:extLst>
      <p:ext uri="{BB962C8B-B14F-4D97-AF65-F5344CB8AC3E}">
        <p14:creationId xmlns:p14="http://schemas.microsoft.com/office/powerpoint/2010/main" val="387486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BA86-0025-F120-9402-8F036D016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37F2E-B2F1-5FE8-39B0-1E1EF91C1632}"/>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01100EAC-BA5B-7667-B5B7-0BD4DA9F5CC0}"/>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a:p>
            <a:endParaRPr lang="en-US" i="1" dirty="0"/>
          </a:p>
          <a:p>
            <a:endParaRPr lang="en-US" i="1" dirty="0"/>
          </a:p>
          <a:p>
            <a:endParaRPr lang="en-US" i="1" dirty="0"/>
          </a:p>
        </p:txBody>
      </p:sp>
      <p:sp>
        <p:nvSpPr>
          <p:cNvPr id="4" name="Slide Number Placeholder 3">
            <a:extLst>
              <a:ext uri="{FF2B5EF4-FFF2-40B4-BE49-F238E27FC236}">
                <a16:creationId xmlns:a16="http://schemas.microsoft.com/office/drawing/2014/main" id="{B683486E-CEFC-762B-74D4-1611C894981F}"/>
              </a:ext>
            </a:extLst>
          </p:cNvPr>
          <p:cNvSpPr>
            <a:spLocks noGrp="1"/>
          </p:cNvSpPr>
          <p:nvPr>
            <p:ph type="sldNum" sz="quarter" idx="12"/>
          </p:nvPr>
        </p:nvSpPr>
        <p:spPr/>
        <p:txBody>
          <a:bodyPr/>
          <a:lstStyle/>
          <a:p>
            <a:fld id="{F606742C-631A-CB4E-A490-45C4369C55E7}" type="slidenum">
              <a:rPr lang="en-US" smtClean="0"/>
              <a:t>5</a:t>
            </a:fld>
            <a:endParaRPr lang="en-US"/>
          </a:p>
        </p:txBody>
      </p:sp>
    </p:spTree>
    <p:extLst>
      <p:ext uri="{BB962C8B-B14F-4D97-AF65-F5344CB8AC3E}">
        <p14:creationId xmlns:p14="http://schemas.microsoft.com/office/powerpoint/2010/main" val="1488652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AED9-5C26-78CF-907B-D95DCC2F9353}"/>
              </a:ext>
            </a:extLst>
          </p:cNvPr>
          <p:cNvSpPr>
            <a:spLocks noGrp="1"/>
          </p:cNvSpPr>
          <p:nvPr>
            <p:ph type="title"/>
          </p:nvPr>
        </p:nvSpPr>
        <p:spPr/>
        <p:txBody>
          <a:bodyPr/>
          <a:lstStyle/>
          <a:p>
            <a:r>
              <a:rPr lang="en-US" dirty="0"/>
              <a:t>MRIQC Parameters Deep Dive</a:t>
            </a:r>
          </a:p>
        </p:txBody>
      </p:sp>
      <p:sp>
        <p:nvSpPr>
          <p:cNvPr id="3" name="Content Placeholder 2">
            <a:extLst>
              <a:ext uri="{FF2B5EF4-FFF2-40B4-BE49-F238E27FC236}">
                <a16:creationId xmlns:a16="http://schemas.microsoft.com/office/drawing/2014/main" id="{F6291E85-1E09-9448-2729-889077B00A0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72EF297-2D31-88E5-C157-F601239E3E5A}"/>
              </a:ext>
            </a:extLst>
          </p:cNvPr>
          <p:cNvSpPr>
            <a:spLocks noGrp="1"/>
          </p:cNvSpPr>
          <p:nvPr>
            <p:ph type="sldNum" sz="quarter" idx="12"/>
          </p:nvPr>
        </p:nvSpPr>
        <p:spPr/>
        <p:txBody>
          <a:bodyPr/>
          <a:lstStyle/>
          <a:p>
            <a:fld id="{F606742C-631A-CB4E-A490-45C4369C55E7}" type="slidenum">
              <a:rPr lang="en-US" smtClean="0"/>
              <a:t>50</a:t>
            </a:fld>
            <a:endParaRPr lang="en-US"/>
          </a:p>
        </p:txBody>
      </p:sp>
    </p:spTree>
    <p:extLst>
      <p:ext uri="{BB962C8B-B14F-4D97-AF65-F5344CB8AC3E}">
        <p14:creationId xmlns:p14="http://schemas.microsoft.com/office/powerpoint/2010/main" val="1349954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6BEF-2F80-02E0-B397-A6E7C209A246}"/>
              </a:ext>
            </a:extLst>
          </p:cNvPr>
          <p:cNvSpPr>
            <a:spLocks noGrp="1"/>
          </p:cNvSpPr>
          <p:nvPr>
            <p:ph type="title"/>
          </p:nvPr>
        </p:nvSpPr>
        <p:spPr/>
        <p:txBody>
          <a:bodyPr/>
          <a:lstStyle/>
          <a:p>
            <a:r>
              <a:rPr lang="en-US" dirty="0"/>
              <a:t>An Example MRIQC Individual Report</a:t>
            </a:r>
          </a:p>
        </p:txBody>
      </p:sp>
      <p:sp>
        <p:nvSpPr>
          <p:cNvPr id="3" name="Content Placeholder 2">
            <a:extLst>
              <a:ext uri="{FF2B5EF4-FFF2-40B4-BE49-F238E27FC236}">
                <a16:creationId xmlns:a16="http://schemas.microsoft.com/office/drawing/2014/main" id="{5FD95A52-18F4-060E-9BA7-89FCE143C419}"/>
              </a:ext>
            </a:extLst>
          </p:cNvPr>
          <p:cNvSpPr>
            <a:spLocks noGrp="1"/>
          </p:cNvSpPr>
          <p:nvPr>
            <p:ph idx="1"/>
          </p:nvPr>
        </p:nvSpPr>
        <p:spPr>
          <a:xfrm>
            <a:off x="838200" y="1890169"/>
            <a:ext cx="10515600" cy="4286794"/>
          </a:xfrm>
        </p:spPr>
        <p:txBody>
          <a:bodyPr/>
          <a:lstStyle/>
          <a:p>
            <a:r>
              <a:rPr lang="en-US" dirty="0"/>
              <a:t>Let’s take a closer look at an example output report:</a:t>
            </a:r>
          </a:p>
          <a:p>
            <a:pPr lvl="1"/>
            <a:r>
              <a:rPr lang="en-US" dirty="0"/>
              <a:t>T1 and T2 Images:</a:t>
            </a:r>
          </a:p>
          <a:p>
            <a:pPr lvl="2"/>
            <a:r>
              <a:rPr lang="en-US" dirty="0">
                <a:hlinkClick r:id="rId2"/>
              </a:rPr>
              <a:t>https://mriqc.readthedocs.io/en/latest/reports/smri.html</a:t>
            </a:r>
            <a:endParaRPr lang="en-US" dirty="0"/>
          </a:p>
          <a:p>
            <a:pPr lvl="1"/>
            <a:r>
              <a:rPr lang="en-US" dirty="0"/>
              <a:t>BOLD Images:</a:t>
            </a:r>
          </a:p>
          <a:p>
            <a:pPr lvl="2"/>
            <a:r>
              <a:rPr lang="en-US" dirty="0">
                <a:hlinkClick r:id="rId3"/>
              </a:rPr>
              <a:t>https://</a:t>
            </a:r>
            <a:r>
              <a:rPr lang="en-US" dirty="0" err="1">
                <a:hlinkClick r:id="rId3"/>
              </a:rPr>
              <a:t>mriqc.readthedocs.io</a:t>
            </a:r>
            <a:r>
              <a:rPr lang="en-US" dirty="0">
                <a:hlinkClick r:id="rId3"/>
              </a:rPr>
              <a:t>/</a:t>
            </a:r>
            <a:r>
              <a:rPr lang="en-US" dirty="0" err="1">
                <a:hlinkClick r:id="rId3"/>
              </a:rPr>
              <a:t>en</a:t>
            </a:r>
            <a:r>
              <a:rPr lang="en-US" dirty="0">
                <a:hlinkClick r:id="rId3"/>
              </a:rPr>
              <a:t>/latest/reports/</a:t>
            </a:r>
            <a:r>
              <a:rPr lang="en-US" dirty="0" err="1">
                <a:hlinkClick r:id="rId3"/>
              </a:rPr>
              <a:t>bold.html</a:t>
            </a:r>
            <a:endParaRPr lang="en-US" dirty="0"/>
          </a:p>
        </p:txBody>
      </p:sp>
      <p:sp>
        <p:nvSpPr>
          <p:cNvPr id="4" name="Slide Number Placeholder 3">
            <a:extLst>
              <a:ext uri="{FF2B5EF4-FFF2-40B4-BE49-F238E27FC236}">
                <a16:creationId xmlns:a16="http://schemas.microsoft.com/office/drawing/2014/main" id="{BB693276-FF28-C041-AA51-BFD0706D5572}"/>
              </a:ext>
            </a:extLst>
          </p:cNvPr>
          <p:cNvSpPr>
            <a:spLocks noGrp="1"/>
          </p:cNvSpPr>
          <p:nvPr>
            <p:ph type="sldNum" sz="quarter" idx="12"/>
          </p:nvPr>
        </p:nvSpPr>
        <p:spPr/>
        <p:txBody>
          <a:bodyPr/>
          <a:lstStyle/>
          <a:p>
            <a:fld id="{F606742C-631A-CB4E-A490-45C4369C55E7}" type="slidenum">
              <a:rPr lang="en-US" smtClean="0"/>
              <a:t>51</a:t>
            </a:fld>
            <a:endParaRPr lang="en-US"/>
          </a:p>
        </p:txBody>
      </p:sp>
    </p:spTree>
    <p:extLst>
      <p:ext uri="{BB962C8B-B14F-4D97-AF65-F5344CB8AC3E}">
        <p14:creationId xmlns:p14="http://schemas.microsoft.com/office/powerpoint/2010/main" val="482407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32F4-B643-BBB5-FDAA-3B39956F8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86D33-6B2B-0EAD-D589-5A8C1725B62B}"/>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692FC3E1-48FF-376B-53FC-581C0CAC01FD}"/>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Slide Number Placeholder 3">
            <a:extLst>
              <a:ext uri="{FF2B5EF4-FFF2-40B4-BE49-F238E27FC236}">
                <a16:creationId xmlns:a16="http://schemas.microsoft.com/office/drawing/2014/main" id="{8C2B1868-FF45-C608-9A9A-58BC016F0B29}"/>
              </a:ext>
            </a:extLst>
          </p:cNvPr>
          <p:cNvSpPr>
            <a:spLocks noGrp="1"/>
          </p:cNvSpPr>
          <p:nvPr>
            <p:ph type="sldNum" sz="quarter" idx="12"/>
          </p:nvPr>
        </p:nvSpPr>
        <p:spPr/>
        <p:txBody>
          <a:bodyPr/>
          <a:lstStyle/>
          <a:p>
            <a:fld id="{F606742C-631A-CB4E-A490-45C4369C55E7}" type="slidenum">
              <a:rPr lang="en-US" smtClean="0"/>
              <a:t>52</a:t>
            </a:fld>
            <a:endParaRPr lang="en-US"/>
          </a:p>
        </p:txBody>
      </p:sp>
    </p:spTree>
    <p:extLst>
      <p:ext uri="{BB962C8B-B14F-4D97-AF65-F5344CB8AC3E}">
        <p14:creationId xmlns:p14="http://schemas.microsoft.com/office/powerpoint/2010/main" val="607925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C981-67BE-288C-AC08-3BADEB083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48259-2378-FF9A-A468-C1F65792BFFD}"/>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A4EA4A05-6DD2-6BE3-9FF3-CFB192FD718F}"/>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5" name="Rectangle 4">
            <a:extLst>
              <a:ext uri="{FF2B5EF4-FFF2-40B4-BE49-F238E27FC236}">
                <a16:creationId xmlns:a16="http://schemas.microsoft.com/office/drawing/2014/main" id="{05F03649-7734-122C-3058-7756557B18C9}"/>
              </a:ext>
            </a:extLst>
          </p:cNvPr>
          <p:cNvSpPr/>
          <p:nvPr/>
        </p:nvSpPr>
        <p:spPr>
          <a:xfrm>
            <a:off x="838200" y="1690687"/>
            <a:ext cx="9307286" cy="253297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4E86A03-3F08-35A2-82AF-28EAE20133D3}"/>
              </a:ext>
            </a:extLst>
          </p:cNvPr>
          <p:cNvSpPr>
            <a:spLocks noGrp="1"/>
          </p:cNvSpPr>
          <p:nvPr>
            <p:ph type="sldNum" sz="quarter" idx="12"/>
          </p:nvPr>
        </p:nvSpPr>
        <p:spPr/>
        <p:txBody>
          <a:bodyPr/>
          <a:lstStyle/>
          <a:p>
            <a:fld id="{F606742C-631A-CB4E-A490-45C4369C55E7}" type="slidenum">
              <a:rPr lang="en-US" smtClean="0"/>
              <a:t>53</a:t>
            </a:fld>
            <a:endParaRPr lang="en-US"/>
          </a:p>
        </p:txBody>
      </p:sp>
    </p:spTree>
    <p:extLst>
      <p:ext uri="{BB962C8B-B14F-4D97-AF65-F5344CB8AC3E}">
        <p14:creationId xmlns:p14="http://schemas.microsoft.com/office/powerpoint/2010/main" val="98897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A5A6-AA11-0CD2-1152-E97026466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14C93-B888-ECD9-2546-73C525D3F37F}"/>
              </a:ext>
            </a:extLst>
          </p:cNvPr>
          <p:cNvSpPr>
            <a:spLocks noGrp="1"/>
          </p:cNvSpPr>
          <p:nvPr>
            <p:ph type="title"/>
          </p:nvPr>
        </p:nvSpPr>
        <p:spPr/>
        <p:txBody>
          <a:bodyPr/>
          <a:lstStyle/>
          <a:p>
            <a:r>
              <a:rPr lang="en-US" dirty="0"/>
              <a:t>Preprocessing your Data</a:t>
            </a:r>
          </a:p>
        </p:txBody>
      </p:sp>
      <p:sp>
        <p:nvSpPr>
          <p:cNvPr id="3" name="Content Placeholder 2">
            <a:extLst>
              <a:ext uri="{FF2B5EF4-FFF2-40B4-BE49-F238E27FC236}">
                <a16:creationId xmlns:a16="http://schemas.microsoft.com/office/drawing/2014/main" id="{64CDB097-23A3-FF33-E4F2-BEF258FD8E72}"/>
              </a:ext>
            </a:extLst>
          </p:cNvPr>
          <p:cNvSpPr>
            <a:spLocks noGrp="1"/>
          </p:cNvSpPr>
          <p:nvPr>
            <p:ph idx="1"/>
          </p:nvPr>
        </p:nvSpPr>
        <p:spPr/>
        <p:txBody>
          <a:bodyPr>
            <a:normAutofit fontScale="92500" lnSpcReduction="10000"/>
          </a:bodyPr>
          <a:lstStyle/>
          <a:p>
            <a:r>
              <a:rPr lang="en-US" dirty="0"/>
              <a:t>Now that your data are organized and are of high quality, how do you prepare the data for analysis?</a:t>
            </a:r>
          </a:p>
          <a:p>
            <a:r>
              <a:rPr lang="en-US" dirty="0"/>
              <a:t>Typically, in MRI studies you want to perform a set of data processing steps prior to analyzing your data. They include:</a:t>
            </a:r>
          </a:p>
          <a:p>
            <a:pPr lvl="1"/>
            <a:r>
              <a:rPr lang="en-US" dirty="0"/>
              <a:t>Brain extraction and defacing</a:t>
            </a:r>
          </a:p>
          <a:p>
            <a:pPr lvl="1"/>
            <a:r>
              <a:rPr lang="en-US" dirty="0"/>
              <a:t>Motion correction</a:t>
            </a:r>
          </a:p>
          <a:p>
            <a:pPr lvl="1"/>
            <a:r>
              <a:rPr lang="en-US" dirty="0"/>
              <a:t>Slice timing correction</a:t>
            </a:r>
          </a:p>
          <a:p>
            <a:pPr lvl="1"/>
            <a:r>
              <a:rPr lang="en-US" dirty="0"/>
              <a:t>Smoothing</a:t>
            </a:r>
          </a:p>
          <a:p>
            <a:pPr lvl="1"/>
            <a:r>
              <a:rPr lang="en-US" dirty="0"/>
              <a:t>Registration and Normalization</a:t>
            </a:r>
          </a:p>
          <a:p>
            <a:r>
              <a:rPr lang="en-US" dirty="0"/>
              <a:t>There are many different preprocessing pipelines each with their own algorithms</a:t>
            </a:r>
          </a:p>
          <a:p>
            <a:pPr lvl="1"/>
            <a:r>
              <a:rPr lang="en-US" dirty="0"/>
              <a:t>How do you choose which software package to use? Which ones are the best?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7E7D5E3-5A49-DAA5-5B1D-7F6AAFCA3861}"/>
              </a:ext>
            </a:extLst>
          </p:cNvPr>
          <p:cNvSpPr>
            <a:spLocks noGrp="1"/>
          </p:cNvSpPr>
          <p:nvPr>
            <p:ph type="sldNum" sz="quarter" idx="12"/>
          </p:nvPr>
        </p:nvSpPr>
        <p:spPr/>
        <p:txBody>
          <a:bodyPr/>
          <a:lstStyle/>
          <a:p>
            <a:fld id="{F606742C-631A-CB4E-A490-45C4369C55E7}" type="slidenum">
              <a:rPr lang="en-US" smtClean="0"/>
              <a:t>54</a:t>
            </a:fld>
            <a:endParaRPr lang="en-US"/>
          </a:p>
        </p:txBody>
      </p:sp>
    </p:spTree>
    <p:extLst>
      <p:ext uri="{BB962C8B-B14F-4D97-AF65-F5344CB8AC3E}">
        <p14:creationId xmlns:p14="http://schemas.microsoft.com/office/powerpoint/2010/main" val="785235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4F25-62EF-7785-CBB3-5D97290F1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A2B8A-AB4D-54A1-1DCA-165FE3829ED7}"/>
              </a:ext>
            </a:extLst>
          </p:cNvPr>
          <p:cNvSpPr>
            <a:spLocks noGrp="1"/>
          </p:cNvSpPr>
          <p:nvPr>
            <p:ph type="title"/>
          </p:nvPr>
        </p:nvSpPr>
        <p:spPr/>
        <p:txBody>
          <a:bodyPr/>
          <a:lstStyle/>
          <a:p>
            <a:r>
              <a:rPr lang="en-US" dirty="0"/>
              <a:t>Software Spotlight – </a:t>
            </a:r>
            <a:r>
              <a:rPr lang="en-US" i="1" dirty="0"/>
              <a:t>FMRIPREP</a:t>
            </a:r>
          </a:p>
        </p:txBody>
      </p:sp>
      <p:sp>
        <p:nvSpPr>
          <p:cNvPr id="3" name="Content Placeholder 2">
            <a:extLst>
              <a:ext uri="{FF2B5EF4-FFF2-40B4-BE49-F238E27FC236}">
                <a16:creationId xmlns:a16="http://schemas.microsoft.com/office/drawing/2014/main" id="{D93AB8D6-CF8E-84AA-F6EF-0A28FFD67E71}"/>
              </a:ext>
            </a:extLst>
          </p:cNvPr>
          <p:cNvSpPr>
            <a:spLocks noGrp="1"/>
          </p:cNvSpPr>
          <p:nvPr>
            <p:ph idx="1"/>
          </p:nvPr>
        </p:nvSpPr>
        <p:spPr/>
        <p:txBody>
          <a:bodyPr/>
          <a:lstStyle/>
          <a:p>
            <a:r>
              <a:rPr lang="en-US" dirty="0">
                <a:hlinkClick r:id="rId2"/>
              </a:rPr>
              <a:t>FMRIPREP</a:t>
            </a:r>
            <a:r>
              <a:rPr lang="en-US" dirty="0"/>
              <a:t> is a BIDS compatible software package that creates a preprocessing pipeline from all the best performing parts of other commonly used MRI processing software</a:t>
            </a:r>
          </a:p>
          <a:p>
            <a:pPr lvl="1"/>
            <a:r>
              <a:rPr lang="en-US" dirty="0"/>
              <a:t>For example: a smoothing algorithm from SPM, a normalization algorithm from AFNI, </a:t>
            </a:r>
            <a:r>
              <a:rPr lang="en-US" dirty="0" err="1"/>
              <a:t>etc</a:t>
            </a:r>
            <a:r>
              <a:rPr lang="en-US" dirty="0"/>
              <a:t>, etc.</a:t>
            </a:r>
          </a:p>
          <a:p>
            <a:r>
              <a:rPr lang="en-US" dirty="0"/>
              <a:t>FMRIPREP offers a ton of options for tinkering with its internals</a:t>
            </a:r>
          </a:p>
          <a:p>
            <a:r>
              <a:rPr lang="en-US" dirty="0"/>
              <a:t>Like MRIQC, creates nicely formatted html reports on the success (or failure) of the preprocessing pipeline</a:t>
            </a:r>
          </a:p>
          <a:p>
            <a:r>
              <a:rPr lang="en-US" dirty="0"/>
              <a:t>Once your data is following BIDS, running FMRIPREP is easy!</a:t>
            </a:r>
          </a:p>
        </p:txBody>
      </p:sp>
      <p:sp>
        <p:nvSpPr>
          <p:cNvPr id="4" name="Slide Number Placeholder 3">
            <a:extLst>
              <a:ext uri="{FF2B5EF4-FFF2-40B4-BE49-F238E27FC236}">
                <a16:creationId xmlns:a16="http://schemas.microsoft.com/office/drawing/2014/main" id="{91549238-FE94-DDD8-C914-7B23D5B9D4C4}"/>
              </a:ext>
            </a:extLst>
          </p:cNvPr>
          <p:cNvSpPr>
            <a:spLocks noGrp="1"/>
          </p:cNvSpPr>
          <p:nvPr>
            <p:ph type="sldNum" sz="quarter" idx="12"/>
          </p:nvPr>
        </p:nvSpPr>
        <p:spPr/>
        <p:txBody>
          <a:bodyPr/>
          <a:lstStyle/>
          <a:p>
            <a:fld id="{F606742C-631A-CB4E-A490-45C4369C55E7}" type="slidenum">
              <a:rPr lang="en-US" smtClean="0"/>
              <a:t>55</a:t>
            </a:fld>
            <a:endParaRPr lang="en-US"/>
          </a:p>
        </p:txBody>
      </p:sp>
    </p:spTree>
    <p:extLst>
      <p:ext uri="{BB962C8B-B14F-4D97-AF65-F5344CB8AC3E}">
        <p14:creationId xmlns:p14="http://schemas.microsoft.com/office/powerpoint/2010/main" val="3478727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E3E1-B508-4026-4149-84A704E452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783B2-780D-6C3D-6112-844C1CC65735}"/>
              </a:ext>
            </a:extLst>
          </p:cNvPr>
          <p:cNvSpPr>
            <a:spLocks noGrp="1"/>
          </p:cNvSpPr>
          <p:nvPr>
            <p:ph idx="1"/>
          </p:nvPr>
        </p:nvSpPr>
        <p:spPr>
          <a:xfrm>
            <a:off x="838200" y="2368847"/>
            <a:ext cx="10515600" cy="3808115"/>
          </a:xfrm>
        </p:spPr>
        <p:txBody>
          <a:bodyPr/>
          <a:lstStyle/>
          <a:p>
            <a:r>
              <a:rPr lang="en-US" dirty="0"/>
              <a:t>Let’s return once again to the SCC and examine a batch script designed to run </a:t>
            </a:r>
            <a:r>
              <a:rPr lang="en-US" dirty="0" err="1"/>
              <a:t>fmriprep</a:t>
            </a:r>
            <a:r>
              <a:rPr lang="en-US" dirty="0"/>
              <a:t>.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2"/>
              </a:rPr>
              <a:t>https://rcs.bu.edu/examples/imaging/tut_dataprep_scc/notes.txt</a:t>
            </a:r>
            <a:endParaRPr lang="en-US" dirty="0"/>
          </a:p>
        </p:txBody>
      </p:sp>
      <p:sp>
        <p:nvSpPr>
          <p:cNvPr id="4" name="Slide Number Placeholder 3">
            <a:extLst>
              <a:ext uri="{FF2B5EF4-FFF2-40B4-BE49-F238E27FC236}">
                <a16:creationId xmlns:a16="http://schemas.microsoft.com/office/drawing/2014/main" id="{077C6FCE-EB98-23BE-51F0-AE39F8B54A2F}"/>
              </a:ext>
            </a:extLst>
          </p:cNvPr>
          <p:cNvSpPr>
            <a:spLocks noGrp="1"/>
          </p:cNvSpPr>
          <p:nvPr>
            <p:ph type="sldNum" sz="quarter" idx="12"/>
          </p:nvPr>
        </p:nvSpPr>
        <p:spPr/>
        <p:txBody>
          <a:bodyPr/>
          <a:lstStyle/>
          <a:p>
            <a:fld id="{F606742C-631A-CB4E-A490-45C4369C55E7}" type="slidenum">
              <a:rPr lang="en-US" smtClean="0"/>
              <a:t>56</a:t>
            </a:fld>
            <a:endParaRPr lang="en-US"/>
          </a:p>
        </p:txBody>
      </p:sp>
      <p:sp>
        <p:nvSpPr>
          <p:cNvPr id="7" name="Title 1">
            <a:extLst>
              <a:ext uri="{FF2B5EF4-FFF2-40B4-BE49-F238E27FC236}">
                <a16:creationId xmlns:a16="http://schemas.microsoft.com/office/drawing/2014/main" id="{A4485D36-AE15-B1C0-3F72-6BE61BF192B7}"/>
              </a:ext>
            </a:extLst>
          </p:cNvPr>
          <p:cNvSpPr>
            <a:spLocks noGrp="1"/>
          </p:cNvSpPr>
          <p:nvPr>
            <p:ph type="title"/>
          </p:nvPr>
        </p:nvSpPr>
        <p:spPr>
          <a:xfrm>
            <a:off x="1437827" y="320675"/>
            <a:ext cx="9316345" cy="1325563"/>
          </a:xfrm>
          <a:solidFill>
            <a:srgbClr val="FFB1AB"/>
          </a:solidFill>
          <a:ln>
            <a:solidFill>
              <a:schemeClr val="accent1"/>
            </a:solidFill>
          </a:ln>
        </p:spPr>
        <p:txBody>
          <a:bodyPr/>
          <a:lstStyle/>
          <a:p>
            <a:pPr algn="ctr"/>
            <a:r>
              <a:rPr lang="en-US" dirty="0">
                <a:effectLst/>
                <a:latin typeface="Menlo" panose="020B0609030804020204" pitchFamily="49" charset="0"/>
              </a:rPr>
              <a:t>FMRIPREP</a:t>
            </a:r>
          </a:p>
        </p:txBody>
      </p:sp>
    </p:spTree>
    <p:extLst>
      <p:ext uri="{BB962C8B-B14F-4D97-AF65-F5344CB8AC3E}">
        <p14:creationId xmlns:p14="http://schemas.microsoft.com/office/powerpoint/2010/main" val="2941474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6B02D-2B6C-C5D7-E2F1-9AA0CAC2B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E3CA7-7489-9625-E2D0-41908B55B3DC}"/>
              </a:ext>
            </a:extLst>
          </p:cNvPr>
          <p:cNvSpPr>
            <a:spLocks noGrp="1"/>
          </p:cNvSpPr>
          <p:nvPr>
            <p:ph type="title"/>
          </p:nvPr>
        </p:nvSpPr>
        <p:spPr/>
        <p:txBody>
          <a:bodyPr/>
          <a:lstStyle/>
          <a:p>
            <a:r>
              <a:rPr lang="en-US" dirty="0"/>
              <a:t>An Example FMRIPREP Report</a:t>
            </a:r>
          </a:p>
        </p:txBody>
      </p:sp>
      <p:sp>
        <p:nvSpPr>
          <p:cNvPr id="3" name="Content Placeholder 2">
            <a:extLst>
              <a:ext uri="{FF2B5EF4-FFF2-40B4-BE49-F238E27FC236}">
                <a16:creationId xmlns:a16="http://schemas.microsoft.com/office/drawing/2014/main" id="{1C8E0931-25C5-C1F7-3956-2BEA19D0DF2B}"/>
              </a:ext>
            </a:extLst>
          </p:cNvPr>
          <p:cNvSpPr>
            <a:spLocks noGrp="1"/>
          </p:cNvSpPr>
          <p:nvPr>
            <p:ph idx="1"/>
          </p:nvPr>
        </p:nvSpPr>
        <p:spPr>
          <a:xfrm>
            <a:off x="838200" y="1825625"/>
            <a:ext cx="10515600" cy="4351338"/>
          </a:xfrm>
        </p:spPr>
        <p:txBody>
          <a:bodyPr/>
          <a:lstStyle/>
          <a:p>
            <a:r>
              <a:rPr lang="en-US" dirty="0"/>
              <a:t>Lets take a look at an example output report for FMRIPREP:</a:t>
            </a:r>
          </a:p>
          <a:p>
            <a:pPr lvl="1"/>
            <a:r>
              <a:rPr lang="en-US" dirty="0">
                <a:hlinkClick r:id="rId2"/>
              </a:rPr>
              <a:t>https://</a:t>
            </a:r>
            <a:r>
              <a:rPr lang="en-US" dirty="0" err="1">
                <a:hlinkClick r:id="rId2"/>
              </a:rPr>
              <a:t>fmriprep.org</a:t>
            </a:r>
            <a:r>
              <a:rPr lang="en-US" dirty="0">
                <a:hlinkClick r:id="rId2"/>
              </a:rPr>
              <a:t>/</a:t>
            </a:r>
            <a:r>
              <a:rPr lang="en-US" dirty="0" err="1">
                <a:hlinkClick r:id="rId2"/>
              </a:rPr>
              <a:t>en</a:t>
            </a:r>
            <a:r>
              <a:rPr lang="en-US" dirty="0">
                <a:hlinkClick r:id="rId2"/>
              </a:rPr>
              <a:t>/stable/</a:t>
            </a:r>
            <a:r>
              <a:rPr lang="en-US" dirty="0" err="1">
                <a:hlinkClick r:id="rId2"/>
              </a:rPr>
              <a:t>outputs.html</a:t>
            </a:r>
            <a:endParaRPr lang="en-US" dirty="0"/>
          </a:p>
        </p:txBody>
      </p:sp>
      <p:sp>
        <p:nvSpPr>
          <p:cNvPr id="4" name="Slide Number Placeholder 3">
            <a:extLst>
              <a:ext uri="{FF2B5EF4-FFF2-40B4-BE49-F238E27FC236}">
                <a16:creationId xmlns:a16="http://schemas.microsoft.com/office/drawing/2014/main" id="{AFD8A665-29CE-E471-FB4C-DFF32EAFC751}"/>
              </a:ext>
            </a:extLst>
          </p:cNvPr>
          <p:cNvSpPr>
            <a:spLocks noGrp="1"/>
          </p:cNvSpPr>
          <p:nvPr>
            <p:ph type="sldNum" sz="quarter" idx="12"/>
          </p:nvPr>
        </p:nvSpPr>
        <p:spPr/>
        <p:txBody>
          <a:bodyPr/>
          <a:lstStyle/>
          <a:p>
            <a:fld id="{F606742C-631A-CB4E-A490-45C4369C55E7}" type="slidenum">
              <a:rPr lang="en-US" smtClean="0"/>
              <a:t>57</a:t>
            </a:fld>
            <a:endParaRPr lang="en-US"/>
          </a:p>
        </p:txBody>
      </p:sp>
    </p:spTree>
    <p:extLst>
      <p:ext uri="{BB962C8B-B14F-4D97-AF65-F5344CB8AC3E}">
        <p14:creationId xmlns:p14="http://schemas.microsoft.com/office/powerpoint/2010/main" val="624722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7FC8-F6BA-7D41-99E7-6A5CF19283D7}"/>
              </a:ext>
            </a:extLst>
          </p:cNvPr>
          <p:cNvSpPr>
            <a:spLocks noGrp="1"/>
          </p:cNvSpPr>
          <p:nvPr>
            <p:ph type="title"/>
          </p:nvPr>
        </p:nvSpPr>
        <p:spPr/>
        <p:txBody>
          <a:bodyPr/>
          <a:lstStyle/>
          <a:p>
            <a:r>
              <a:rPr lang="en-US" dirty="0"/>
              <a:t>Additional Web Resources</a:t>
            </a:r>
          </a:p>
        </p:txBody>
      </p:sp>
      <p:sp>
        <p:nvSpPr>
          <p:cNvPr id="3" name="Content Placeholder 2">
            <a:extLst>
              <a:ext uri="{FF2B5EF4-FFF2-40B4-BE49-F238E27FC236}">
                <a16:creationId xmlns:a16="http://schemas.microsoft.com/office/drawing/2014/main" id="{C021C894-9657-A361-54F0-C23A15F00DA4}"/>
              </a:ext>
            </a:extLst>
          </p:cNvPr>
          <p:cNvSpPr>
            <a:spLocks noGrp="1"/>
          </p:cNvSpPr>
          <p:nvPr>
            <p:ph idx="1"/>
          </p:nvPr>
        </p:nvSpPr>
        <p:spPr/>
        <p:txBody>
          <a:bodyPr>
            <a:normAutofit fontScale="85000" lnSpcReduction="20000"/>
          </a:bodyPr>
          <a:lstStyle/>
          <a:p>
            <a:r>
              <a:rPr lang="en-US" dirty="0"/>
              <a:t>Research Computing Support Pages</a:t>
            </a:r>
          </a:p>
          <a:p>
            <a:pPr lvl="1"/>
            <a:r>
              <a:rPr lang="en-US" dirty="0" err="1">
                <a:hlinkClick r:id="rId2"/>
              </a:rPr>
              <a:t>www.bu.edu</a:t>
            </a:r>
            <a:r>
              <a:rPr lang="en-US" dirty="0">
                <a:hlinkClick r:id="rId2"/>
              </a:rPr>
              <a:t>/tech/support/research/</a:t>
            </a:r>
            <a:endParaRPr lang="en-US" dirty="0"/>
          </a:p>
          <a:p>
            <a:r>
              <a:rPr lang="en-US" dirty="0"/>
              <a:t>Software Packages Available on the SCC</a:t>
            </a:r>
          </a:p>
          <a:p>
            <a:pPr lvl="1"/>
            <a:r>
              <a:rPr lang="en-US" dirty="0" err="1">
                <a:hlinkClick r:id="rId3"/>
              </a:rPr>
              <a:t>www.bu.edu</a:t>
            </a:r>
            <a:r>
              <a:rPr lang="en-US" dirty="0">
                <a:hlinkClick r:id="rId3"/>
              </a:rPr>
              <a:t>/tech/support/research/software-and-programming/software-and-applications/</a:t>
            </a:r>
            <a:endParaRPr lang="en-US" dirty="0"/>
          </a:p>
          <a:p>
            <a:r>
              <a:rPr lang="en-US" dirty="0"/>
              <a:t>Brain Imaging Data Standard</a:t>
            </a:r>
          </a:p>
          <a:p>
            <a:pPr lvl="1"/>
            <a:r>
              <a:rPr lang="en-US" dirty="0" err="1">
                <a:hlinkClick r:id="rId4"/>
              </a:rPr>
              <a:t>bids.neuroimaging.io</a:t>
            </a:r>
            <a:endParaRPr lang="en-US" dirty="0"/>
          </a:p>
          <a:p>
            <a:r>
              <a:rPr lang="en-US" i="1" dirty="0"/>
              <a:t>dcm2bids</a:t>
            </a:r>
          </a:p>
          <a:p>
            <a:pPr lvl="1"/>
            <a:r>
              <a:rPr lang="en-US" dirty="0" err="1">
                <a:hlinkClick r:id="rId5"/>
              </a:rPr>
              <a:t>unfmontreal.github.io</a:t>
            </a:r>
            <a:r>
              <a:rPr lang="en-US" dirty="0">
                <a:hlinkClick r:id="rId5"/>
              </a:rPr>
              <a:t>/Dcm2Bids/3.2.0/</a:t>
            </a:r>
            <a:endParaRPr lang="en-US" dirty="0"/>
          </a:p>
          <a:p>
            <a:r>
              <a:rPr lang="en-US" i="1" dirty="0"/>
              <a:t>MRIQC</a:t>
            </a:r>
          </a:p>
          <a:p>
            <a:pPr lvl="1"/>
            <a:r>
              <a:rPr lang="en-US" dirty="0" err="1">
                <a:hlinkClick r:id="rId6"/>
              </a:rPr>
              <a:t>mriqc.readthedocs.io</a:t>
            </a:r>
            <a:r>
              <a:rPr lang="en-US" dirty="0">
                <a:hlinkClick r:id="rId6"/>
              </a:rPr>
              <a:t>/</a:t>
            </a:r>
            <a:r>
              <a:rPr lang="en-US" dirty="0" err="1">
                <a:hlinkClick r:id="rId6"/>
              </a:rPr>
              <a:t>en</a:t>
            </a:r>
            <a:r>
              <a:rPr lang="en-US" dirty="0">
                <a:hlinkClick r:id="rId6"/>
              </a:rPr>
              <a:t>/latest/</a:t>
            </a:r>
            <a:endParaRPr lang="en-US" dirty="0"/>
          </a:p>
          <a:p>
            <a:r>
              <a:rPr lang="en-US" i="1" dirty="0"/>
              <a:t>FMRIPREP</a:t>
            </a:r>
          </a:p>
          <a:p>
            <a:pPr lvl="1"/>
            <a:r>
              <a:rPr lang="en-US" dirty="0" err="1">
                <a:hlinkClick r:id="rId7"/>
              </a:rPr>
              <a:t>fmriprep.org</a:t>
            </a:r>
            <a:r>
              <a:rPr lang="en-US" dirty="0">
                <a:hlinkClick r:id="rId7"/>
              </a:rPr>
              <a:t>/</a:t>
            </a:r>
            <a:r>
              <a:rPr lang="en-US" dirty="0" err="1">
                <a:hlinkClick r:id="rId7"/>
              </a:rPr>
              <a:t>en</a:t>
            </a:r>
            <a:r>
              <a:rPr lang="en-US" dirty="0">
                <a:hlinkClick r:id="rId7"/>
              </a:rPr>
              <a:t>/stable/</a:t>
            </a:r>
            <a:endParaRPr lang="en-US" dirty="0"/>
          </a:p>
        </p:txBody>
      </p:sp>
      <p:sp>
        <p:nvSpPr>
          <p:cNvPr id="4" name="Slide Number Placeholder 3">
            <a:extLst>
              <a:ext uri="{FF2B5EF4-FFF2-40B4-BE49-F238E27FC236}">
                <a16:creationId xmlns:a16="http://schemas.microsoft.com/office/drawing/2014/main" id="{9FBCF4AC-B44A-59D4-9227-944A18D778BA}"/>
              </a:ext>
            </a:extLst>
          </p:cNvPr>
          <p:cNvSpPr>
            <a:spLocks noGrp="1"/>
          </p:cNvSpPr>
          <p:nvPr>
            <p:ph type="sldNum" sz="quarter" idx="12"/>
          </p:nvPr>
        </p:nvSpPr>
        <p:spPr/>
        <p:txBody>
          <a:bodyPr/>
          <a:lstStyle/>
          <a:p>
            <a:fld id="{F606742C-631A-CB4E-A490-45C4369C55E7}" type="slidenum">
              <a:rPr lang="en-US" smtClean="0"/>
              <a:t>58</a:t>
            </a:fld>
            <a:endParaRPr lang="en-US"/>
          </a:p>
        </p:txBody>
      </p:sp>
    </p:spTree>
    <p:extLst>
      <p:ext uri="{BB962C8B-B14F-4D97-AF65-F5344CB8AC3E}">
        <p14:creationId xmlns:p14="http://schemas.microsoft.com/office/powerpoint/2010/main" val="2343927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99442-9CC6-2A07-F0A1-182AC0D15122}"/>
              </a:ext>
            </a:extLst>
          </p:cNvPr>
          <p:cNvSpPr>
            <a:spLocks noGrp="1"/>
          </p:cNvSpPr>
          <p:nvPr>
            <p:ph idx="1"/>
          </p:nvPr>
        </p:nvSpPr>
        <p:spPr/>
        <p:txBody>
          <a:bodyPr/>
          <a:lstStyle/>
          <a:p>
            <a:r>
              <a:rPr lang="en-US" dirty="0"/>
              <a:t>Please open the following link in a web browser and fill out our survey!</a:t>
            </a:r>
          </a:p>
          <a:p>
            <a:pPr lvl="1"/>
            <a:r>
              <a:rPr lang="en-US" dirty="0">
                <a:hlinkClick r:id="rId3"/>
              </a:rPr>
              <a:t>http://scv.bu.edu/survey/tutorial_evaluation.html</a:t>
            </a:r>
            <a:r>
              <a:rPr lang="en-US" dirty="0"/>
              <a:t> </a:t>
            </a:r>
          </a:p>
          <a:p>
            <a:r>
              <a:rPr lang="en-US" dirty="0"/>
              <a:t>Let us know how we did, how we can improve, and what types of workshops and tutorials you would like to see in the future</a:t>
            </a:r>
          </a:p>
        </p:txBody>
      </p:sp>
      <p:sp>
        <p:nvSpPr>
          <p:cNvPr id="2" name="Slide Number Placeholder 1">
            <a:extLst>
              <a:ext uri="{FF2B5EF4-FFF2-40B4-BE49-F238E27FC236}">
                <a16:creationId xmlns:a16="http://schemas.microsoft.com/office/drawing/2014/main" id="{B27BA214-CCD3-4E56-F7CC-635ABBBEE3BD}"/>
              </a:ext>
            </a:extLst>
          </p:cNvPr>
          <p:cNvSpPr>
            <a:spLocks noGrp="1"/>
          </p:cNvSpPr>
          <p:nvPr>
            <p:ph type="sldNum" sz="quarter" idx="12"/>
          </p:nvPr>
        </p:nvSpPr>
        <p:spPr/>
        <p:txBody>
          <a:bodyPr/>
          <a:lstStyle/>
          <a:p>
            <a:fld id="{F606742C-631A-CB4E-A490-45C4369C55E7}" type="slidenum">
              <a:rPr lang="en-US" smtClean="0"/>
              <a:t>59</a:t>
            </a:fld>
            <a:endParaRPr lang="en-US"/>
          </a:p>
        </p:txBody>
      </p:sp>
    </p:spTree>
    <p:extLst>
      <p:ext uri="{BB962C8B-B14F-4D97-AF65-F5344CB8AC3E}">
        <p14:creationId xmlns:p14="http://schemas.microsoft.com/office/powerpoint/2010/main" val="146562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47E5-699E-5AA8-EB1B-EE2BB0784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28009-6CE5-E014-B53D-7F800FB1B205}"/>
              </a:ext>
            </a:extLst>
          </p:cNvPr>
          <p:cNvSpPr>
            <a:spLocks noGrp="1"/>
          </p:cNvSpPr>
          <p:nvPr>
            <p:ph type="title"/>
          </p:nvPr>
        </p:nvSpPr>
        <p:spPr/>
        <p:txBody>
          <a:bodyPr/>
          <a:lstStyle/>
          <a:p>
            <a:pPr algn="ctr"/>
            <a:r>
              <a:rPr lang="en-US" dirty="0"/>
              <a:t>Workshop Overview</a:t>
            </a:r>
          </a:p>
        </p:txBody>
      </p:sp>
      <p:sp>
        <p:nvSpPr>
          <p:cNvPr id="3" name="Content Placeholder 2">
            <a:extLst>
              <a:ext uri="{FF2B5EF4-FFF2-40B4-BE49-F238E27FC236}">
                <a16:creationId xmlns:a16="http://schemas.microsoft.com/office/drawing/2014/main" id="{4996DD74-781D-54FA-04B4-E26C56F745DC}"/>
              </a:ext>
            </a:extLst>
          </p:cNvPr>
          <p:cNvSpPr>
            <a:spLocks noGrp="1"/>
          </p:cNvSpPr>
          <p:nvPr>
            <p:ph idx="1"/>
          </p:nvPr>
        </p:nvSpPr>
        <p:spPr/>
        <p:txBody>
          <a:bodyPr/>
          <a:lstStyle/>
          <a:p>
            <a:pPr marL="514350" indent="-514350">
              <a:buFont typeface="+mj-lt"/>
              <a:buAutoNum type="arabicPeriod"/>
            </a:pPr>
            <a:r>
              <a:rPr lang="en-US" dirty="0"/>
              <a:t>Connecting to the SCC</a:t>
            </a:r>
          </a:p>
          <a:p>
            <a:pPr marL="514350" indent="-514350">
              <a:buFont typeface="+mj-lt"/>
              <a:buAutoNum type="arabicPeriod"/>
            </a:pPr>
            <a:r>
              <a:rPr lang="en-US" dirty="0"/>
              <a:t>Organizing Data on the SCC with </a:t>
            </a:r>
            <a:r>
              <a:rPr lang="en-US" i="1" dirty="0"/>
              <a:t>dcm2bids</a:t>
            </a:r>
          </a:p>
          <a:p>
            <a:pPr lvl="1"/>
            <a:r>
              <a:rPr lang="en-US" dirty="0"/>
              <a:t>The </a:t>
            </a:r>
            <a:r>
              <a:rPr lang="en-US" u="sng" dirty="0"/>
              <a:t>B</a:t>
            </a:r>
            <a:r>
              <a:rPr lang="en-US" dirty="0"/>
              <a:t>rain </a:t>
            </a:r>
            <a:r>
              <a:rPr lang="en-US" u="sng" dirty="0"/>
              <a:t>I</a:t>
            </a:r>
            <a:r>
              <a:rPr lang="en-US" dirty="0"/>
              <a:t>maging </a:t>
            </a:r>
            <a:r>
              <a:rPr lang="en-US" u="sng" dirty="0"/>
              <a:t>D</a:t>
            </a:r>
            <a:r>
              <a:rPr lang="en-US" dirty="0"/>
              <a:t>ata </a:t>
            </a:r>
            <a:r>
              <a:rPr lang="en-US" u="sng" dirty="0"/>
              <a:t>S</a:t>
            </a:r>
            <a:r>
              <a:rPr lang="en-US" dirty="0"/>
              <a:t>tructure (BIDS)</a:t>
            </a:r>
          </a:p>
          <a:p>
            <a:pPr marL="514350" indent="-514350">
              <a:buFont typeface="+mj-lt"/>
              <a:buAutoNum type="arabicPeriod"/>
            </a:pPr>
            <a:r>
              <a:rPr lang="en-US" dirty="0"/>
              <a:t>Batch Job 101</a:t>
            </a:r>
          </a:p>
          <a:p>
            <a:pPr marL="514350" indent="-514350">
              <a:buFont typeface="+mj-lt"/>
              <a:buAutoNum type="arabicPeriod"/>
            </a:pPr>
            <a:r>
              <a:rPr lang="en-US" dirty="0"/>
              <a:t>Assessing the quality of your data with </a:t>
            </a:r>
            <a:r>
              <a:rPr lang="en-US" i="1" dirty="0" err="1"/>
              <a:t>mriqc</a:t>
            </a:r>
            <a:endParaRPr lang="en-US" i="1" dirty="0"/>
          </a:p>
          <a:p>
            <a:pPr marL="514350" indent="-514350">
              <a:buFont typeface="+mj-lt"/>
              <a:buAutoNum type="arabicPeriod"/>
            </a:pPr>
            <a:r>
              <a:rPr lang="en-US" dirty="0"/>
              <a:t>Preprocessing your data with </a:t>
            </a:r>
            <a:r>
              <a:rPr lang="en-US" i="1" dirty="0" err="1"/>
              <a:t>fmriprep</a:t>
            </a:r>
            <a:endParaRPr lang="en-US" i="1" dirty="0"/>
          </a:p>
        </p:txBody>
      </p:sp>
      <p:sp>
        <p:nvSpPr>
          <p:cNvPr id="4" name="Rectangle 3">
            <a:extLst>
              <a:ext uri="{FF2B5EF4-FFF2-40B4-BE49-F238E27FC236}">
                <a16:creationId xmlns:a16="http://schemas.microsoft.com/office/drawing/2014/main" id="{CC5B53A8-052B-EE75-EBD4-E4D3930F74EC}"/>
              </a:ext>
            </a:extLst>
          </p:cNvPr>
          <p:cNvSpPr/>
          <p:nvPr/>
        </p:nvSpPr>
        <p:spPr>
          <a:xfrm>
            <a:off x="566057" y="2361460"/>
            <a:ext cx="7785463" cy="3037853"/>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9945EBE-7D55-86DA-BF52-83918AC94A81}"/>
              </a:ext>
            </a:extLst>
          </p:cNvPr>
          <p:cNvSpPr>
            <a:spLocks noGrp="1"/>
          </p:cNvSpPr>
          <p:nvPr>
            <p:ph type="sldNum" sz="quarter" idx="12"/>
          </p:nvPr>
        </p:nvSpPr>
        <p:spPr/>
        <p:txBody>
          <a:bodyPr/>
          <a:lstStyle/>
          <a:p>
            <a:fld id="{F606742C-631A-CB4E-A490-45C4369C55E7}" type="slidenum">
              <a:rPr lang="en-US" smtClean="0"/>
              <a:t>6</a:t>
            </a:fld>
            <a:endParaRPr lang="en-US"/>
          </a:p>
        </p:txBody>
      </p:sp>
    </p:spTree>
    <p:extLst>
      <p:ext uri="{BB962C8B-B14F-4D97-AF65-F5344CB8AC3E}">
        <p14:creationId xmlns:p14="http://schemas.microsoft.com/office/powerpoint/2010/main" val="190194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AAEA-5AC6-7900-1E7E-1E8C5922FAA2}"/>
              </a:ext>
            </a:extLst>
          </p:cNvPr>
          <p:cNvSpPr>
            <a:spLocks noGrp="1"/>
          </p:cNvSpPr>
          <p:nvPr>
            <p:ph type="title"/>
          </p:nvPr>
        </p:nvSpPr>
        <p:spPr/>
        <p:txBody>
          <a:bodyPr/>
          <a:lstStyle/>
          <a:p>
            <a:r>
              <a:rPr lang="en-US" dirty="0"/>
              <a:t>Getting an SCC Account</a:t>
            </a:r>
          </a:p>
        </p:txBody>
      </p:sp>
      <p:sp>
        <p:nvSpPr>
          <p:cNvPr id="3" name="Content Placeholder 2">
            <a:extLst>
              <a:ext uri="{FF2B5EF4-FFF2-40B4-BE49-F238E27FC236}">
                <a16:creationId xmlns:a16="http://schemas.microsoft.com/office/drawing/2014/main" id="{DC2F2291-4FF5-8698-4411-2F7B731A807D}"/>
              </a:ext>
            </a:extLst>
          </p:cNvPr>
          <p:cNvSpPr>
            <a:spLocks noGrp="1"/>
          </p:cNvSpPr>
          <p:nvPr>
            <p:ph idx="1"/>
          </p:nvPr>
        </p:nvSpPr>
        <p:spPr/>
        <p:txBody>
          <a:bodyPr/>
          <a:lstStyle/>
          <a:p>
            <a:r>
              <a:rPr lang="en-US" dirty="0"/>
              <a:t>Today we will be using tutorial accounts. These accounts are temporary and will be inaccessible after today’s workshop</a:t>
            </a:r>
          </a:p>
          <a:p>
            <a:r>
              <a:rPr lang="en-US" dirty="0"/>
              <a:t>All users of the SCC must be on a Research Project headed by a full-time BU Faculty member with some exceptions:</a:t>
            </a:r>
          </a:p>
          <a:p>
            <a:pPr lvl="1"/>
            <a:r>
              <a:rPr lang="en-US" dirty="0"/>
              <a:t>Some academic classes</a:t>
            </a:r>
          </a:p>
          <a:p>
            <a:pPr lvl="1"/>
            <a:r>
              <a:rPr lang="en-US" dirty="0"/>
              <a:t>3 Month Trial Accounts for “trying out” the SCC</a:t>
            </a:r>
          </a:p>
          <a:p>
            <a:r>
              <a:rPr lang="en-US" dirty="0"/>
              <a:t>Please see for more detailed information:</a:t>
            </a:r>
          </a:p>
          <a:p>
            <a:pPr lvl="1"/>
            <a:r>
              <a:rPr lang="en-US" dirty="0">
                <a:hlinkClick r:id="rId3"/>
              </a:rPr>
              <a:t>https://</a:t>
            </a:r>
            <a:r>
              <a:rPr lang="en-US" dirty="0" err="1">
                <a:hlinkClick r:id="rId3"/>
              </a:rPr>
              <a:t>www.bu.edu</a:t>
            </a:r>
            <a:r>
              <a:rPr lang="en-US" dirty="0">
                <a:hlinkClick r:id="rId3"/>
              </a:rPr>
              <a:t>/tech/support/research/account-management/</a:t>
            </a:r>
            <a:endParaRPr lang="en-US" dirty="0"/>
          </a:p>
        </p:txBody>
      </p:sp>
      <p:sp>
        <p:nvSpPr>
          <p:cNvPr id="4" name="Slide Number Placeholder 3">
            <a:extLst>
              <a:ext uri="{FF2B5EF4-FFF2-40B4-BE49-F238E27FC236}">
                <a16:creationId xmlns:a16="http://schemas.microsoft.com/office/drawing/2014/main" id="{772D0447-5631-9FA3-BD4A-A0410AD61874}"/>
              </a:ext>
            </a:extLst>
          </p:cNvPr>
          <p:cNvSpPr>
            <a:spLocks noGrp="1"/>
          </p:cNvSpPr>
          <p:nvPr>
            <p:ph type="sldNum" sz="quarter" idx="12"/>
          </p:nvPr>
        </p:nvSpPr>
        <p:spPr/>
        <p:txBody>
          <a:bodyPr/>
          <a:lstStyle/>
          <a:p>
            <a:fld id="{F606742C-631A-CB4E-A490-45C4369C55E7}" type="slidenum">
              <a:rPr lang="en-US" smtClean="0"/>
              <a:t>7</a:t>
            </a:fld>
            <a:endParaRPr lang="en-US"/>
          </a:p>
        </p:txBody>
      </p:sp>
    </p:spTree>
    <p:extLst>
      <p:ext uri="{BB962C8B-B14F-4D97-AF65-F5344CB8AC3E}">
        <p14:creationId xmlns:p14="http://schemas.microsoft.com/office/powerpoint/2010/main" val="198849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E7E7-DF87-1A37-207F-76D11F283FE2}"/>
              </a:ext>
            </a:extLst>
          </p:cNvPr>
          <p:cNvSpPr>
            <a:spLocks noGrp="1"/>
          </p:cNvSpPr>
          <p:nvPr>
            <p:ph type="title"/>
          </p:nvPr>
        </p:nvSpPr>
        <p:spPr>
          <a:xfrm>
            <a:off x="838200" y="365125"/>
            <a:ext cx="4310670" cy="1325563"/>
          </a:xfrm>
        </p:spPr>
        <p:txBody>
          <a:bodyPr/>
          <a:lstStyle/>
          <a:p>
            <a:r>
              <a:rPr lang="en-US" dirty="0"/>
              <a:t>Accessing Tutorial Accounts</a:t>
            </a:r>
          </a:p>
        </p:txBody>
      </p:sp>
      <p:sp>
        <p:nvSpPr>
          <p:cNvPr id="3" name="Content Placeholder 2">
            <a:extLst>
              <a:ext uri="{FF2B5EF4-FFF2-40B4-BE49-F238E27FC236}">
                <a16:creationId xmlns:a16="http://schemas.microsoft.com/office/drawing/2014/main" id="{E6C0C5DB-5DCC-3F3D-8B90-53B7B154E9F2}"/>
              </a:ext>
            </a:extLst>
          </p:cNvPr>
          <p:cNvSpPr>
            <a:spLocks noGrp="1"/>
          </p:cNvSpPr>
          <p:nvPr>
            <p:ph idx="1"/>
          </p:nvPr>
        </p:nvSpPr>
        <p:spPr>
          <a:xfrm>
            <a:off x="566058" y="1825625"/>
            <a:ext cx="4091859" cy="4351338"/>
          </a:xfrm>
        </p:spPr>
        <p:txBody>
          <a:bodyPr/>
          <a:lstStyle/>
          <a:p>
            <a:r>
              <a:rPr lang="en-US" dirty="0"/>
              <a:t>Open a web browser</a:t>
            </a:r>
          </a:p>
          <a:p>
            <a:r>
              <a:rPr lang="en-US" dirty="0"/>
              <a:t>Go to </a:t>
            </a:r>
            <a:r>
              <a:rPr lang="en-US" dirty="0" err="1">
                <a:hlinkClick r:id="rId3"/>
              </a:rPr>
              <a:t>scc-ondemand-tutorial.bu.edu</a:t>
            </a:r>
            <a:endParaRPr lang="en-US" dirty="0"/>
          </a:p>
          <a:p>
            <a:r>
              <a:rPr lang="en-US" dirty="0"/>
              <a:t>Username: </a:t>
            </a:r>
            <a:r>
              <a:rPr lang="en-US" dirty="0" err="1"/>
              <a:t>tuta</a:t>
            </a:r>
            <a:r>
              <a:rPr lang="en-US" dirty="0"/>
              <a:t>#</a:t>
            </a:r>
          </a:p>
          <a:p>
            <a:r>
              <a:rPr lang="en-US" dirty="0"/>
              <a:t>Password: ******</a:t>
            </a:r>
          </a:p>
          <a:p>
            <a:r>
              <a:rPr lang="en-US" dirty="0"/>
              <a:t>Click “Interactive Apps”</a:t>
            </a:r>
          </a:p>
          <a:p>
            <a:r>
              <a:rPr lang="en-US" dirty="0"/>
              <a:t>Click “Desktop”</a:t>
            </a:r>
          </a:p>
        </p:txBody>
      </p:sp>
      <p:sp>
        <p:nvSpPr>
          <p:cNvPr id="4" name="Slide Number Placeholder 3">
            <a:extLst>
              <a:ext uri="{FF2B5EF4-FFF2-40B4-BE49-F238E27FC236}">
                <a16:creationId xmlns:a16="http://schemas.microsoft.com/office/drawing/2014/main" id="{809BE5AD-C8A9-6C46-291A-524A72F99580}"/>
              </a:ext>
            </a:extLst>
          </p:cNvPr>
          <p:cNvSpPr>
            <a:spLocks noGrp="1"/>
          </p:cNvSpPr>
          <p:nvPr>
            <p:ph type="sldNum" sz="quarter" idx="12"/>
          </p:nvPr>
        </p:nvSpPr>
        <p:spPr/>
        <p:txBody>
          <a:bodyPr/>
          <a:lstStyle/>
          <a:p>
            <a:fld id="{F606742C-631A-CB4E-A490-45C4369C55E7}" type="slidenum">
              <a:rPr lang="en-US" smtClean="0"/>
              <a:t>8</a:t>
            </a:fld>
            <a:endParaRPr lang="en-US"/>
          </a:p>
        </p:txBody>
      </p:sp>
      <p:pic>
        <p:nvPicPr>
          <p:cNvPr id="6" name="Picture 5" descr="A screenshot of a computer&#10;&#10;AI-generated content may be incorrect.">
            <a:extLst>
              <a:ext uri="{FF2B5EF4-FFF2-40B4-BE49-F238E27FC236}">
                <a16:creationId xmlns:a16="http://schemas.microsoft.com/office/drawing/2014/main" id="{5DB845FC-A0A1-9F31-5AA6-37C472C64C36}"/>
              </a:ext>
            </a:extLst>
          </p:cNvPr>
          <p:cNvPicPr>
            <a:picLocks noChangeAspect="1"/>
          </p:cNvPicPr>
          <p:nvPr/>
        </p:nvPicPr>
        <p:blipFill>
          <a:blip r:embed="rId4"/>
          <a:stretch>
            <a:fillRect/>
          </a:stretch>
        </p:blipFill>
        <p:spPr>
          <a:xfrm>
            <a:off x="4419600" y="1454258"/>
            <a:ext cx="7772400" cy="4722705"/>
          </a:xfrm>
          <a:prstGeom prst="rect">
            <a:avLst/>
          </a:prstGeom>
        </p:spPr>
      </p:pic>
    </p:spTree>
    <p:extLst>
      <p:ext uri="{BB962C8B-B14F-4D97-AF65-F5344CB8AC3E}">
        <p14:creationId xmlns:p14="http://schemas.microsoft.com/office/powerpoint/2010/main" val="54941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286CA-7426-EE4F-F5B5-96F61EB5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251B5-FD09-5183-0408-09C7CB4633CA}"/>
              </a:ext>
            </a:extLst>
          </p:cNvPr>
          <p:cNvSpPr>
            <a:spLocks noGrp="1"/>
          </p:cNvSpPr>
          <p:nvPr>
            <p:ph type="title"/>
          </p:nvPr>
        </p:nvSpPr>
        <p:spPr>
          <a:xfrm>
            <a:off x="2670324" y="410368"/>
            <a:ext cx="6851352" cy="1325563"/>
          </a:xfrm>
          <a:solidFill>
            <a:srgbClr val="FFB1AB"/>
          </a:solidFill>
          <a:ln>
            <a:solidFill>
              <a:schemeClr val="accent1"/>
            </a:solidFill>
          </a:ln>
        </p:spPr>
        <p:txBody>
          <a:bodyPr/>
          <a:lstStyle/>
          <a:p>
            <a:pPr algn="ctr"/>
            <a:r>
              <a:rPr lang="en-US" dirty="0"/>
              <a:t>Copy the tutorial data</a:t>
            </a:r>
          </a:p>
        </p:txBody>
      </p:sp>
      <p:sp>
        <p:nvSpPr>
          <p:cNvPr id="3" name="Content Placeholder 2">
            <a:extLst>
              <a:ext uri="{FF2B5EF4-FFF2-40B4-BE49-F238E27FC236}">
                <a16:creationId xmlns:a16="http://schemas.microsoft.com/office/drawing/2014/main" id="{1A109D3B-F800-A118-51E3-5C7A28A6D83E}"/>
              </a:ext>
            </a:extLst>
          </p:cNvPr>
          <p:cNvSpPr>
            <a:spLocks noGrp="1"/>
          </p:cNvSpPr>
          <p:nvPr>
            <p:ph idx="1"/>
          </p:nvPr>
        </p:nvSpPr>
        <p:spPr>
          <a:xfrm>
            <a:off x="838200" y="2319753"/>
            <a:ext cx="10515600" cy="3857210"/>
          </a:xfrm>
        </p:spPr>
        <p:txBody>
          <a:bodyPr/>
          <a:lstStyle/>
          <a:p>
            <a:r>
              <a:rPr lang="en-US" dirty="0"/>
              <a:t>Open up a terminal window and follow along with me.</a:t>
            </a:r>
          </a:p>
          <a:p>
            <a:r>
              <a:rPr lang="en-US" dirty="0"/>
              <a:t>NOTE: all commands used in today’s tutorial will be in a publicly accessible text file </a:t>
            </a:r>
            <a:r>
              <a:rPr lang="en-US" i="1" dirty="0" err="1"/>
              <a:t>notes.txt</a:t>
            </a:r>
            <a:endParaRPr lang="en-US" i="1" dirty="0"/>
          </a:p>
          <a:p>
            <a:pPr lvl="1"/>
            <a:r>
              <a:rPr lang="en-US" dirty="0">
                <a:hlinkClick r:id="rId3"/>
              </a:rPr>
              <a:t>https://rcs.bu.edu/examples/imaging/tut_dataprep_scc/</a:t>
            </a:r>
            <a:r>
              <a:rPr lang="en-US" dirty="0" err="1">
                <a:hlinkClick r:id="rId3"/>
              </a:rPr>
              <a:t>notes.txt</a:t>
            </a:r>
            <a:endParaRPr lang="en-US" dirty="0"/>
          </a:p>
        </p:txBody>
      </p:sp>
      <p:sp>
        <p:nvSpPr>
          <p:cNvPr id="4" name="Slide Number Placeholder 3">
            <a:extLst>
              <a:ext uri="{FF2B5EF4-FFF2-40B4-BE49-F238E27FC236}">
                <a16:creationId xmlns:a16="http://schemas.microsoft.com/office/drawing/2014/main" id="{F1609106-0055-B844-30B4-57CDDC3C5D06}"/>
              </a:ext>
            </a:extLst>
          </p:cNvPr>
          <p:cNvSpPr>
            <a:spLocks noGrp="1"/>
          </p:cNvSpPr>
          <p:nvPr>
            <p:ph type="sldNum" sz="quarter" idx="12"/>
          </p:nvPr>
        </p:nvSpPr>
        <p:spPr/>
        <p:txBody>
          <a:bodyPr/>
          <a:lstStyle/>
          <a:p>
            <a:fld id="{F606742C-631A-CB4E-A490-45C4369C55E7}" type="slidenum">
              <a:rPr lang="en-US" smtClean="0"/>
              <a:t>9</a:t>
            </a:fld>
            <a:endParaRPr lang="en-US"/>
          </a:p>
        </p:txBody>
      </p:sp>
    </p:spTree>
    <p:extLst>
      <p:ext uri="{BB962C8B-B14F-4D97-AF65-F5344CB8AC3E}">
        <p14:creationId xmlns:p14="http://schemas.microsoft.com/office/powerpoint/2010/main" val="1315292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3812</TotalTime>
  <Words>3588</Words>
  <Application>Microsoft Macintosh PowerPoint</Application>
  <PresentationFormat>Widescreen</PresentationFormat>
  <Paragraphs>440</Paragraphs>
  <Slides>59</Slides>
  <Notes>33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Aptos</vt:lpstr>
      <vt:lpstr>Aptos Display</vt:lpstr>
      <vt:lpstr>Arial</vt:lpstr>
      <vt:lpstr>Calibri</vt:lpstr>
      <vt:lpstr>Menlo</vt:lpstr>
      <vt:lpstr>Wingdings</vt:lpstr>
      <vt:lpstr>Office Theme</vt:lpstr>
      <vt:lpstr>Data Preparation for Neuroimagers: BIDS, mriqc, and fmriprep</vt:lpstr>
      <vt:lpstr>Resources</vt:lpstr>
      <vt:lpstr>Assumptions</vt:lpstr>
      <vt:lpstr>Learning Objectives</vt:lpstr>
      <vt:lpstr>Workshop Overview</vt:lpstr>
      <vt:lpstr>Workshop Overview</vt:lpstr>
      <vt:lpstr>Getting an SCC Account</vt:lpstr>
      <vt:lpstr>Accessing Tutorial Accounts</vt:lpstr>
      <vt:lpstr>Copy the tutorial data</vt:lpstr>
      <vt:lpstr>Workshop Overview</vt:lpstr>
      <vt:lpstr>Workshop Overview</vt:lpstr>
      <vt:lpstr>MRI Data 101 -- DICOM</vt:lpstr>
      <vt:lpstr>Explore the DICOM files</vt:lpstr>
      <vt:lpstr>MRI Data 101 -- NIFTI</vt:lpstr>
      <vt:lpstr>DICOMs -&gt; NIFTIs</vt:lpstr>
      <vt:lpstr>MRI Data Organization</vt:lpstr>
      <vt:lpstr>The Brain Imaging Data Structure (BIDS)</vt:lpstr>
      <vt:lpstr>The Brain Imaging Data Structure (BIDS)</vt:lpstr>
      <vt:lpstr>The Brain Imaging Data Structure (BIDS)</vt:lpstr>
      <vt:lpstr>Software Spotlight: dcm2bids</vt:lpstr>
      <vt:lpstr>DICOMs -&gt; NIFTIs -&gt; BIDS </vt:lpstr>
      <vt:lpstr>Creating a dcm2bids config file</vt:lpstr>
      <vt:lpstr>Does your dataset meet the BIDS guidelines?</vt:lpstr>
      <vt:lpstr>Workshop Overview</vt:lpstr>
      <vt:lpstr>Workshop Overview</vt:lpstr>
      <vt:lpstr>Two Types of Jobs on the SCC</vt:lpstr>
      <vt:lpstr>Batch Job on the SCC – 101</vt:lpstr>
      <vt:lpstr>Example batch script</vt:lpstr>
      <vt:lpstr>Example batch script</vt:lpstr>
      <vt:lpstr>Example batch script</vt:lpstr>
      <vt:lpstr>Example batch script</vt:lpstr>
      <vt:lpstr>Example batch script</vt:lpstr>
      <vt:lpstr>General Batch Job Directives</vt:lpstr>
      <vt:lpstr>Resource Batch Job Directives</vt:lpstr>
      <vt:lpstr>Resource Batch Job Directives</vt:lpstr>
      <vt:lpstr>Environmental Variables</vt:lpstr>
      <vt:lpstr>Environmental Variables</vt:lpstr>
      <vt:lpstr>SCC Batch Job on the SCC – qsub</vt:lpstr>
      <vt:lpstr>SCC Batch Job on the SCC – qsub</vt:lpstr>
      <vt:lpstr>SCC Batch Job on the SCC – qsub</vt:lpstr>
      <vt:lpstr>SCC Batch Job on the SCC – qsub</vt:lpstr>
      <vt:lpstr>SCC Batch Job on the SCC – qsub</vt:lpstr>
      <vt:lpstr>Checking the status of your batch job</vt:lpstr>
      <vt:lpstr>Checking the status of your batch job</vt:lpstr>
      <vt:lpstr>Workshop Overview</vt:lpstr>
      <vt:lpstr>Workshop Overview</vt:lpstr>
      <vt:lpstr>Assessing your Data</vt:lpstr>
      <vt:lpstr>Software Spotlight – MRIQC</vt:lpstr>
      <vt:lpstr>MRIQC</vt:lpstr>
      <vt:lpstr>MRIQC Parameters Deep Dive</vt:lpstr>
      <vt:lpstr>An Example MRIQC Individual Report</vt:lpstr>
      <vt:lpstr>Workshop Overview</vt:lpstr>
      <vt:lpstr>Workshop Overview</vt:lpstr>
      <vt:lpstr>Preprocessing your Data</vt:lpstr>
      <vt:lpstr>Software Spotlight – FMRIPREP</vt:lpstr>
      <vt:lpstr>FMRIPREP</vt:lpstr>
      <vt:lpstr>An Example FMRIPREP Report</vt:lpstr>
      <vt:lpstr>Additional Web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Kurkela, Dr Kyle</dc:creator>
  <cp:lastModifiedBy>Kurkela, Dr Kyle</cp:lastModifiedBy>
  <cp:revision>443</cp:revision>
  <dcterms:created xsi:type="dcterms:W3CDTF">2025-01-02T14:43:58Z</dcterms:created>
  <dcterms:modified xsi:type="dcterms:W3CDTF">2025-10-23T22:29:19Z</dcterms:modified>
</cp:coreProperties>
</file>