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sldIdLst>
    <p:sldId id="278" r:id="rId5"/>
    <p:sldId id="279" r:id="rId6"/>
    <p:sldId id="283" r:id="rId7"/>
    <p:sldId id="285" r:id="rId8"/>
    <p:sldId id="286" r:id="rId9"/>
    <p:sldId id="287" r:id="rId10"/>
    <p:sldId id="284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612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18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522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197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76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08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works.com/help/matlab/import_export/matlab-example-data-sets.html#mw_d7b7b839-5281-47b0-a838-6c6fe5ec32c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ision.ucsd.edu/~leekc/ExtYaleDatabase/ExtYaleB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D4NfEKZ_p8?t=5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MATLAB Image Processing using the SVD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2300" dirty="0">
                <a:solidFill>
                  <a:schemeClr val="bg1"/>
                </a:solidFill>
              </a:rPr>
              <a:t>Josh Bevan</a:t>
            </a:r>
            <a:br>
              <a:rPr lang="en-US" sz="2300" dirty="0">
                <a:solidFill>
                  <a:schemeClr val="bg1"/>
                </a:solidFill>
              </a:rPr>
            </a:br>
            <a:r>
              <a:rPr lang="en-US" sz="2300" dirty="0">
                <a:solidFill>
                  <a:schemeClr val="bg1"/>
                </a:solidFill>
              </a:rPr>
              <a:t>Summer 2022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DDB807B-8E50-4DA0-939D-DBE8A38FA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253"/>
            <a:ext cx="10353762" cy="1257300"/>
          </a:xfrm>
          <a:noFill/>
        </p:spPr>
        <p:txBody>
          <a:bodyPr/>
          <a:lstStyle/>
          <a:p>
            <a:r>
              <a:rPr lang="en-US" dirty="0"/>
              <a:t>The Singular Value Decomposition (SVD)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F0A6B6F-2790-487F-9D23-22DD40C21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91389"/>
            <a:ext cx="10353762" cy="4844715"/>
          </a:xfrm>
        </p:spPr>
        <p:txBody>
          <a:bodyPr/>
          <a:lstStyle/>
          <a:p>
            <a:r>
              <a:rPr lang="en-US" dirty="0"/>
              <a:t>Data Reduction: High-Dimensionality data (images, etc.)</a:t>
            </a:r>
          </a:p>
          <a:p>
            <a:pPr lvl="1"/>
            <a:r>
              <a:rPr lang="en-US" dirty="0"/>
              <a:t>Data analogue of FFT, in-place of sin/cos etc., but instead tailored basis</a:t>
            </a:r>
          </a:p>
          <a:p>
            <a:r>
              <a:rPr lang="en-US" dirty="0"/>
              <a:t>Solve </a:t>
            </a:r>
            <a:r>
              <a:rPr lang="en-US" dirty="0">
                <a:latin typeface="Castellar" panose="020A0402060406010301" pitchFamily="18" charset="0"/>
              </a:rPr>
              <a:t>Ax =b</a:t>
            </a:r>
            <a:r>
              <a:rPr lang="en-US" dirty="0"/>
              <a:t>, for non-square </a:t>
            </a:r>
            <a:r>
              <a:rPr lang="en-US" dirty="0">
                <a:latin typeface="Castellar" panose="020A0402060406010301" pitchFamily="18" charset="0"/>
              </a:rPr>
              <a:t>A</a:t>
            </a:r>
          </a:p>
          <a:p>
            <a:pPr lvl="1"/>
            <a:r>
              <a:rPr lang="en-US" dirty="0"/>
              <a:t>Least-square linear regression</a:t>
            </a:r>
          </a:p>
          <a:p>
            <a:pPr lvl="1"/>
            <a:r>
              <a:rPr lang="en-US" dirty="0"/>
              <a:t>PCA</a:t>
            </a:r>
          </a:p>
          <a:p>
            <a:r>
              <a:rPr lang="en-US" dirty="0"/>
              <a:t>Real use cases: Google PageRank, Facebook face identification, recommender systems (Netflix, Amazon), $1M Netflix Prize</a:t>
            </a:r>
          </a:p>
          <a:p>
            <a:r>
              <a:rPr lang="en-US" dirty="0"/>
              <a:t>Scalable for very large data sets. In comparison to newer/popular NN ML, simple and interpretable.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DDB807B-8E50-4DA0-939D-DBE8A38FA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253"/>
            <a:ext cx="10353762" cy="1257300"/>
          </a:xfrm>
          <a:noFill/>
        </p:spPr>
        <p:txBody>
          <a:bodyPr/>
          <a:lstStyle/>
          <a:p>
            <a:r>
              <a:rPr lang="en-US" dirty="0"/>
              <a:t>SVD Particulars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BF0A6B6F-2790-487F-9D23-22DD40C216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291389"/>
                <a:ext cx="10353762" cy="4844715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Examples of </a:t>
                </a:r>
                <a:r>
                  <a:rPr lang="en-US" dirty="0">
                    <a:latin typeface="Castellar" panose="020A0402060406010301" pitchFamily="18" charset="0"/>
                  </a:rPr>
                  <a:t>X: </a:t>
                </a:r>
                <a:r>
                  <a:rPr lang="en-US" dirty="0"/>
                  <a:t>images of faces, fluid flow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Now, some mathematical exposition…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BF0A6B6F-2790-487F-9D23-22DD40C216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291389"/>
                <a:ext cx="10353762" cy="484471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756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DDB807B-8E50-4DA0-939D-DBE8A38FA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253"/>
            <a:ext cx="10353762" cy="1257300"/>
          </a:xfrm>
          <a:noFill/>
        </p:spPr>
        <p:txBody>
          <a:bodyPr>
            <a:normAutofit/>
          </a:bodyPr>
          <a:lstStyle/>
          <a:p>
            <a:r>
              <a:rPr lang="en-US" dirty="0"/>
              <a:t>SVD Image Compression Example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F0A6B6F-2790-487F-9D23-22DD40C21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91389"/>
            <a:ext cx="10353762" cy="484471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Compute SVD for image</a:t>
            </a:r>
          </a:p>
          <a:p>
            <a:r>
              <a:rPr lang="en-US" dirty="0"/>
              <a:t>Look at relationship between number of ranks and quality</a:t>
            </a:r>
          </a:p>
          <a:p>
            <a:r>
              <a:rPr lang="en-US" dirty="0"/>
              <a:t>Useful built-in MATLAB image examples:</a:t>
            </a:r>
            <a:br>
              <a:rPr lang="en-US" dirty="0"/>
            </a:br>
            <a:r>
              <a:rPr lang="en-US" dirty="0">
                <a:hlinkClick r:id="rId3"/>
              </a:rPr>
              <a:t>https://www.mathworks.com/help/matlab/import_export/matlab-example-data-sets.html#mw_d7b7b839-5281-47b0-a838-6c6fe5ec32c2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6982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DDB807B-8E50-4DA0-939D-DBE8A38FA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253"/>
            <a:ext cx="10353762" cy="1257300"/>
          </a:xfrm>
          <a:noFill/>
        </p:spPr>
        <p:txBody>
          <a:bodyPr>
            <a:normAutofit/>
          </a:bodyPr>
          <a:lstStyle/>
          <a:p>
            <a:r>
              <a:rPr lang="en-US" dirty="0"/>
              <a:t>Eigenfaces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F0A6B6F-2790-487F-9D23-22DD40C21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91389"/>
            <a:ext cx="10353762" cy="484471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Exteded</a:t>
            </a:r>
            <a:r>
              <a:rPr lang="en-US" dirty="0"/>
              <a:t> Yale Face Database B, from </a:t>
            </a:r>
            <a:r>
              <a:rPr lang="en-US" dirty="0" err="1"/>
              <a:t>Athinodoros</a:t>
            </a:r>
            <a:r>
              <a:rPr lang="en-US" dirty="0"/>
              <a:t> </a:t>
            </a:r>
            <a:r>
              <a:rPr lang="en-US" dirty="0" err="1"/>
              <a:t>Georghiades</a:t>
            </a:r>
            <a:r>
              <a:rPr lang="en-US" dirty="0"/>
              <a:t>, Peter </a:t>
            </a:r>
            <a:r>
              <a:rPr lang="en-US" dirty="0" err="1"/>
              <a:t>Belhumeur</a:t>
            </a:r>
            <a:r>
              <a:rPr lang="en-US" dirty="0"/>
              <a:t>, and David Kriegman's paper, "From Few to Many: Illumination Cone Models for Face Recognition under Variable Lighting and Pose", PAMI, 2001</a:t>
            </a:r>
          </a:p>
          <a:p>
            <a:r>
              <a:rPr lang="en-US" dirty="0">
                <a:hlinkClick r:id="rId3"/>
              </a:rPr>
              <a:t>http://vision.ucsd.edu/~leekc/ExtYaleDatabase/ExtYaleB.html</a:t>
            </a:r>
            <a:endParaRPr lang="en-US" dirty="0"/>
          </a:p>
          <a:p>
            <a:pPr marL="36900" indent="0">
              <a:buNone/>
            </a:pPr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307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DDB807B-8E50-4DA0-939D-DBE8A38FA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253"/>
            <a:ext cx="10353762" cy="1257300"/>
          </a:xfrm>
          <a:noFill/>
        </p:spPr>
        <p:txBody>
          <a:bodyPr>
            <a:normAutofit/>
          </a:bodyPr>
          <a:lstStyle/>
          <a:p>
            <a:r>
              <a:rPr lang="en-US" dirty="0"/>
              <a:t>Brunton’s “</a:t>
            </a:r>
            <a:r>
              <a:rPr lang="en-US" dirty="0" err="1"/>
              <a:t>EigenActionheroes</a:t>
            </a:r>
            <a:r>
              <a:rPr lang="en-US" dirty="0"/>
              <a:t>”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F0A6B6F-2790-487F-9D23-22DD40C21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91389"/>
            <a:ext cx="10353762" cy="484471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Copyright issues…</a:t>
            </a:r>
          </a:p>
          <a:p>
            <a:r>
              <a:rPr lang="en-US" dirty="0">
                <a:hlinkClick r:id="rId3"/>
              </a:rPr>
              <a:t>https://youtu.be/SD4NfEKZ_p8?t=54</a:t>
            </a:r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85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DDB807B-8E50-4DA0-939D-DBE8A38FA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253"/>
            <a:ext cx="10353762" cy="1257300"/>
          </a:xfrm>
          <a:noFill/>
        </p:spPr>
        <p:txBody>
          <a:bodyPr/>
          <a:lstStyle/>
          <a:p>
            <a:r>
              <a:rPr lang="en-US" dirty="0"/>
              <a:t>Citations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F0A6B6F-2790-487F-9D23-22DD40C21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91389"/>
            <a:ext cx="10353762" cy="4844715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Driven Science &amp; Engineering: Machine Learning, Dynamical Systems, and Control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S. L. Brunton and J. N.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Kutz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Cambridge Textbook, 2019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Copyright 2019, All Rights Reserved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412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 err="1"/>
              <a:t>Ti</a:t>
            </a:r>
            <a:endParaRPr lang="en-US" sz="40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pPr marL="36900" lvl="0" indent="0">
              <a:buNone/>
            </a:pPr>
            <a:r>
              <a:rPr lang="en-US" sz="2400" dirty="0"/>
              <a:t>Text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7236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450C49EFBD50478D0B12573A450E79" ma:contentTypeVersion="2" ma:contentTypeDescription="Create a new document." ma:contentTypeScope="" ma:versionID="0f67c339658ef25889a6a27587854e94">
  <xsd:schema xmlns:xsd="http://www.w3.org/2001/XMLSchema" xmlns:xs="http://www.w3.org/2001/XMLSchema" xmlns:p="http://schemas.microsoft.com/office/2006/metadata/properties" xmlns:ns3="1b871900-364b-4e52-a0a9-5dcc46f8ee5c" targetNamespace="http://schemas.microsoft.com/office/2006/metadata/properties" ma:root="true" ma:fieldsID="90fcd54451593425f71d4c4efef4f820" ns3:_="">
    <xsd:import namespace="1b871900-364b-4e52-a0a9-5dcc46f8ee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71900-364b-4e52-a0a9-5dcc46f8ee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4C00F4-06E9-43E3-AD97-88A857CEFA82}">
  <ds:schemaRefs>
    <ds:schemaRef ds:uri="1b871900-364b-4e52-a0a9-5dcc46f8ee5c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9D5012-7B9E-401F-B7CB-61771A9166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871900-364b-4e52-a0a9-5dcc46f8ee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291</Words>
  <Application>Microsoft Office PowerPoint</Application>
  <PresentationFormat>Widescreen</PresentationFormat>
  <Paragraphs>44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Cambria Math</vt:lpstr>
      <vt:lpstr>Castellar</vt:lpstr>
      <vt:lpstr>Goudy Old Style</vt:lpstr>
      <vt:lpstr>Helvetica</vt:lpstr>
      <vt:lpstr>Wingdings 2</vt:lpstr>
      <vt:lpstr>SlateVTI</vt:lpstr>
      <vt:lpstr>MATLAB Image Processing using the SVD</vt:lpstr>
      <vt:lpstr>The Singular Value Decomposition (SVD)</vt:lpstr>
      <vt:lpstr>SVD Particulars</vt:lpstr>
      <vt:lpstr>SVD Image Compression Example</vt:lpstr>
      <vt:lpstr>Eigenfaces</vt:lpstr>
      <vt:lpstr>Brunton’s “EigenActionheroes”</vt:lpstr>
      <vt:lpstr>Citations</vt:lpstr>
      <vt:lpstr>Ti</vt:lpstr>
    </vt:vector>
  </TitlesOfParts>
  <Company>Boston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MATLAB Image Processing using the SVD</dc:title>
  <dc:creator>Bevan, Josh</dc:creator>
  <cp:lastModifiedBy>Bevan, Josh</cp:lastModifiedBy>
  <cp:revision>1</cp:revision>
  <dcterms:created xsi:type="dcterms:W3CDTF">2022-05-31T12:48:37Z</dcterms:created>
  <dcterms:modified xsi:type="dcterms:W3CDTF">2022-06-13T20:00:00Z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0x0101004C450C49EFBD50478D0B12573A450E79</vt:lpwstr>
  </property>
</Properties>
</file>