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7" r:id="rId3"/>
    <p:sldId id="313" r:id="rId4"/>
    <p:sldId id="314" r:id="rId5"/>
    <p:sldId id="258" r:id="rId6"/>
    <p:sldId id="260" r:id="rId7"/>
    <p:sldId id="303" r:id="rId8"/>
    <p:sldId id="259" r:id="rId9"/>
    <p:sldId id="295" r:id="rId10"/>
    <p:sldId id="297" r:id="rId11"/>
    <p:sldId id="296" r:id="rId12"/>
    <p:sldId id="298" r:id="rId13"/>
    <p:sldId id="300" r:id="rId14"/>
    <p:sldId id="301" r:id="rId15"/>
    <p:sldId id="261" r:id="rId16"/>
    <p:sldId id="299" r:id="rId17"/>
    <p:sldId id="312" r:id="rId18"/>
    <p:sldId id="268" r:id="rId19"/>
    <p:sldId id="269" r:id="rId20"/>
    <p:sldId id="265" r:id="rId21"/>
    <p:sldId id="266" r:id="rId22"/>
    <p:sldId id="304" r:id="rId23"/>
    <p:sldId id="270" r:id="rId24"/>
    <p:sldId id="271" r:id="rId25"/>
    <p:sldId id="267" r:id="rId26"/>
    <p:sldId id="306" r:id="rId27"/>
    <p:sldId id="272" r:id="rId28"/>
    <p:sldId id="307" r:id="rId29"/>
    <p:sldId id="273" r:id="rId30"/>
    <p:sldId id="274" r:id="rId31"/>
    <p:sldId id="275" r:id="rId32"/>
    <p:sldId id="276" r:id="rId33"/>
    <p:sldId id="277" r:id="rId34"/>
    <p:sldId id="278" r:id="rId35"/>
    <p:sldId id="309" r:id="rId36"/>
    <p:sldId id="287" r:id="rId37"/>
    <p:sldId id="280" r:id="rId38"/>
    <p:sldId id="281" r:id="rId39"/>
    <p:sldId id="279" r:id="rId40"/>
    <p:sldId id="282" r:id="rId41"/>
    <p:sldId id="284" r:id="rId42"/>
    <p:sldId id="310" r:id="rId43"/>
    <p:sldId id="283" r:id="rId44"/>
    <p:sldId id="285" r:id="rId45"/>
    <p:sldId id="286" r:id="rId46"/>
    <p:sldId id="288" r:id="rId47"/>
    <p:sldId id="289" r:id="rId48"/>
    <p:sldId id="290" r:id="rId49"/>
    <p:sldId id="291" r:id="rId50"/>
    <p:sldId id="293" r:id="rId51"/>
    <p:sldId id="29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1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80"/>
    <p:restoredTop sz="92851"/>
  </p:normalViewPr>
  <p:slideViewPr>
    <p:cSldViewPr snapToGrid="0">
      <p:cViewPr varScale="1">
        <p:scale>
          <a:sx n="206" d="100"/>
          <a:sy n="206" d="100"/>
        </p:scale>
        <p:origin x="1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2BE7E-9B84-0845-9607-1A43249F5C52}" type="datetimeFigureOut">
              <a:rPr lang="en-US" smtClean="0"/>
              <a:t>2/12/25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96658-6399-FE45-B5AC-256BAD797E64}" type="slidenum">
              <a:rPr lang="en-US" smtClean="0"/>
              <a:t>‹#›</a:t>
            </a:fld>
            <a:endParaRPr lang="en-US"/>
          </a:p>
        </p:txBody>
      </p:sp>
    </p:spTree>
    <p:extLst>
      <p:ext uri="{BB962C8B-B14F-4D97-AF65-F5344CB8AC3E}">
        <p14:creationId xmlns:p14="http://schemas.microsoft.com/office/powerpoint/2010/main" val="27678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1</a:t>
            </a:fld>
            <a:endParaRPr lang="en-US"/>
          </a:p>
        </p:txBody>
      </p:sp>
    </p:spTree>
    <p:extLst>
      <p:ext uri="{BB962C8B-B14F-4D97-AF65-F5344CB8AC3E}">
        <p14:creationId xmlns:p14="http://schemas.microsoft.com/office/powerpoint/2010/main" val="93385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her personal computer setup, it would take Suzy 30 hours to process all 5 subjects. There is only 24 hours until her lab meeting! What is she to do?</a:t>
            </a:r>
          </a:p>
        </p:txBody>
      </p:sp>
      <p:sp>
        <p:nvSpPr>
          <p:cNvPr id="4" name="Slide Number Placeholder 3"/>
          <p:cNvSpPr>
            <a:spLocks noGrp="1"/>
          </p:cNvSpPr>
          <p:nvPr>
            <p:ph type="sldNum" sz="quarter" idx="5"/>
          </p:nvPr>
        </p:nvSpPr>
        <p:spPr/>
        <p:txBody>
          <a:bodyPr/>
          <a:lstStyle/>
          <a:p>
            <a:fld id="{40B96658-6399-FE45-B5AC-256BAD797E64}" type="slidenum">
              <a:rPr lang="en-US" smtClean="0"/>
              <a:t>12</a:t>
            </a:fld>
            <a:endParaRPr lang="en-US"/>
          </a:p>
        </p:txBody>
      </p:sp>
    </p:spTree>
    <p:extLst>
      <p:ext uri="{BB962C8B-B14F-4D97-AF65-F5344CB8AC3E}">
        <p14:creationId xmlns:p14="http://schemas.microsoft.com/office/powerpoint/2010/main" val="322920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comes the SCC to the rescue.</a:t>
            </a:r>
          </a:p>
          <a:p>
            <a:endParaRPr lang="en-US" dirty="0"/>
          </a:p>
          <a:p>
            <a:r>
              <a:rPr lang="en-US" dirty="0"/>
              <a:t>The SCC, as previously mentioned, is a whole bunch of computers. These computers can be used in parallel, greatly increasing the speed with which Suzy can process her data.</a:t>
            </a:r>
          </a:p>
        </p:txBody>
      </p:sp>
      <p:sp>
        <p:nvSpPr>
          <p:cNvPr id="4" name="Slide Number Placeholder 3"/>
          <p:cNvSpPr>
            <a:spLocks noGrp="1"/>
          </p:cNvSpPr>
          <p:nvPr>
            <p:ph type="sldNum" sz="quarter" idx="5"/>
          </p:nvPr>
        </p:nvSpPr>
        <p:spPr/>
        <p:txBody>
          <a:bodyPr/>
          <a:lstStyle/>
          <a:p>
            <a:fld id="{40B96658-6399-FE45-B5AC-256BAD797E64}" type="slidenum">
              <a:rPr lang="en-US" smtClean="0"/>
              <a:t>14</a:t>
            </a:fld>
            <a:endParaRPr lang="en-US"/>
          </a:p>
        </p:txBody>
      </p:sp>
    </p:spTree>
    <p:extLst>
      <p:ext uri="{BB962C8B-B14F-4D97-AF65-F5344CB8AC3E}">
        <p14:creationId xmlns:p14="http://schemas.microsoft.com/office/powerpoint/2010/main" val="327001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instead of it taking Suzy 30 hours to process these 5 subjects, she can process her subjects in parallel on the SCC and the whole process will instead take just 6 hours to complete. Plenty of time for her to inspect the results and present her data during lab meeting.</a:t>
            </a:r>
          </a:p>
          <a:p>
            <a:endParaRPr lang="en-US" dirty="0"/>
          </a:p>
          <a:p>
            <a:r>
              <a:rPr lang="en-US" dirty="0"/>
              <a:t>The power of the SCC, and the reason to use it as a neuroimager, is that it greatly increases the speed with which you can process and analyze your large, high dimensional neuroimaging datasets.</a:t>
            </a:r>
          </a:p>
        </p:txBody>
      </p:sp>
      <p:sp>
        <p:nvSpPr>
          <p:cNvPr id="4" name="Slide Number Placeholder 3"/>
          <p:cNvSpPr>
            <a:spLocks noGrp="1"/>
          </p:cNvSpPr>
          <p:nvPr>
            <p:ph type="sldNum" sz="quarter" idx="5"/>
          </p:nvPr>
        </p:nvSpPr>
        <p:spPr/>
        <p:txBody>
          <a:bodyPr/>
          <a:lstStyle/>
          <a:p>
            <a:fld id="{40B96658-6399-FE45-B5AC-256BAD797E64}" type="slidenum">
              <a:rPr lang="en-US" smtClean="0"/>
              <a:t>16</a:t>
            </a:fld>
            <a:endParaRPr lang="en-US"/>
          </a:p>
        </p:txBody>
      </p:sp>
    </p:spTree>
    <p:extLst>
      <p:ext uri="{BB962C8B-B14F-4D97-AF65-F5344CB8AC3E}">
        <p14:creationId xmlns:p14="http://schemas.microsoft.com/office/powerpoint/2010/main" val="2339523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6920E-4883-D9C3-DDCE-E5CD980FC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4BD0B-8F5B-78A8-E590-76EE0E14B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F225C-0A89-2A68-B85D-3F97A11FCFB7}"/>
              </a:ext>
            </a:extLst>
          </p:cNvPr>
          <p:cNvSpPr>
            <a:spLocks noGrp="1"/>
          </p:cNvSpPr>
          <p:nvPr>
            <p:ph type="body" idx="1"/>
          </p:nvPr>
        </p:nvSpPr>
        <p:spPr/>
        <p:txBody>
          <a:bodyPr/>
          <a:lstStyle/>
          <a:p>
            <a:r>
              <a:rPr lang="en-US" dirty="0"/>
              <a:t>So instead of it taking Suzy 30 hours to process these 5 subjects, she can process her subjects in parallel on the SCC and the whole process will instead take just 6 hours to complete. Plenty of time for her to inspect the results and present her data during lab meeting.</a:t>
            </a:r>
          </a:p>
          <a:p>
            <a:endParaRPr lang="en-US" dirty="0"/>
          </a:p>
          <a:p>
            <a:r>
              <a:rPr lang="en-US" dirty="0"/>
              <a:t>The power of the SCC, and the reason to use it as a neuroimager, is that it greatly increases the speed with which you can process and analyze your large, high dimensional neuroimaging datasets.</a:t>
            </a:r>
          </a:p>
        </p:txBody>
      </p:sp>
      <p:sp>
        <p:nvSpPr>
          <p:cNvPr id="4" name="Slide Number Placeholder 3">
            <a:extLst>
              <a:ext uri="{FF2B5EF4-FFF2-40B4-BE49-F238E27FC236}">
                <a16:creationId xmlns:a16="http://schemas.microsoft.com/office/drawing/2014/main" id="{10149769-D426-C2E3-B7AD-87572EB08CAB}"/>
              </a:ext>
            </a:extLst>
          </p:cNvPr>
          <p:cNvSpPr>
            <a:spLocks noGrp="1"/>
          </p:cNvSpPr>
          <p:nvPr>
            <p:ph type="sldNum" sz="quarter" idx="5"/>
          </p:nvPr>
        </p:nvSpPr>
        <p:spPr/>
        <p:txBody>
          <a:bodyPr/>
          <a:lstStyle/>
          <a:p>
            <a:fld id="{40B96658-6399-FE45-B5AC-256BAD797E64}" type="slidenum">
              <a:rPr lang="en-US" smtClean="0"/>
              <a:t>17</a:t>
            </a:fld>
            <a:endParaRPr lang="en-US"/>
          </a:p>
        </p:txBody>
      </p:sp>
    </p:spTree>
    <p:extLst>
      <p:ext uri="{BB962C8B-B14F-4D97-AF65-F5344CB8AC3E}">
        <p14:creationId xmlns:p14="http://schemas.microsoft.com/office/powerpoint/2010/main" val="326734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great. Now that we know a little bit about what the SCC is, lets take a look at</a:t>
            </a:r>
          </a:p>
        </p:txBody>
      </p:sp>
      <p:sp>
        <p:nvSpPr>
          <p:cNvPr id="4" name="Slide Number Placeholder 3"/>
          <p:cNvSpPr>
            <a:spLocks noGrp="1"/>
          </p:cNvSpPr>
          <p:nvPr>
            <p:ph type="sldNum" sz="quarter" idx="5"/>
          </p:nvPr>
        </p:nvSpPr>
        <p:spPr/>
        <p:txBody>
          <a:bodyPr/>
          <a:lstStyle/>
          <a:p>
            <a:fld id="{40B96658-6399-FE45-B5AC-256BAD797E64}" type="slidenum">
              <a:rPr lang="en-US" smtClean="0"/>
              <a:t>18</a:t>
            </a:fld>
            <a:endParaRPr lang="en-US"/>
          </a:p>
        </p:txBody>
      </p:sp>
    </p:spTree>
    <p:extLst>
      <p:ext uri="{BB962C8B-B14F-4D97-AF65-F5344CB8AC3E}">
        <p14:creationId xmlns:p14="http://schemas.microsoft.com/office/powerpoint/2010/main" val="1164909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20</a:t>
            </a:fld>
            <a:endParaRPr lang="en-US"/>
          </a:p>
        </p:txBody>
      </p:sp>
    </p:spTree>
    <p:extLst>
      <p:ext uri="{BB962C8B-B14F-4D97-AF65-F5344CB8AC3E}">
        <p14:creationId xmlns:p14="http://schemas.microsoft.com/office/powerpoint/2010/main" val="87009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21</a:t>
            </a:fld>
            <a:endParaRPr lang="en-US"/>
          </a:p>
        </p:txBody>
      </p:sp>
    </p:spTree>
    <p:extLst>
      <p:ext uri="{BB962C8B-B14F-4D97-AF65-F5344CB8AC3E}">
        <p14:creationId xmlns:p14="http://schemas.microsoft.com/office/powerpoint/2010/main" val="804775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59117-CCEF-0C27-B877-B1D3AD516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862E6-1CD5-2DFA-D45A-ABBFC6D87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7BAC9-3021-5DCD-159A-FB9E57663288}"/>
              </a:ext>
            </a:extLst>
          </p:cNvPr>
          <p:cNvSpPr>
            <a:spLocks noGrp="1"/>
          </p:cNvSpPr>
          <p:nvPr>
            <p:ph type="body" idx="1"/>
          </p:nvPr>
        </p:nvSpPr>
        <p:spPr/>
        <p:txBody>
          <a:bodyPr/>
          <a:lstStyle/>
          <a:p>
            <a:pPr marL="171450" indent="-171450">
              <a:buFontTx/>
              <a:buChar char="-"/>
            </a:pPr>
            <a:r>
              <a:rPr lang="en-US" dirty="0"/>
              <a:t>“Click Launch”</a:t>
            </a:r>
          </a:p>
          <a:p>
            <a:pPr marL="171450" indent="-171450">
              <a:buFontTx/>
              <a:buChar char="-"/>
            </a:pPr>
            <a:r>
              <a:rPr lang="en-US" dirty="0"/>
              <a:t>Open up a terminal</a:t>
            </a:r>
          </a:p>
          <a:p>
            <a:pPr marL="171450" indent="-171450">
              <a:buFontTx/>
              <a:buChar char="-"/>
            </a:pPr>
            <a:r>
              <a:rPr lang="en-US" dirty="0"/>
              <a:t>Run cp command</a:t>
            </a:r>
          </a:p>
        </p:txBody>
      </p:sp>
      <p:sp>
        <p:nvSpPr>
          <p:cNvPr id="4" name="Slide Number Placeholder 3">
            <a:extLst>
              <a:ext uri="{FF2B5EF4-FFF2-40B4-BE49-F238E27FC236}">
                <a16:creationId xmlns:a16="http://schemas.microsoft.com/office/drawing/2014/main" id="{FF5B8AE2-ED95-184F-FAC4-C19C73A6487E}"/>
              </a:ext>
            </a:extLst>
          </p:cNvPr>
          <p:cNvSpPr>
            <a:spLocks noGrp="1"/>
          </p:cNvSpPr>
          <p:nvPr>
            <p:ph type="sldNum" sz="quarter" idx="5"/>
          </p:nvPr>
        </p:nvSpPr>
        <p:spPr/>
        <p:txBody>
          <a:bodyPr/>
          <a:lstStyle/>
          <a:p>
            <a:fld id="{40B96658-6399-FE45-B5AC-256BAD797E64}" type="slidenum">
              <a:rPr lang="en-US" smtClean="0"/>
              <a:t>22</a:t>
            </a:fld>
            <a:endParaRPr lang="en-US"/>
          </a:p>
        </p:txBody>
      </p:sp>
    </p:spTree>
    <p:extLst>
      <p:ext uri="{BB962C8B-B14F-4D97-AF65-F5344CB8AC3E}">
        <p14:creationId xmlns:p14="http://schemas.microsoft.com/office/powerpoint/2010/main" val="3152092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too much information?</a:t>
            </a:r>
          </a:p>
          <a:p>
            <a:endParaRPr lang="en-US" dirty="0"/>
          </a:p>
          <a:p>
            <a:r>
              <a:rPr lang="en-US" dirty="0"/>
              <a:t>[[Brian]] Format as a table.</a:t>
            </a:r>
          </a:p>
        </p:txBody>
      </p:sp>
      <p:sp>
        <p:nvSpPr>
          <p:cNvPr id="4" name="Slide Number Placeholder 3"/>
          <p:cNvSpPr>
            <a:spLocks noGrp="1"/>
          </p:cNvSpPr>
          <p:nvPr>
            <p:ph type="sldNum" sz="quarter" idx="5"/>
          </p:nvPr>
        </p:nvSpPr>
        <p:spPr/>
        <p:txBody>
          <a:bodyPr/>
          <a:lstStyle/>
          <a:p>
            <a:fld id="{40B96658-6399-FE45-B5AC-256BAD797E64}" type="slidenum">
              <a:rPr lang="en-US" smtClean="0"/>
              <a:t>27</a:t>
            </a:fld>
            <a:endParaRPr lang="en-US"/>
          </a:p>
        </p:txBody>
      </p:sp>
    </p:spTree>
    <p:extLst>
      <p:ext uri="{BB962C8B-B14F-4D97-AF65-F5344CB8AC3E}">
        <p14:creationId xmlns:p14="http://schemas.microsoft.com/office/powerpoint/2010/main" val="620811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BIDS is basically the </a:t>
            </a:r>
            <a:r>
              <a:rPr lang="en-US" dirty="0" err="1"/>
              <a:t>dewey</a:t>
            </a:r>
            <a:r>
              <a:rPr lang="en-US" dirty="0"/>
              <a:t> decimal system of MRI data.</a:t>
            </a:r>
          </a:p>
          <a:p>
            <a:endParaRPr lang="en-US" dirty="0"/>
          </a:p>
          <a:p>
            <a:r>
              <a:rPr lang="en-US" dirty="0"/>
              <a:t>Imagine three different libraries – Katia’s Library, Josh’s Library, Andy’s Library.</a:t>
            </a:r>
          </a:p>
          <a:p>
            <a:endParaRPr lang="en-US" dirty="0"/>
          </a:p>
          <a:p>
            <a:r>
              <a:rPr lang="en-US" dirty="0"/>
              <a:t>Katia likes to organize her library by the country of origin of the author – Russian authors, English authors, American authors, etc. Katia likes to read books from authors from different countries.</a:t>
            </a:r>
          </a:p>
          <a:p>
            <a:endParaRPr lang="en-US" dirty="0"/>
          </a:p>
          <a:p>
            <a:r>
              <a:rPr lang="en-US" dirty="0"/>
              <a:t>Josh likes to organize his library in alphabetical order by title. He doesn’t particular care about the authors and remembers books by their titles.</a:t>
            </a:r>
          </a:p>
          <a:p>
            <a:endParaRPr lang="en-US" dirty="0"/>
          </a:p>
          <a:p>
            <a:r>
              <a:rPr lang="en-US" dirty="0"/>
              <a:t>Andy. Boy oh boy Andy. Andy’s library is a complete mess. He just randomly throws books onto the shelves of his library? Like a madman. No organization </a:t>
            </a:r>
            <a:r>
              <a:rPr lang="en-US" dirty="0" err="1"/>
              <a:t>whatsever</a:t>
            </a:r>
            <a:r>
              <a:rPr lang="en-US" dirty="0"/>
              <a:t>. Its amazing anyone can find books in his library.</a:t>
            </a:r>
          </a:p>
          <a:p>
            <a:endParaRPr lang="en-US" dirty="0"/>
          </a:p>
          <a:p>
            <a:r>
              <a:rPr lang="en-US" dirty="0"/>
              <a:t>Now say someone – Let’s call him Brian – comes along and needs to find a very specific book from this library for his research. How long do you think it will take Brian to find the book he is looking for from Katia, Josh, and Andy’s libraries? A long freaking time. He needs to learn two different organization systems AND he needs to figure out what the hell is wrong with Andy.</a:t>
            </a:r>
          </a:p>
          <a:p>
            <a:endParaRPr lang="en-US" dirty="0"/>
          </a:p>
          <a:p>
            <a:r>
              <a:rPr lang="en-US" dirty="0" err="1"/>
              <a:t>Wayyy</a:t>
            </a:r>
            <a:r>
              <a:rPr lang="en-US" dirty="0"/>
              <a:t> back in the day, libraries instituted the </a:t>
            </a:r>
            <a:r>
              <a:rPr lang="en-US" dirty="0" err="1"/>
              <a:t>dewey</a:t>
            </a:r>
            <a:r>
              <a:rPr lang="en-US" dirty="0"/>
              <a:t> decimal system for organizing books on their shelves. The system became universal, making Brian’s task of finding books much much easier when traveling from library to library.</a:t>
            </a:r>
          </a:p>
          <a:p>
            <a:endParaRPr lang="en-US" dirty="0"/>
          </a:p>
          <a:p>
            <a:r>
              <a:rPr lang="en-US" dirty="0"/>
              <a:t>MRI data was much like this for several years – I have first hand experience.</a:t>
            </a:r>
          </a:p>
        </p:txBody>
      </p:sp>
      <p:sp>
        <p:nvSpPr>
          <p:cNvPr id="4" name="Slide Number Placeholder 3"/>
          <p:cNvSpPr>
            <a:spLocks noGrp="1"/>
          </p:cNvSpPr>
          <p:nvPr>
            <p:ph type="sldNum" sz="quarter" idx="5"/>
          </p:nvPr>
        </p:nvSpPr>
        <p:spPr/>
        <p:txBody>
          <a:bodyPr/>
          <a:lstStyle/>
          <a:p>
            <a:fld id="{40B96658-6399-FE45-B5AC-256BAD797E64}" type="slidenum">
              <a:rPr lang="en-US" smtClean="0"/>
              <a:t>29</a:t>
            </a:fld>
            <a:endParaRPr lang="en-US"/>
          </a:p>
        </p:txBody>
      </p:sp>
    </p:spTree>
    <p:extLst>
      <p:ext uri="{BB962C8B-B14F-4D97-AF65-F5344CB8AC3E}">
        <p14:creationId xmlns:p14="http://schemas.microsoft.com/office/powerpoint/2010/main" val="265713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2</a:t>
            </a:fld>
            <a:endParaRPr lang="en-US"/>
          </a:p>
        </p:txBody>
      </p:sp>
    </p:spTree>
    <p:extLst>
      <p:ext uri="{BB962C8B-B14F-4D97-AF65-F5344CB8AC3E}">
        <p14:creationId xmlns:p14="http://schemas.microsoft.com/office/powerpoint/2010/main" val="998360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Dewey Decimal System for organizing MRI data.</a:t>
            </a:r>
          </a:p>
          <a:p>
            <a:endParaRPr lang="en-US" dirty="0"/>
          </a:p>
          <a:p>
            <a:r>
              <a:rPr lang="en-US" dirty="0"/>
              <a:t>The system is way too complex to cover in a single 2-hour session. I will go over some of the basics – please refer to the documentation that I have listed here for much more detailed information on the BIDS system.</a:t>
            </a:r>
          </a:p>
        </p:txBody>
      </p:sp>
      <p:sp>
        <p:nvSpPr>
          <p:cNvPr id="4" name="Slide Number Placeholder 3"/>
          <p:cNvSpPr>
            <a:spLocks noGrp="1"/>
          </p:cNvSpPr>
          <p:nvPr>
            <p:ph type="sldNum" sz="quarter" idx="5"/>
          </p:nvPr>
        </p:nvSpPr>
        <p:spPr/>
        <p:txBody>
          <a:bodyPr/>
          <a:lstStyle/>
          <a:p>
            <a:fld id="{40B96658-6399-FE45-B5AC-256BAD797E64}" type="slidenum">
              <a:rPr lang="en-US" smtClean="0"/>
              <a:t>30</a:t>
            </a:fld>
            <a:endParaRPr lang="en-US"/>
          </a:p>
        </p:txBody>
      </p:sp>
    </p:spTree>
    <p:extLst>
      <p:ext uri="{BB962C8B-B14F-4D97-AF65-F5344CB8AC3E}">
        <p14:creationId xmlns:p14="http://schemas.microsoft.com/office/powerpoint/2010/main" val="3523212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subdirectory for each subject</a:t>
            </a:r>
          </a:p>
          <a:p>
            <a:r>
              <a:rPr lang="en-US" dirty="0"/>
              <a:t>Meta data text files as:</a:t>
            </a:r>
          </a:p>
          <a:p>
            <a:r>
              <a:rPr lang="en-US" dirty="0"/>
              <a:t>1. Unformatted text</a:t>
            </a:r>
          </a:p>
          <a:p>
            <a:r>
              <a:rPr lang="en-US" dirty="0"/>
              <a:t>2. JSON formatted text</a:t>
            </a:r>
          </a:p>
          <a:p>
            <a:r>
              <a:rPr lang="en-US" dirty="0"/>
              <a:t>3. TSV formatted text</a:t>
            </a:r>
          </a:p>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31</a:t>
            </a:fld>
            <a:endParaRPr lang="en-US"/>
          </a:p>
        </p:txBody>
      </p:sp>
    </p:spTree>
    <p:extLst>
      <p:ext uri="{BB962C8B-B14F-4D97-AF65-F5344CB8AC3E}">
        <p14:creationId xmlns:p14="http://schemas.microsoft.com/office/powerpoint/2010/main" val="670166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Show what I mean by manual – file explorer, renaming files and moving into folders. Please don’t do this.</a:t>
            </a:r>
          </a:p>
          <a:p>
            <a:r>
              <a:rPr lang="en-US" dirty="0"/>
              <a:t>2. You can write a script using basic copy/move/create file commands to organize a dataset into bids. Example from my </a:t>
            </a:r>
            <a:r>
              <a:rPr lang="en-US" dirty="0" err="1"/>
              <a:t>Github</a:t>
            </a:r>
            <a:r>
              <a:rPr lang="en-US" dirty="0"/>
              <a:t> repository. Please don’t do this.</a:t>
            </a:r>
          </a:p>
          <a:p>
            <a:r>
              <a:rPr lang="en-US" dirty="0"/>
              <a:t>3. Use a software package to do it for you! </a:t>
            </a:r>
          </a:p>
        </p:txBody>
      </p:sp>
      <p:sp>
        <p:nvSpPr>
          <p:cNvPr id="4" name="Slide Number Placeholder 3"/>
          <p:cNvSpPr>
            <a:spLocks noGrp="1"/>
          </p:cNvSpPr>
          <p:nvPr>
            <p:ph type="sldNum" sz="quarter" idx="5"/>
          </p:nvPr>
        </p:nvSpPr>
        <p:spPr/>
        <p:txBody>
          <a:bodyPr/>
          <a:lstStyle/>
          <a:p>
            <a:fld id="{40B96658-6399-FE45-B5AC-256BAD797E64}" type="slidenum">
              <a:rPr lang="en-US" smtClean="0"/>
              <a:t>32</a:t>
            </a:fld>
            <a:endParaRPr lang="en-US"/>
          </a:p>
        </p:txBody>
      </p:sp>
    </p:spTree>
    <p:extLst>
      <p:ext uri="{BB962C8B-B14F-4D97-AF65-F5344CB8AC3E}">
        <p14:creationId xmlns:p14="http://schemas.microsoft.com/office/powerpoint/2010/main" val="1455753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33</a:t>
            </a:fld>
            <a:endParaRPr lang="en-US"/>
          </a:p>
        </p:txBody>
      </p:sp>
    </p:spTree>
    <p:extLst>
      <p:ext uri="{BB962C8B-B14F-4D97-AF65-F5344CB8AC3E}">
        <p14:creationId xmlns:p14="http://schemas.microsoft.com/office/powerpoint/2010/main" val="2213213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suggested workflow for putting the finishing touches on your dataset is to iteratively check it with the BIDS validator.</a:t>
            </a:r>
          </a:p>
        </p:txBody>
      </p:sp>
      <p:sp>
        <p:nvSpPr>
          <p:cNvPr id="4" name="Slide Number Placeholder 3"/>
          <p:cNvSpPr>
            <a:spLocks noGrp="1"/>
          </p:cNvSpPr>
          <p:nvPr>
            <p:ph type="sldNum" sz="quarter" idx="5"/>
          </p:nvPr>
        </p:nvSpPr>
        <p:spPr/>
        <p:txBody>
          <a:bodyPr/>
          <a:lstStyle/>
          <a:p>
            <a:fld id="{40B96658-6399-FE45-B5AC-256BAD797E64}" type="slidenum">
              <a:rPr lang="en-US" smtClean="0"/>
              <a:t>36</a:t>
            </a:fld>
            <a:endParaRPr lang="en-US"/>
          </a:p>
        </p:txBody>
      </p:sp>
    </p:spTree>
    <p:extLst>
      <p:ext uri="{BB962C8B-B14F-4D97-AF65-F5344CB8AC3E}">
        <p14:creationId xmlns:p14="http://schemas.microsoft.com/office/powerpoint/2010/main" val="905372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37</a:t>
            </a:fld>
            <a:endParaRPr lang="en-US"/>
          </a:p>
        </p:txBody>
      </p:sp>
    </p:spTree>
    <p:extLst>
      <p:ext uri="{BB962C8B-B14F-4D97-AF65-F5344CB8AC3E}">
        <p14:creationId xmlns:p14="http://schemas.microsoft.com/office/powerpoint/2010/main" val="3141603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typo "signal" [[</a:t>
            </a:r>
            <a:r>
              <a:rPr lang="en-US" dirty="0" err="1"/>
              <a:t>attish</a:t>
            </a:r>
            <a:r>
              <a:rPr lang="en-US" dirty="0"/>
              <a:t>]]</a:t>
            </a:r>
          </a:p>
        </p:txBody>
      </p:sp>
      <p:sp>
        <p:nvSpPr>
          <p:cNvPr id="4" name="Slide Number Placeholder 3"/>
          <p:cNvSpPr>
            <a:spLocks noGrp="1"/>
          </p:cNvSpPr>
          <p:nvPr>
            <p:ph type="sldNum" sz="quarter" idx="5"/>
          </p:nvPr>
        </p:nvSpPr>
        <p:spPr/>
        <p:txBody>
          <a:bodyPr/>
          <a:lstStyle/>
          <a:p>
            <a:fld id="{40B96658-6399-FE45-B5AC-256BAD797E64}" type="slidenum">
              <a:rPr lang="en-US" smtClean="0"/>
              <a:t>39</a:t>
            </a:fld>
            <a:endParaRPr lang="en-US"/>
          </a:p>
        </p:txBody>
      </p:sp>
    </p:spTree>
    <p:extLst>
      <p:ext uri="{BB962C8B-B14F-4D97-AF65-F5344CB8AC3E}">
        <p14:creationId xmlns:p14="http://schemas.microsoft.com/office/powerpoint/2010/main" val="1049153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51</a:t>
            </a:fld>
            <a:endParaRPr lang="en-US"/>
          </a:p>
        </p:txBody>
      </p:sp>
    </p:spTree>
    <p:extLst>
      <p:ext uri="{BB962C8B-B14F-4D97-AF65-F5344CB8AC3E}">
        <p14:creationId xmlns:p14="http://schemas.microsoft.com/office/powerpoint/2010/main" val="9706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541CB-9E45-9AE3-E128-0A3AE867A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015C8-0C4B-EBB4-2A4B-A7342C529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17ACD-D6E8-1F62-57FE-85A0A106AE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AA28C9-A3E3-04F1-6094-C53CE04DFA2F}"/>
              </a:ext>
            </a:extLst>
          </p:cNvPr>
          <p:cNvSpPr>
            <a:spLocks noGrp="1"/>
          </p:cNvSpPr>
          <p:nvPr>
            <p:ph type="sldNum" sz="quarter" idx="5"/>
          </p:nvPr>
        </p:nvSpPr>
        <p:spPr/>
        <p:txBody>
          <a:bodyPr/>
          <a:lstStyle/>
          <a:p>
            <a:fld id="{40B96658-6399-FE45-B5AC-256BAD797E64}" type="slidenum">
              <a:rPr lang="en-US" smtClean="0"/>
              <a:t>3</a:t>
            </a:fld>
            <a:endParaRPr lang="en-US"/>
          </a:p>
        </p:txBody>
      </p:sp>
    </p:spTree>
    <p:extLst>
      <p:ext uri="{BB962C8B-B14F-4D97-AF65-F5344CB8AC3E}">
        <p14:creationId xmlns:p14="http://schemas.microsoft.com/office/powerpoint/2010/main" val="228276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CFC55-23F0-1EB6-606C-4A3B0CBA7F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A1FD8-402B-9065-7F36-3B40B9314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BF8AB-A055-7313-F015-8103ADA60B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CE2266-BEA6-CA84-4AFF-55BF04023B2E}"/>
              </a:ext>
            </a:extLst>
          </p:cNvPr>
          <p:cNvSpPr>
            <a:spLocks noGrp="1"/>
          </p:cNvSpPr>
          <p:nvPr>
            <p:ph type="sldNum" sz="quarter" idx="5"/>
          </p:nvPr>
        </p:nvSpPr>
        <p:spPr/>
        <p:txBody>
          <a:bodyPr/>
          <a:lstStyle/>
          <a:p>
            <a:fld id="{40B96658-6399-FE45-B5AC-256BAD797E64}" type="slidenum">
              <a:rPr lang="en-US" smtClean="0"/>
              <a:t>4</a:t>
            </a:fld>
            <a:endParaRPr lang="en-US"/>
          </a:p>
        </p:txBody>
      </p:sp>
    </p:spTree>
    <p:extLst>
      <p:ext uri="{BB962C8B-B14F-4D97-AF65-F5344CB8AC3E}">
        <p14:creationId xmlns:p14="http://schemas.microsoft.com/office/powerpoint/2010/main" val="301990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Disclaimer – I am going to be giving you an all too brief overview of the SCC. Essentially an “What is the SCC for dummies”. Please, please, please attend workshops/tutorials offered by my colleagues here at Research Computing Services for a more in depth into to the SCC.</a:t>
            </a:r>
          </a:p>
          <a:p>
            <a:endParaRPr lang="en-US" dirty="0"/>
          </a:p>
          <a:p>
            <a:r>
              <a:rPr lang="en-US" dirty="0"/>
              <a:t>So what is the SCC? The SCC is, at the end of the day, a whole bunch of computers grouped together.</a:t>
            </a:r>
          </a:p>
          <a:p>
            <a:endParaRPr lang="en-US" dirty="0"/>
          </a:p>
          <a:p>
            <a:r>
              <a:rPr lang="en-US" dirty="0"/>
              <a:t>The computers at the SCC are organized into a couple of different groups. The two key ones are what are called “Login Nodes” and “Compute Nodes”. Login nodes are NOT designed to handle heavy computation, but are instead designed to handle administrative tasks. Compute nodes are computers that are designed to handle heavy computations.</a:t>
            </a:r>
          </a:p>
          <a:p>
            <a:endParaRPr lang="en-US" dirty="0"/>
          </a:p>
          <a:p>
            <a:r>
              <a:rPr lang="en-US" dirty="0"/>
              <a:t>The SCC also has a separate computer called SCC OnDemand. SCC OnDemand is a webserver that allows you to connect to the computers at the SCC with a nice, familiar User Interface. I highly recommend connecting to the SCC using SCC OnDemand. Today’s workshop will be using SCC OnDemand.</a:t>
            </a:r>
          </a:p>
        </p:txBody>
      </p:sp>
      <p:sp>
        <p:nvSpPr>
          <p:cNvPr id="4" name="Slide Number Placeholder 3"/>
          <p:cNvSpPr>
            <a:spLocks noGrp="1"/>
          </p:cNvSpPr>
          <p:nvPr>
            <p:ph type="sldNum" sz="quarter" idx="5"/>
          </p:nvPr>
        </p:nvSpPr>
        <p:spPr/>
        <p:txBody>
          <a:bodyPr/>
          <a:lstStyle/>
          <a:p>
            <a:fld id="{40B96658-6399-FE45-B5AC-256BAD797E64}" type="slidenum">
              <a:rPr lang="en-US" smtClean="0"/>
              <a:t>7</a:t>
            </a:fld>
            <a:endParaRPr lang="en-US"/>
          </a:p>
        </p:txBody>
      </p:sp>
    </p:spTree>
    <p:extLst>
      <p:ext uri="{BB962C8B-B14F-4D97-AF65-F5344CB8AC3E}">
        <p14:creationId xmlns:p14="http://schemas.microsoft.com/office/powerpoint/2010/main" val="254870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three-dimensional the SCC is a whole bunch of computers organized in a specific way. So what is the big deal? Why would you want to use it as a neuroimager.</a:t>
            </a:r>
          </a:p>
          <a:p>
            <a:endParaRPr lang="en-US" dirty="0"/>
          </a:p>
          <a:p>
            <a:r>
              <a:rPr lang="en-US" dirty="0"/>
              <a:t>To illustrate why, lets look at an example.</a:t>
            </a:r>
          </a:p>
          <a:p>
            <a:endParaRPr lang="en-US" dirty="0"/>
          </a:p>
          <a:p>
            <a:r>
              <a:rPr lang="en-US" dirty="0"/>
              <a:t>Say your name is Suzy Graduate Student and you want to process and analyze some MRI data for your dissertation. The typical way you would go about doing so would be to take your personal computer, downloading some MRI data, and processing locally on that computer. Say you want to generate some three-dimensional cortical surfaces from subjects that you have scanned using </a:t>
            </a:r>
            <a:r>
              <a:rPr lang="en-US" dirty="0" err="1"/>
              <a:t>freesurfer</a:t>
            </a:r>
            <a:r>
              <a:rPr lang="en-US" dirty="0"/>
              <a:t>.</a:t>
            </a:r>
          </a:p>
        </p:txBody>
      </p:sp>
      <p:sp>
        <p:nvSpPr>
          <p:cNvPr id="4" name="Slide Number Placeholder 3"/>
          <p:cNvSpPr>
            <a:spLocks noGrp="1"/>
          </p:cNvSpPr>
          <p:nvPr>
            <p:ph type="sldNum" sz="quarter" idx="5"/>
          </p:nvPr>
        </p:nvSpPr>
        <p:spPr/>
        <p:txBody>
          <a:bodyPr/>
          <a:lstStyle/>
          <a:p>
            <a:fld id="{40B96658-6399-FE45-B5AC-256BAD797E64}" type="slidenum">
              <a:rPr lang="en-US" smtClean="0"/>
              <a:t>8</a:t>
            </a:fld>
            <a:endParaRPr lang="en-US"/>
          </a:p>
        </p:txBody>
      </p:sp>
    </p:spTree>
    <p:extLst>
      <p:ext uri="{BB962C8B-B14F-4D97-AF65-F5344CB8AC3E}">
        <p14:creationId xmlns:p14="http://schemas.microsoft.com/office/powerpoint/2010/main" val="225103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specs of your computer, using </a:t>
            </a:r>
            <a:r>
              <a:rPr lang="en-US" dirty="0" err="1"/>
              <a:t>freesurfer</a:t>
            </a:r>
            <a:r>
              <a:rPr lang="en-US" dirty="0"/>
              <a:t> to generate cortical surfaces make take as long as six hours to complete. Suzy the graduate student may be thinking – well that is pretty long, but not that big of a deal. I can just set the program to run in the evening and it will be completed in the morning. No harm done, right?</a:t>
            </a:r>
          </a:p>
        </p:txBody>
      </p:sp>
      <p:sp>
        <p:nvSpPr>
          <p:cNvPr id="4" name="Slide Number Placeholder 3"/>
          <p:cNvSpPr>
            <a:spLocks noGrp="1"/>
          </p:cNvSpPr>
          <p:nvPr>
            <p:ph type="sldNum" sz="quarter" idx="5"/>
          </p:nvPr>
        </p:nvSpPr>
        <p:spPr/>
        <p:txBody>
          <a:bodyPr/>
          <a:lstStyle/>
          <a:p>
            <a:fld id="{40B96658-6399-FE45-B5AC-256BAD797E64}" type="slidenum">
              <a:rPr lang="en-US" smtClean="0"/>
              <a:t>9</a:t>
            </a:fld>
            <a:endParaRPr lang="en-US"/>
          </a:p>
        </p:txBody>
      </p:sp>
    </p:spTree>
    <p:extLst>
      <p:ext uri="{BB962C8B-B14F-4D97-AF65-F5344CB8AC3E}">
        <p14:creationId xmlns:p14="http://schemas.microsoft.com/office/powerpoint/2010/main" val="54633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10</a:t>
            </a:fld>
            <a:endParaRPr lang="en-US"/>
          </a:p>
        </p:txBody>
      </p:sp>
    </p:spTree>
    <p:extLst>
      <p:ext uri="{BB962C8B-B14F-4D97-AF65-F5344CB8AC3E}">
        <p14:creationId xmlns:p14="http://schemas.microsoft.com/office/powerpoint/2010/main" val="39962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imagine Suzy Graduate Student is given 5 subjects to analyze and her PI expects to present the results of her study during lab meeting tomorrow.</a:t>
            </a:r>
          </a:p>
        </p:txBody>
      </p:sp>
      <p:sp>
        <p:nvSpPr>
          <p:cNvPr id="4" name="Slide Number Placeholder 3"/>
          <p:cNvSpPr>
            <a:spLocks noGrp="1"/>
          </p:cNvSpPr>
          <p:nvPr>
            <p:ph type="sldNum" sz="quarter" idx="5"/>
          </p:nvPr>
        </p:nvSpPr>
        <p:spPr/>
        <p:txBody>
          <a:bodyPr/>
          <a:lstStyle/>
          <a:p>
            <a:fld id="{40B96658-6399-FE45-B5AC-256BAD797E64}" type="slidenum">
              <a:rPr lang="en-US" smtClean="0"/>
              <a:t>11</a:t>
            </a:fld>
            <a:endParaRPr lang="en-US"/>
          </a:p>
        </p:txBody>
      </p:sp>
    </p:spTree>
    <p:extLst>
      <p:ext uri="{BB962C8B-B14F-4D97-AF65-F5344CB8AC3E}">
        <p14:creationId xmlns:p14="http://schemas.microsoft.com/office/powerpoint/2010/main" val="2539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CEF1-EAFF-7371-47E0-571B46061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2124-F9CE-DDE4-2496-28DE4B050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F511C-C73E-C85C-458C-A8A7E8A7BFBB}"/>
              </a:ext>
            </a:extLst>
          </p:cNvPr>
          <p:cNvSpPr>
            <a:spLocks noGrp="1"/>
          </p:cNvSpPr>
          <p:nvPr>
            <p:ph type="dt" sz="half" idx="10"/>
          </p:nvPr>
        </p:nvSpPr>
        <p:spPr/>
        <p:txBody>
          <a:bodyPr/>
          <a:lstStyle/>
          <a:p>
            <a:fld id="{56D34EE2-822C-DE43-B3E4-DE8DCABF14CD}" type="datetime1">
              <a:rPr lang="en-US" smtClean="0"/>
              <a:t>2/12/25</a:t>
            </a:fld>
            <a:endParaRPr lang="en-US"/>
          </a:p>
        </p:txBody>
      </p:sp>
      <p:sp>
        <p:nvSpPr>
          <p:cNvPr id="5" name="Footer Placeholder 4">
            <a:extLst>
              <a:ext uri="{FF2B5EF4-FFF2-40B4-BE49-F238E27FC236}">
                <a16:creationId xmlns:a16="http://schemas.microsoft.com/office/drawing/2014/main" id="{51D2BDE5-8595-B406-4DF5-C217ECC65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C1378-742C-7923-78F9-F23AB0CA41FF}"/>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309442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13A7-0F66-4EE7-8380-852D22B773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96968-FEA8-27F7-3DB5-F13271B47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EA848-4D0E-D01E-0803-BB67135F3F9B}"/>
              </a:ext>
            </a:extLst>
          </p:cNvPr>
          <p:cNvSpPr>
            <a:spLocks noGrp="1"/>
          </p:cNvSpPr>
          <p:nvPr>
            <p:ph type="dt" sz="half" idx="10"/>
          </p:nvPr>
        </p:nvSpPr>
        <p:spPr/>
        <p:txBody>
          <a:bodyPr/>
          <a:lstStyle/>
          <a:p>
            <a:fld id="{E24DD636-D689-A04C-8327-E820BEFBA4EC}" type="datetime1">
              <a:rPr lang="en-US" smtClean="0"/>
              <a:t>2/12/25</a:t>
            </a:fld>
            <a:endParaRPr lang="en-US"/>
          </a:p>
        </p:txBody>
      </p:sp>
      <p:sp>
        <p:nvSpPr>
          <p:cNvPr id="5" name="Footer Placeholder 4">
            <a:extLst>
              <a:ext uri="{FF2B5EF4-FFF2-40B4-BE49-F238E27FC236}">
                <a16:creationId xmlns:a16="http://schemas.microsoft.com/office/drawing/2014/main" id="{A5E78656-177E-6AF7-EF45-8EB722E0D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A47EB-FB00-7045-D3F2-2726740D0B96}"/>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35400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E6B0D4-5A6A-57E7-6578-6A9B58B36C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064106-F8E0-1ADC-49B4-7C26786604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47136-8407-5014-8DB4-E8AE1F258B19}"/>
              </a:ext>
            </a:extLst>
          </p:cNvPr>
          <p:cNvSpPr>
            <a:spLocks noGrp="1"/>
          </p:cNvSpPr>
          <p:nvPr>
            <p:ph type="dt" sz="half" idx="10"/>
          </p:nvPr>
        </p:nvSpPr>
        <p:spPr/>
        <p:txBody>
          <a:bodyPr/>
          <a:lstStyle/>
          <a:p>
            <a:fld id="{CAE92737-A85B-D84E-A3D2-16A3DA8350C6}" type="datetime1">
              <a:rPr lang="en-US" smtClean="0"/>
              <a:t>2/12/25</a:t>
            </a:fld>
            <a:endParaRPr lang="en-US"/>
          </a:p>
        </p:txBody>
      </p:sp>
      <p:sp>
        <p:nvSpPr>
          <p:cNvPr id="5" name="Footer Placeholder 4">
            <a:extLst>
              <a:ext uri="{FF2B5EF4-FFF2-40B4-BE49-F238E27FC236}">
                <a16:creationId xmlns:a16="http://schemas.microsoft.com/office/drawing/2014/main" id="{FDA3B90B-9951-6E71-F6F7-F812A8E69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19EF1-E84E-D725-3D79-DBA5639EE33B}"/>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8344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6B2D-4BC7-F70C-C058-39979CE290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0ADD2-8927-ECA1-64DB-802556DE7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918C1-DC47-4C35-40CA-6F742C5578ED}"/>
              </a:ext>
            </a:extLst>
          </p:cNvPr>
          <p:cNvSpPr>
            <a:spLocks noGrp="1"/>
          </p:cNvSpPr>
          <p:nvPr>
            <p:ph type="dt" sz="half" idx="10"/>
          </p:nvPr>
        </p:nvSpPr>
        <p:spPr/>
        <p:txBody>
          <a:bodyPr/>
          <a:lstStyle/>
          <a:p>
            <a:fld id="{01F7F96E-F778-7D49-AB15-360A0B08F80E}" type="datetime1">
              <a:rPr lang="en-US" smtClean="0"/>
              <a:t>2/12/25</a:t>
            </a:fld>
            <a:endParaRPr lang="en-US"/>
          </a:p>
        </p:txBody>
      </p:sp>
      <p:sp>
        <p:nvSpPr>
          <p:cNvPr id="5" name="Footer Placeholder 4">
            <a:extLst>
              <a:ext uri="{FF2B5EF4-FFF2-40B4-BE49-F238E27FC236}">
                <a16:creationId xmlns:a16="http://schemas.microsoft.com/office/drawing/2014/main" id="{208C2F2B-C414-2ED3-C46C-981D84964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44E1E-24C4-3B7C-0504-0528E193FE63}"/>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209844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94DF-83ED-988A-6CA1-6D3F44ADD1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9132F-6185-3B13-25F9-F26560F3E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12DB1-AA59-8753-4888-B81C195BF011}"/>
              </a:ext>
            </a:extLst>
          </p:cNvPr>
          <p:cNvSpPr>
            <a:spLocks noGrp="1"/>
          </p:cNvSpPr>
          <p:nvPr>
            <p:ph type="dt" sz="half" idx="10"/>
          </p:nvPr>
        </p:nvSpPr>
        <p:spPr/>
        <p:txBody>
          <a:bodyPr/>
          <a:lstStyle/>
          <a:p>
            <a:fld id="{336D0516-43CA-F842-ABDB-8C271EA0AA86}" type="datetime1">
              <a:rPr lang="en-US" smtClean="0"/>
              <a:t>2/12/25</a:t>
            </a:fld>
            <a:endParaRPr lang="en-US"/>
          </a:p>
        </p:txBody>
      </p:sp>
      <p:sp>
        <p:nvSpPr>
          <p:cNvPr id="5" name="Footer Placeholder 4">
            <a:extLst>
              <a:ext uri="{FF2B5EF4-FFF2-40B4-BE49-F238E27FC236}">
                <a16:creationId xmlns:a16="http://schemas.microsoft.com/office/drawing/2014/main" id="{8B125353-2E3E-C544-8FA3-FFE83B6A8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6BF6B-992A-4935-A3F6-3DE74430B9C7}"/>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38128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4773-0B1A-7C43-061F-8A7510EF5A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091D7-0D87-5124-68C2-7F323A5EB9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FDBC53-F49C-B841-716E-4BF0A6E835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9C0F50-DB33-1E73-9B25-1C0A07CEF176}"/>
              </a:ext>
            </a:extLst>
          </p:cNvPr>
          <p:cNvSpPr>
            <a:spLocks noGrp="1"/>
          </p:cNvSpPr>
          <p:nvPr>
            <p:ph type="dt" sz="half" idx="10"/>
          </p:nvPr>
        </p:nvSpPr>
        <p:spPr/>
        <p:txBody>
          <a:bodyPr/>
          <a:lstStyle/>
          <a:p>
            <a:fld id="{A5D2C370-3187-5044-82C8-00E9BDAA7CC0}" type="datetime1">
              <a:rPr lang="en-US" smtClean="0"/>
              <a:t>2/12/25</a:t>
            </a:fld>
            <a:endParaRPr lang="en-US"/>
          </a:p>
        </p:txBody>
      </p:sp>
      <p:sp>
        <p:nvSpPr>
          <p:cNvPr id="6" name="Footer Placeholder 5">
            <a:extLst>
              <a:ext uri="{FF2B5EF4-FFF2-40B4-BE49-F238E27FC236}">
                <a16:creationId xmlns:a16="http://schemas.microsoft.com/office/drawing/2014/main" id="{AA639333-EE01-7873-17BA-A27D851A9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52669-112F-497E-674C-5583256DCC29}"/>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350513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52687-E5D3-902E-43AD-AE1CF305DB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67D9C7-4809-DCE9-E986-EB7B6F0D85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FAD90-EE35-0BDC-D721-42C1273C5D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AA9D-1D12-7240-A033-164EB10952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52AABA-33F4-59A4-0A4C-2BED2867DF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A5436-5BB7-8981-63DF-ECD8B6EAA57E}"/>
              </a:ext>
            </a:extLst>
          </p:cNvPr>
          <p:cNvSpPr>
            <a:spLocks noGrp="1"/>
          </p:cNvSpPr>
          <p:nvPr>
            <p:ph type="dt" sz="half" idx="10"/>
          </p:nvPr>
        </p:nvSpPr>
        <p:spPr/>
        <p:txBody>
          <a:bodyPr/>
          <a:lstStyle/>
          <a:p>
            <a:fld id="{6EF7B752-8CA1-934F-B36B-36520B27084A}" type="datetime1">
              <a:rPr lang="en-US" smtClean="0"/>
              <a:t>2/12/25</a:t>
            </a:fld>
            <a:endParaRPr lang="en-US"/>
          </a:p>
        </p:txBody>
      </p:sp>
      <p:sp>
        <p:nvSpPr>
          <p:cNvPr id="8" name="Footer Placeholder 7">
            <a:extLst>
              <a:ext uri="{FF2B5EF4-FFF2-40B4-BE49-F238E27FC236}">
                <a16:creationId xmlns:a16="http://schemas.microsoft.com/office/drawing/2014/main" id="{9BD8B6A9-BFA0-9648-5697-CCF3DCA6DC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9874E9-DC87-4D08-65C2-B8F2D7C69C27}"/>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215524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44C9-0477-5372-B0FE-464F15A248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B72E0-C74F-56B3-0DC1-7E0D8A8AC44C}"/>
              </a:ext>
            </a:extLst>
          </p:cNvPr>
          <p:cNvSpPr>
            <a:spLocks noGrp="1"/>
          </p:cNvSpPr>
          <p:nvPr>
            <p:ph type="dt" sz="half" idx="10"/>
          </p:nvPr>
        </p:nvSpPr>
        <p:spPr/>
        <p:txBody>
          <a:bodyPr/>
          <a:lstStyle/>
          <a:p>
            <a:fld id="{F87B67B2-789B-0D4B-B4C1-77776259F4B6}" type="datetime1">
              <a:rPr lang="en-US" smtClean="0"/>
              <a:t>2/12/25</a:t>
            </a:fld>
            <a:endParaRPr lang="en-US"/>
          </a:p>
        </p:txBody>
      </p:sp>
      <p:sp>
        <p:nvSpPr>
          <p:cNvPr id="4" name="Footer Placeholder 3">
            <a:extLst>
              <a:ext uri="{FF2B5EF4-FFF2-40B4-BE49-F238E27FC236}">
                <a16:creationId xmlns:a16="http://schemas.microsoft.com/office/drawing/2014/main" id="{FD8A0C1C-BEC9-A44B-B4D5-D4F888442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E26D93-0316-CE25-7BF4-2BCA71546EAF}"/>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403984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768A2-FF2D-6D1F-496D-4AFDBE6BA094}"/>
              </a:ext>
            </a:extLst>
          </p:cNvPr>
          <p:cNvSpPr>
            <a:spLocks noGrp="1"/>
          </p:cNvSpPr>
          <p:nvPr>
            <p:ph type="dt" sz="half" idx="10"/>
          </p:nvPr>
        </p:nvSpPr>
        <p:spPr/>
        <p:txBody>
          <a:bodyPr/>
          <a:lstStyle/>
          <a:p>
            <a:fld id="{731A94C3-DBF6-804D-9587-4F4F8304159B}" type="datetime1">
              <a:rPr lang="en-US" smtClean="0"/>
              <a:t>2/12/25</a:t>
            </a:fld>
            <a:endParaRPr lang="en-US"/>
          </a:p>
        </p:txBody>
      </p:sp>
      <p:sp>
        <p:nvSpPr>
          <p:cNvPr id="3" name="Footer Placeholder 2">
            <a:extLst>
              <a:ext uri="{FF2B5EF4-FFF2-40B4-BE49-F238E27FC236}">
                <a16:creationId xmlns:a16="http://schemas.microsoft.com/office/drawing/2014/main" id="{F12F53AF-61DE-07C7-4B56-E4331069ED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7D546-D81B-F06B-6FD6-5244822BD84E}"/>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84358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3508-F19D-EA0D-7FAF-C9E3337B3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846AC1-75E5-2439-37BC-71DC1945F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247D4C-0FB8-026B-84AC-9B70BEF4B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2606F-24D2-0E72-6502-C552B4576CD9}"/>
              </a:ext>
            </a:extLst>
          </p:cNvPr>
          <p:cNvSpPr>
            <a:spLocks noGrp="1"/>
          </p:cNvSpPr>
          <p:nvPr>
            <p:ph type="dt" sz="half" idx="10"/>
          </p:nvPr>
        </p:nvSpPr>
        <p:spPr/>
        <p:txBody>
          <a:bodyPr/>
          <a:lstStyle/>
          <a:p>
            <a:fld id="{5CDC801F-7607-434B-8C65-6BE64C6724C1}" type="datetime1">
              <a:rPr lang="en-US" smtClean="0"/>
              <a:t>2/12/25</a:t>
            </a:fld>
            <a:endParaRPr lang="en-US"/>
          </a:p>
        </p:txBody>
      </p:sp>
      <p:sp>
        <p:nvSpPr>
          <p:cNvPr id="6" name="Footer Placeholder 5">
            <a:extLst>
              <a:ext uri="{FF2B5EF4-FFF2-40B4-BE49-F238E27FC236}">
                <a16:creationId xmlns:a16="http://schemas.microsoft.com/office/drawing/2014/main" id="{C9DF0932-723A-3AA0-7AB9-EEA8753D4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6EDEF-E437-26F6-BE1E-90BEE53C8A95}"/>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192877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D556-2914-542E-5167-6B728F10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EA6BF-55FB-A9B7-8E23-44F28659A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DAD44-5035-DC3D-D84E-7BF198C1A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4BB16-C650-00FB-A46F-19E5F885BD37}"/>
              </a:ext>
            </a:extLst>
          </p:cNvPr>
          <p:cNvSpPr>
            <a:spLocks noGrp="1"/>
          </p:cNvSpPr>
          <p:nvPr>
            <p:ph type="dt" sz="half" idx="10"/>
          </p:nvPr>
        </p:nvSpPr>
        <p:spPr/>
        <p:txBody>
          <a:bodyPr/>
          <a:lstStyle/>
          <a:p>
            <a:fld id="{6347ECC2-80EB-3D42-BE16-6C50BFE4D5DE}" type="datetime1">
              <a:rPr lang="en-US" smtClean="0"/>
              <a:t>2/12/25</a:t>
            </a:fld>
            <a:endParaRPr lang="en-US"/>
          </a:p>
        </p:txBody>
      </p:sp>
      <p:sp>
        <p:nvSpPr>
          <p:cNvPr id="6" name="Footer Placeholder 5">
            <a:extLst>
              <a:ext uri="{FF2B5EF4-FFF2-40B4-BE49-F238E27FC236}">
                <a16:creationId xmlns:a16="http://schemas.microsoft.com/office/drawing/2014/main" id="{A1B85251-7BAD-677C-CE0F-D58240A9E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2ADBE-19F2-AD56-E649-6E22865D3874}"/>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404103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C6292-1CC9-633E-2C1B-9EE70304E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32BADD-3ADC-CDA7-FB4B-3F363FD3E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0D897-7D10-1014-7F95-3354411F6A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CA540B-48A3-0C45-BF9E-D6BF3C1F777B}" type="datetime1">
              <a:rPr lang="en-US" smtClean="0"/>
              <a:t>2/12/25</a:t>
            </a:fld>
            <a:endParaRPr lang="en-US"/>
          </a:p>
        </p:txBody>
      </p:sp>
      <p:sp>
        <p:nvSpPr>
          <p:cNvPr id="5" name="Footer Placeholder 4">
            <a:extLst>
              <a:ext uri="{FF2B5EF4-FFF2-40B4-BE49-F238E27FC236}">
                <a16:creationId xmlns:a16="http://schemas.microsoft.com/office/drawing/2014/main" id="{A07C4239-2E97-37B2-1F3D-80D6F5C7B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1D5A354-24CA-7397-B558-BACC9441A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06742C-631A-CB4E-A490-45C4369C55E7}" type="slidenum">
              <a:rPr lang="en-US" smtClean="0"/>
              <a:t>‹#›</a:t>
            </a:fld>
            <a:endParaRPr lang="en-US"/>
          </a:p>
        </p:txBody>
      </p:sp>
    </p:spTree>
    <p:extLst>
      <p:ext uri="{BB962C8B-B14F-4D97-AF65-F5344CB8AC3E}">
        <p14:creationId xmlns:p14="http://schemas.microsoft.com/office/powerpoint/2010/main" val="4166247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u.edu/tech/support/research/training-consulting/rcs-tutorial-videos-and-third-party-tutoria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kkurkela@bu.edu" TargetMode="External"/><Relationship Id="rId5" Type="http://schemas.openxmlformats.org/officeDocument/2006/relationships/hyperlink" Target="mailto:help@scc.bu.edu" TargetMode="External"/><Relationship Id="rId4" Type="http://schemas.openxmlformats.org/officeDocument/2006/relationships/hyperlink" Target="https://rcs.bu.edu/examples/imaging/tut_dataprep_scc/"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bu.edu/tech/support/research/account-manage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c-ondemand-tutorial.b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s://rcs.bu.edu/examples/imaging/tut_dataprep_scc/notes.tx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icom.innolitics.com/ciods/mr-image" TargetMode="External"/><Relationship Id="rId2" Type="http://schemas.openxmlformats.org/officeDocument/2006/relationships/hyperlink" Target="https://www.dicomstandard.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rcs.bu.edu/examples/imaging/tut_dataprep_scc/notes.tx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rcs.bu.edu/examples/imaging/tut_dataprep_scc/notes.tx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u.edu/tech/support/research/training-consulting/rcs-tutorial-videos-and-third-party-tutorials/intro-linux-20m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v.bu.edu/documents/Linux_SCC_CheatSheet.pdf" TargetMode="External"/><Relationship Id="rId4" Type="http://schemas.openxmlformats.org/officeDocument/2006/relationships/hyperlink" Target="https://www.bu.edu/tech/support/research/training-consulting/rcs-tutorial-videos-and-third-party-tutorials/intro-scc/"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bids-specification.readthedocs.io/en/stabl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bids.neuroimaging.io/specification.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openneuro.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memobc/paper-CamCanIDs/blob/main/2_fix_bids.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unfmontreal.github.io/Dcm2Bids/3.2.0/" TargetMode="External"/><Relationship Id="rId4" Type="http://schemas.openxmlformats.org/officeDocument/2006/relationships/hyperlink" Target="https://bids.neuroimaging.io/benefits.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rcs.bu.edu/examples/imaging/tut_dataprep_scc/notes.tx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unfmontreal.github.io/Dcm2Bids/3.2.0/how-to/create-config-fil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bids-standard.github.io/bids-validato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riqc.readthedocs.io/en/lates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rcs.bu.edu/examples/imaging/tut_dataprep_scc/mriqc.qsub" TargetMode="External"/><Relationship Id="rId2" Type="http://schemas.openxmlformats.org/officeDocument/2006/relationships/hyperlink" Target="https://rcs.bu.edu/examples/imaging/tut_dataprep_scc/02_mriqc.qsub" TargetMode="External"/><Relationship Id="rId1" Type="http://schemas.openxmlformats.org/officeDocument/2006/relationships/slideLayout" Target="../slideLayouts/slideLayout2.xml"/><Relationship Id="rId4" Type="http://schemas.openxmlformats.org/officeDocument/2006/relationships/hyperlink" Target="https://rcs.bu.edu/examples/imaging/tut_dataprep_scc/notes.tx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riqc.readthedocs.io/en/latest/reports/bold.html" TargetMode="External"/><Relationship Id="rId2" Type="http://schemas.openxmlformats.org/officeDocument/2006/relationships/hyperlink" Target="https://mriqc.readthedocs.io/en/latest/reports/smri.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fmriprep.org/en/stabl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rcs.bu.edu/examples/imaging/tut_dataprep_scc/notes.tx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fmriprep.org/en/stable/output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u.edu/tech/support/research/software-and-programming/software-and-applications/" TargetMode="External"/><Relationship Id="rId7" Type="http://schemas.openxmlformats.org/officeDocument/2006/relationships/hyperlink" Target="http://fmriprep.org/en/stable/" TargetMode="External"/><Relationship Id="rId2" Type="http://schemas.openxmlformats.org/officeDocument/2006/relationships/hyperlink" Target="http://www.bu.edu/tech/support/research/" TargetMode="External"/><Relationship Id="rId1" Type="http://schemas.openxmlformats.org/officeDocument/2006/relationships/slideLayout" Target="../slideLayouts/slideLayout2.xml"/><Relationship Id="rId6" Type="http://schemas.openxmlformats.org/officeDocument/2006/relationships/hyperlink" Target="mriqc.readthedocs.io/en/latest" TargetMode="External"/><Relationship Id="rId5" Type="http://schemas.openxmlformats.org/officeDocument/2006/relationships/hyperlink" Target="unfmontreal.github.io/Dcm2Bids/3.2.0" TargetMode="External"/><Relationship Id="rId4" Type="http://schemas.openxmlformats.org/officeDocument/2006/relationships/hyperlink" Target="bids.neuroimaging.io"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cv.bu.edu/survey/tutorial_evaluation.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B881-E0D7-E29C-77F6-7F4253BAA3CA}"/>
              </a:ext>
            </a:extLst>
          </p:cNvPr>
          <p:cNvSpPr>
            <a:spLocks noGrp="1"/>
          </p:cNvSpPr>
          <p:nvPr>
            <p:ph type="ctrTitle"/>
          </p:nvPr>
        </p:nvSpPr>
        <p:spPr/>
        <p:txBody>
          <a:bodyPr>
            <a:normAutofit fontScale="90000"/>
          </a:bodyPr>
          <a:lstStyle/>
          <a:p>
            <a:r>
              <a:rPr lang="en-US" dirty="0"/>
              <a:t>Data Preparation for Neuroimagers: BIDS, </a:t>
            </a:r>
            <a:r>
              <a:rPr lang="en-US" dirty="0" err="1"/>
              <a:t>mriqc</a:t>
            </a:r>
            <a:r>
              <a:rPr lang="en-US" dirty="0"/>
              <a:t>, and </a:t>
            </a:r>
            <a:r>
              <a:rPr lang="en-US" dirty="0" err="1"/>
              <a:t>fmriprep</a:t>
            </a:r>
            <a:endParaRPr lang="en-US" dirty="0"/>
          </a:p>
        </p:txBody>
      </p:sp>
      <p:sp>
        <p:nvSpPr>
          <p:cNvPr id="3" name="Subtitle 2">
            <a:extLst>
              <a:ext uri="{FF2B5EF4-FFF2-40B4-BE49-F238E27FC236}">
                <a16:creationId xmlns:a16="http://schemas.microsoft.com/office/drawing/2014/main" id="{004248F7-6ADB-426E-1A34-24ACD241D56A}"/>
              </a:ext>
            </a:extLst>
          </p:cNvPr>
          <p:cNvSpPr>
            <a:spLocks noGrp="1"/>
          </p:cNvSpPr>
          <p:nvPr>
            <p:ph type="subTitle" idx="1"/>
          </p:nvPr>
        </p:nvSpPr>
        <p:spPr>
          <a:xfrm>
            <a:off x="1524000" y="4081013"/>
            <a:ext cx="9144000" cy="1655762"/>
          </a:xfrm>
        </p:spPr>
        <p:txBody>
          <a:bodyPr>
            <a:normAutofit fontScale="77500" lnSpcReduction="20000"/>
          </a:bodyPr>
          <a:lstStyle/>
          <a:p>
            <a:r>
              <a:rPr lang="en-US" dirty="0"/>
              <a:t>Dr. Kyle Kurkela</a:t>
            </a:r>
          </a:p>
          <a:p>
            <a:r>
              <a:rPr lang="en-US" dirty="0"/>
              <a:t>kkurkela@bu.edu</a:t>
            </a:r>
          </a:p>
          <a:p>
            <a:r>
              <a:rPr lang="en-US" dirty="0"/>
              <a:t>Research Computing Services</a:t>
            </a:r>
          </a:p>
          <a:p>
            <a:r>
              <a:rPr lang="en-US" dirty="0"/>
              <a:t>Information Services &amp; Technology</a:t>
            </a:r>
          </a:p>
          <a:p>
            <a:r>
              <a:rPr lang="en-US" dirty="0"/>
              <a:t>Boston University</a:t>
            </a:r>
          </a:p>
        </p:txBody>
      </p:sp>
      <p:sp>
        <p:nvSpPr>
          <p:cNvPr id="4" name="Slide Number Placeholder 3">
            <a:extLst>
              <a:ext uri="{FF2B5EF4-FFF2-40B4-BE49-F238E27FC236}">
                <a16:creationId xmlns:a16="http://schemas.microsoft.com/office/drawing/2014/main" id="{83AD4709-3B38-C4D0-AE76-C64A1DB99383}"/>
              </a:ext>
            </a:extLst>
          </p:cNvPr>
          <p:cNvSpPr>
            <a:spLocks noGrp="1"/>
          </p:cNvSpPr>
          <p:nvPr>
            <p:ph type="sldNum" sz="quarter" idx="12"/>
          </p:nvPr>
        </p:nvSpPr>
        <p:spPr/>
        <p:txBody>
          <a:bodyPr/>
          <a:lstStyle/>
          <a:p>
            <a:fld id="{F606742C-631A-CB4E-A490-45C4369C55E7}" type="slidenum">
              <a:rPr lang="en-US" smtClean="0"/>
              <a:t>1</a:t>
            </a:fld>
            <a:endParaRPr lang="en-US"/>
          </a:p>
        </p:txBody>
      </p:sp>
    </p:spTree>
    <p:extLst>
      <p:ext uri="{BB962C8B-B14F-4D97-AF65-F5344CB8AC3E}">
        <p14:creationId xmlns:p14="http://schemas.microsoft.com/office/powerpoint/2010/main" val="195828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2AC26-B3BC-11A5-B2DF-84481298F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B8B40-EDD2-DA4F-7B21-F8A11A0EB955}"/>
              </a:ext>
            </a:extLst>
          </p:cNvPr>
          <p:cNvSpPr>
            <a:spLocks noGrp="1"/>
          </p:cNvSpPr>
          <p:nvPr>
            <p:ph type="title"/>
          </p:nvPr>
        </p:nvSpPr>
        <p:spPr/>
        <p:txBody>
          <a:bodyPr/>
          <a:lstStyle/>
          <a:p>
            <a:r>
              <a:rPr lang="en-US" dirty="0"/>
              <a:t>Why the SCC?</a:t>
            </a:r>
          </a:p>
        </p:txBody>
      </p:sp>
      <p:pic>
        <p:nvPicPr>
          <p:cNvPr id="4" name="Picture 3" descr="A close up of a brain&#10;&#10;Description automatically generated">
            <a:extLst>
              <a:ext uri="{FF2B5EF4-FFF2-40B4-BE49-F238E27FC236}">
                <a16:creationId xmlns:a16="http://schemas.microsoft.com/office/drawing/2014/main" id="{671AC5FB-673C-D01D-7709-E522F108938F}"/>
              </a:ext>
            </a:extLst>
          </p:cNvPr>
          <p:cNvPicPr>
            <a:picLocks noChangeAspect="1"/>
          </p:cNvPicPr>
          <p:nvPr/>
        </p:nvPicPr>
        <p:blipFill>
          <a:blip r:embed="rId3"/>
          <a:srcRect l="29768" r="27834"/>
          <a:stretch/>
        </p:blipFill>
        <p:spPr>
          <a:xfrm>
            <a:off x="325072" y="3885868"/>
            <a:ext cx="2846619" cy="2238049"/>
          </a:xfrm>
          <a:prstGeom prst="rect">
            <a:avLst/>
          </a:prstGeom>
        </p:spPr>
      </p:pic>
      <p:sp>
        <p:nvSpPr>
          <p:cNvPr id="7" name="Right Arrow 6">
            <a:extLst>
              <a:ext uri="{FF2B5EF4-FFF2-40B4-BE49-F238E27FC236}">
                <a16:creationId xmlns:a16="http://schemas.microsoft.com/office/drawing/2014/main" id="{D5B088EA-FEE6-A58A-A758-6E07F20DF8A9}"/>
              </a:ext>
            </a:extLst>
          </p:cNvPr>
          <p:cNvSpPr/>
          <p:nvPr/>
        </p:nvSpPr>
        <p:spPr>
          <a:xfrm rot="20049333">
            <a:off x="3290210" y="3739233"/>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83A55E09-67CA-8E45-B7E8-0F1916BC0680}"/>
              </a:ext>
            </a:extLst>
          </p:cNvPr>
          <p:cNvSpPr/>
          <p:nvPr/>
        </p:nvSpPr>
        <p:spPr>
          <a:xfrm rot="1741362">
            <a:off x="7428133" y="3688898"/>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olorful object with black background&#10;&#10;Description automatically generated">
            <a:extLst>
              <a:ext uri="{FF2B5EF4-FFF2-40B4-BE49-F238E27FC236}">
                <a16:creationId xmlns:a16="http://schemas.microsoft.com/office/drawing/2014/main" id="{DE23DF9C-AFAD-BEF1-DF39-32CF23747768}"/>
              </a:ext>
            </a:extLst>
          </p:cNvPr>
          <p:cNvPicPr>
            <a:picLocks noChangeAspect="1"/>
          </p:cNvPicPr>
          <p:nvPr/>
        </p:nvPicPr>
        <p:blipFill>
          <a:blip r:embed="rId4"/>
          <a:srcRect l="28552" r="28349"/>
          <a:stretch/>
        </p:blipFill>
        <p:spPr>
          <a:xfrm>
            <a:off x="9121760" y="3885868"/>
            <a:ext cx="2746519" cy="2238049"/>
          </a:xfrm>
          <a:prstGeom prst="rect">
            <a:avLst/>
          </a:prstGeom>
        </p:spPr>
      </p:pic>
      <p:pic>
        <p:nvPicPr>
          <p:cNvPr id="3" name="Graphic 2" descr="Computer with solid fill">
            <a:extLst>
              <a:ext uri="{FF2B5EF4-FFF2-40B4-BE49-F238E27FC236}">
                <a16:creationId xmlns:a16="http://schemas.microsoft.com/office/drawing/2014/main" id="{2263FD6C-712D-DCA8-6D96-7CC13872CC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4046" y="1027906"/>
            <a:ext cx="2746519" cy="2746519"/>
          </a:xfrm>
          <a:prstGeom prst="rect">
            <a:avLst/>
          </a:prstGeom>
        </p:spPr>
      </p:pic>
      <p:sp>
        <p:nvSpPr>
          <p:cNvPr id="5" name="TextBox 4">
            <a:extLst>
              <a:ext uri="{FF2B5EF4-FFF2-40B4-BE49-F238E27FC236}">
                <a16:creationId xmlns:a16="http://schemas.microsoft.com/office/drawing/2014/main" id="{6F4219E1-7290-454D-5316-0AB77158D200}"/>
              </a:ext>
            </a:extLst>
          </p:cNvPr>
          <p:cNvSpPr txBox="1"/>
          <p:nvPr/>
        </p:nvSpPr>
        <p:spPr>
          <a:xfrm>
            <a:off x="4774656" y="3543592"/>
            <a:ext cx="2365298" cy="830997"/>
          </a:xfrm>
          <a:prstGeom prst="rect">
            <a:avLst/>
          </a:prstGeom>
          <a:noFill/>
        </p:spPr>
        <p:txBody>
          <a:bodyPr wrap="square" rtlCol="0">
            <a:spAutoFit/>
          </a:bodyPr>
          <a:lstStyle/>
          <a:p>
            <a:pPr algn="ctr"/>
            <a:r>
              <a:rPr lang="en-US" sz="2400" dirty="0"/>
              <a:t>Personal Computer</a:t>
            </a:r>
          </a:p>
        </p:txBody>
      </p:sp>
      <p:sp>
        <p:nvSpPr>
          <p:cNvPr id="6" name="Slide Number Placeholder 5">
            <a:extLst>
              <a:ext uri="{FF2B5EF4-FFF2-40B4-BE49-F238E27FC236}">
                <a16:creationId xmlns:a16="http://schemas.microsoft.com/office/drawing/2014/main" id="{43B38C86-13FD-F77C-9DE0-C76555F49D58}"/>
              </a:ext>
            </a:extLst>
          </p:cNvPr>
          <p:cNvSpPr>
            <a:spLocks noGrp="1"/>
          </p:cNvSpPr>
          <p:nvPr>
            <p:ph type="sldNum" sz="quarter" idx="12"/>
          </p:nvPr>
        </p:nvSpPr>
        <p:spPr/>
        <p:txBody>
          <a:bodyPr/>
          <a:lstStyle/>
          <a:p>
            <a:fld id="{F606742C-631A-CB4E-A490-45C4369C55E7}" type="slidenum">
              <a:rPr lang="en-US" smtClean="0"/>
              <a:t>10</a:t>
            </a:fld>
            <a:endParaRPr lang="en-US"/>
          </a:p>
        </p:txBody>
      </p:sp>
    </p:spTree>
    <p:extLst>
      <p:ext uri="{BB962C8B-B14F-4D97-AF65-F5344CB8AC3E}">
        <p14:creationId xmlns:p14="http://schemas.microsoft.com/office/powerpoint/2010/main" val="36105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38B89-F207-2DE7-C66F-25E1338A6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91530-DB40-FC5B-E2BB-3F1A653A5EFA}"/>
              </a:ext>
            </a:extLst>
          </p:cNvPr>
          <p:cNvSpPr>
            <a:spLocks noGrp="1"/>
          </p:cNvSpPr>
          <p:nvPr>
            <p:ph type="title"/>
          </p:nvPr>
        </p:nvSpPr>
        <p:spPr/>
        <p:txBody>
          <a:bodyPr/>
          <a:lstStyle/>
          <a:p>
            <a:r>
              <a:rPr lang="en-US" dirty="0"/>
              <a:t>Why the SCC?</a:t>
            </a:r>
          </a:p>
        </p:txBody>
      </p:sp>
      <p:pic>
        <p:nvPicPr>
          <p:cNvPr id="6" name="Graphic 5" descr="Computer with solid fill">
            <a:extLst>
              <a:ext uri="{FF2B5EF4-FFF2-40B4-BE49-F238E27FC236}">
                <a16:creationId xmlns:a16="http://schemas.microsoft.com/office/drawing/2014/main" id="{380BA882-D48C-D4CE-5D4F-4906E874D1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4046" y="1027906"/>
            <a:ext cx="2746519" cy="2746519"/>
          </a:xfrm>
          <a:prstGeom prst="rect">
            <a:avLst/>
          </a:prstGeom>
        </p:spPr>
      </p:pic>
      <p:sp>
        <p:nvSpPr>
          <p:cNvPr id="7" name="Right Arrow 6">
            <a:extLst>
              <a:ext uri="{FF2B5EF4-FFF2-40B4-BE49-F238E27FC236}">
                <a16:creationId xmlns:a16="http://schemas.microsoft.com/office/drawing/2014/main" id="{1E6CE7A2-6059-C080-16A6-8781B2F3247E}"/>
              </a:ext>
            </a:extLst>
          </p:cNvPr>
          <p:cNvSpPr/>
          <p:nvPr/>
        </p:nvSpPr>
        <p:spPr>
          <a:xfrm rot="20049333">
            <a:off x="2989180" y="3301351"/>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98622721-558A-09F5-519C-56BAFAA34608}"/>
              </a:ext>
            </a:extLst>
          </p:cNvPr>
          <p:cNvSpPr/>
          <p:nvPr/>
        </p:nvSpPr>
        <p:spPr>
          <a:xfrm rot="1741362">
            <a:off x="7379726" y="3331440"/>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9BDA52E-C984-0624-AFC2-D68988AD6DC1}"/>
              </a:ext>
            </a:extLst>
          </p:cNvPr>
          <p:cNvGrpSpPr/>
          <p:nvPr/>
        </p:nvGrpSpPr>
        <p:grpSpPr>
          <a:xfrm>
            <a:off x="334798" y="3338269"/>
            <a:ext cx="3257407" cy="2830239"/>
            <a:chOff x="334798" y="3338269"/>
            <a:chExt cx="3257407" cy="2830239"/>
          </a:xfrm>
        </p:grpSpPr>
        <p:pic>
          <p:nvPicPr>
            <p:cNvPr id="4" name="Picture 3" descr="A close up of a brain&#10;&#10;Description automatically generated">
              <a:extLst>
                <a:ext uri="{FF2B5EF4-FFF2-40B4-BE49-F238E27FC236}">
                  <a16:creationId xmlns:a16="http://schemas.microsoft.com/office/drawing/2014/main" id="{F1BE05CB-FE6A-B1AF-050D-BC6F6EAC8B8D}"/>
                </a:ext>
              </a:extLst>
            </p:cNvPr>
            <p:cNvPicPr>
              <a:picLocks noChangeAspect="1"/>
            </p:cNvPicPr>
            <p:nvPr/>
          </p:nvPicPr>
          <p:blipFill>
            <a:blip r:embed="rId5"/>
            <a:srcRect l="29768" r="27834"/>
            <a:stretch/>
          </p:blipFill>
          <p:spPr>
            <a:xfrm>
              <a:off x="334798" y="3338269"/>
              <a:ext cx="1686010" cy="1325563"/>
            </a:xfrm>
            <a:prstGeom prst="rect">
              <a:avLst/>
            </a:prstGeom>
          </p:spPr>
        </p:pic>
        <p:pic>
          <p:nvPicPr>
            <p:cNvPr id="3" name="Picture 2" descr="A close up of a brain&#10;&#10;Description automatically generated">
              <a:extLst>
                <a:ext uri="{FF2B5EF4-FFF2-40B4-BE49-F238E27FC236}">
                  <a16:creationId xmlns:a16="http://schemas.microsoft.com/office/drawing/2014/main" id="{A4C1CAED-8572-0A22-6750-8337801BBFBB}"/>
                </a:ext>
              </a:extLst>
            </p:cNvPr>
            <p:cNvPicPr>
              <a:picLocks noChangeAspect="1"/>
            </p:cNvPicPr>
            <p:nvPr/>
          </p:nvPicPr>
          <p:blipFill>
            <a:blip r:embed="rId5"/>
            <a:srcRect l="29768" r="27834"/>
            <a:stretch/>
          </p:blipFill>
          <p:spPr>
            <a:xfrm>
              <a:off x="698994" y="3675709"/>
              <a:ext cx="1686010" cy="1325563"/>
            </a:xfrm>
            <a:prstGeom prst="rect">
              <a:avLst/>
            </a:prstGeom>
          </p:spPr>
        </p:pic>
        <p:pic>
          <p:nvPicPr>
            <p:cNvPr id="5" name="Picture 4" descr="A close up of a brain&#10;&#10;Description automatically generated">
              <a:extLst>
                <a:ext uri="{FF2B5EF4-FFF2-40B4-BE49-F238E27FC236}">
                  <a16:creationId xmlns:a16="http://schemas.microsoft.com/office/drawing/2014/main" id="{57F0622F-EC49-00C9-A883-C4C296EEC7F6}"/>
                </a:ext>
              </a:extLst>
            </p:cNvPr>
            <p:cNvPicPr>
              <a:picLocks noChangeAspect="1"/>
            </p:cNvPicPr>
            <p:nvPr/>
          </p:nvPicPr>
          <p:blipFill>
            <a:blip r:embed="rId5"/>
            <a:srcRect l="29768" r="27834"/>
            <a:stretch/>
          </p:blipFill>
          <p:spPr>
            <a:xfrm>
              <a:off x="1101994" y="4127800"/>
              <a:ext cx="1686010" cy="1325563"/>
            </a:xfrm>
            <a:prstGeom prst="rect">
              <a:avLst/>
            </a:prstGeom>
          </p:spPr>
        </p:pic>
        <p:pic>
          <p:nvPicPr>
            <p:cNvPr id="8" name="Picture 7" descr="A close up of a brain&#10;&#10;Description automatically generated">
              <a:extLst>
                <a:ext uri="{FF2B5EF4-FFF2-40B4-BE49-F238E27FC236}">
                  <a16:creationId xmlns:a16="http://schemas.microsoft.com/office/drawing/2014/main" id="{9B21D071-086C-36DB-994B-AA5778D6725B}"/>
                </a:ext>
              </a:extLst>
            </p:cNvPr>
            <p:cNvPicPr>
              <a:picLocks noChangeAspect="1"/>
            </p:cNvPicPr>
            <p:nvPr/>
          </p:nvPicPr>
          <p:blipFill>
            <a:blip r:embed="rId5"/>
            <a:srcRect l="29768" r="27834"/>
            <a:stretch/>
          </p:blipFill>
          <p:spPr>
            <a:xfrm>
              <a:off x="1513403" y="4520405"/>
              <a:ext cx="1686010" cy="1325563"/>
            </a:xfrm>
            <a:prstGeom prst="rect">
              <a:avLst/>
            </a:prstGeom>
          </p:spPr>
        </p:pic>
        <p:pic>
          <p:nvPicPr>
            <p:cNvPr id="18" name="Picture 17" descr="A close up of a brain&#10;&#10;Description automatically generated">
              <a:extLst>
                <a:ext uri="{FF2B5EF4-FFF2-40B4-BE49-F238E27FC236}">
                  <a16:creationId xmlns:a16="http://schemas.microsoft.com/office/drawing/2014/main" id="{B906A7A6-1AB0-13F7-AC59-00B96C4C38C9}"/>
                </a:ext>
              </a:extLst>
            </p:cNvPr>
            <p:cNvPicPr>
              <a:picLocks noChangeAspect="1"/>
            </p:cNvPicPr>
            <p:nvPr/>
          </p:nvPicPr>
          <p:blipFill>
            <a:blip r:embed="rId5"/>
            <a:srcRect l="29768" r="27834"/>
            <a:stretch/>
          </p:blipFill>
          <p:spPr>
            <a:xfrm>
              <a:off x="1906195" y="4842945"/>
              <a:ext cx="1686010" cy="1325563"/>
            </a:xfrm>
            <a:prstGeom prst="rect">
              <a:avLst/>
            </a:prstGeom>
          </p:spPr>
        </p:pic>
      </p:grpSp>
      <p:grpSp>
        <p:nvGrpSpPr>
          <p:cNvPr id="27" name="Group 26">
            <a:extLst>
              <a:ext uri="{FF2B5EF4-FFF2-40B4-BE49-F238E27FC236}">
                <a16:creationId xmlns:a16="http://schemas.microsoft.com/office/drawing/2014/main" id="{7BE1E3F1-3E11-09D0-ECEE-F9126E098169}"/>
              </a:ext>
            </a:extLst>
          </p:cNvPr>
          <p:cNvGrpSpPr/>
          <p:nvPr/>
        </p:nvGrpSpPr>
        <p:grpSpPr>
          <a:xfrm>
            <a:off x="8901962" y="3735899"/>
            <a:ext cx="3158192" cy="2756976"/>
            <a:chOff x="8901962" y="3735899"/>
            <a:chExt cx="3158192" cy="2756976"/>
          </a:xfrm>
        </p:grpSpPr>
        <p:pic>
          <p:nvPicPr>
            <p:cNvPr id="11" name="Picture 10" descr="A colorful object with black background&#10;&#10;Description automatically generated">
              <a:extLst>
                <a:ext uri="{FF2B5EF4-FFF2-40B4-BE49-F238E27FC236}">
                  <a16:creationId xmlns:a16="http://schemas.microsoft.com/office/drawing/2014/main" id="{2525A526-D4AC-8D21-C1C4-9158B1433E2B}"/>
                </a:ext>
              </a:extLst>
            </p:cNvPr>
            <p:cNvPicPr>
              <a:picLocks noChangeAspect="1"/>
            </p:cNvPicPr>
            <p:nvPr/>
          </p:nvPicPr>
          <p:blipFill>
            <a:blip r:embed="rId6"/>
            <a:srcRect l="28552" r="28349"/>
            <a:stretch/>
          </p:blipFill>
          <p:spPr>
            <a:xfrm>
              <a:off x="8901962" y="3735899"/>
              <a:ext cx="1572000" cy="1280972"/>
            </a:xfrm>
            <a:prstGeom prst="rect">
              <a:avLst/>
            </a:prstGeom>
          </p:spPr>
        </p:pic>
        <p:pic>
          <p:nvPicPr>
            <p:cNvPr id="20" name="Picture 19" descr="A colorful object with black background&#10;&#10;Description automatically generated">
              <a:extLst>
                <a:ext uri="{FF2B5EF4-FFF2-40B4-BE49-F238E27FC236}">
                  <a16:creationId xmlns:a16="http://schemas.microsoft.com/office/drawing/2014/main" id="{6AD45120-B252-1ADA-BB5C-794E197313A3}"/>
                </a:ext>
              </a:extLst>
            </p:cNvPr>
            <p:cNvPicPr>
              <a:picLocks noChangeAspect="1"/>
            </p:cNvPicPr>
            <p:nvPr/>
          </p:nvPicPr>
          <p:blipFill>
            <a:blip r:embed="rId6"/>
            <a:srcRect l="28552" r="28349"/>
            <a:stretch/>
          </p:blipFill>
          <p:spPr>
            <a:xfrm>
              <a:off x="9253367" y="4061241"/>
              <a:ext cx="1572000" cy="1280972"/>
            </a:xfrm>
            <a:prstGeom prst="rect">
              <a:avLst/>
            </a:prstGeom>
          </p:spPr>
        </p:pic>
        <p:pic>
          <p:nvPicPr>
            <p:cNvPr id="21" name="Picture 20" descr="A colorful object with black background&#10;&#10;Description automatically generated">
              <a:extLst>
                <a:ext uri="{FF2B5EF4-FFF2-40B4-BE49-F238E27FC236}">
                  <a16:creationId xmlns:a16="http://schemas.microsoft.com/office/drawing/2014/main" id="{CFDD2416-EA8C-F4B6-B0E7-4AF16615CB1B}"/>
                </a:ext>
              </a:extLst>
            </p:cNvPr>
            <p:cNvPicPr>
              <a:picLocks noChangeAspect="1"/>
            </p:cNvPicPr>
            <p:nvPr/>
          </p:nvPicPr>
          <p:blipFill>
            <a:blip r:embed="rId6"/>
            <a:srcRect l="28552" r="28349"/>
            <a:stretch/>
          </p:blipFill>
          <p:spPr>
            <a:xfrm>
              <a:off x="9715630" y="4458469"/>
              <a:ext cx="1572000" cy="1280972"/>
            </a:xfrm>
            <a:prstGeom prst="rect">
              <a:avLst/>
            </a:prstGeom>
          </p:spPr>
        </p:pic>
        <p:pic>
          <p:nvPicPr>
            <p:cNvPr id="22" name="Picture 21" descr="A colorful object with black background&#10;&#10;Description automatically generated">
              <a:extLst>
                <a:ext uri="{FF2B5EF4-FFF2-40B4-BE49-F238E27FC236}">
                  <a16:creationId xmlns:a16="http://schemas.microsoft.com/office/drawing/2014/main" id="{647B0FE2-BA72-BC58-B704-569240162F03}"/>
                </a:ext>
              </a:extLst>
            </p:cNvPr>
            <p:cNvPicPr>
              <a:picLocks noChangeAspect="1"/>
            </p:cNvPicPr>
            <p:nvPr/>
          </p:nvPicPr>
          <p:blipFill>
            <a:blip r:embed="rId6"/>
            <a:srcRect l="28552" r="28349"/>
            <a:stretch/>
          </p:blipFill>
          <p:spPr>
            <a:xfrm>
              <a:off x="10123261" y="4835186"/>
              <a:ext cx="1572000" cy="1280972"/>
            </a:xfrm>
            <a:prstGeom prst="rect">
              <a:avLst/>
            </a:prstGeom>
          </p:spPr>
        </p:pic>
        <p:pic>
          <p:nvPicPr>
            <p:cNvPr id="23" name="Picture 22" descr="A colorful object with black background&#10;&#10;Description automatically generated">
              <a:extLst>
                <a:ext uri="{FF2B5EF4-FFF2-40B4-BE49-F238E27FC236}">
                  <a16:creationId xmlns:a16="http://schemas.microsoft.com/office/drawing/2014/main" id="{3802CBC5-845A-F18A-E56C-35FE54D2D2C1}"/>
                </a:ext>
              </a:extLst>
            </p:cNvPr>
            <p:cNvPicPr>
              <a:picLocks noChangeAspect="1"/>
            </p:cNvPicPr>
            <p:nvPr/>
          </p:nvPicPr>
          <p:blipFill>
            <a:blip r:embed="rId6"/>
            <a:srcRect l="28552" r="28349"/>
            <a:stretch/>
          </p:blipFill>
          <p:spPr>
            <a:xfrm>
              <a:off x="10488154" y="5211903"/>
              <a:ext cx="1572000" cy="1280972"/>
            </a:xfrm>
            <a:prstGeom prst="rect">
              <a:avLst/>
            </a:prstGeom>
          </p:spPr>
        </p:pic>
      </p:grpSp>
      <p:sp>
        <p:nvSpPr>
          <p:cNvPr id="28" name="TextBox 27">
            <a:extLst>
              <a:ext uri="{FF2B5EF4-FFF2-40B4-BE49-F238E27FC236}">
                <a16:creationId xmlns:a16="http://schemas.microsoft.com/office/drawing/2014/main" id="{84F02611-C011-9C97-42E6-EAD4B72ECB28}"/>
              </a:ext>
            </a:extLst>
          </p:cNvPr>
          <p:cNvSpPr txBox="1"/>
          <p:nvPr/>
        </p:nvSpPr>
        <p:spPr>
          <a:xfrm>
            <a:off x="4774656" y="3543592"/>
            <a:ext cx="2365298" cy="830997"/>
          </a:xfrm>
          <a:prstGeom prst="rect">
            <a:avLst/>
          </a:prstGeom>
          <a:noFill/>
        </p:spPr>
        <p:txBody>
          <a:bodyPr wrap="square" rtlCol="0">
            <a:spAutoFit/>
          </a:bodyPr>
          <a:lstStyle/>
          <a:p>
            <a:pPr algn="ctr"/>
            <a:r>
              <a:rPr lang="en-US" sz="2400" dirty="0"/>
              <a:t>Personal Computer</a:t>
            </a:r>
          </a:p>
        </p:txBody>
      </p:sp>
      <p:sp>
        <p:nvSpPr>
          <p:cNvPr id="10" name="Slide Number Placeholder 9">
            <a:extLst>
              <a:ext uri="{FF2B5EF4-FFF2-40B4-BE49-F238E27FC236}">
                <a16:creationId xmlns:a16="http://schemas.microsoft.com/office/drawing/2014/main" id="{3BAE3923-F42D-3CFD-B27B-35C9CECA9DE7}"/>
              </a:ext>
            </a:extLst>
          </p:cNvPr>
          <p:cNvSpPr>
            <a:spLocks noGrp="1"/>
          </p:cNvSpPr>
          <p:nvPr>
            <p:ph type="sldNum" sz="quarter" idx="12"/>
          </p:nvPr>
        </p:nvSpPr>
        <p:spPr/>
        <p:txBody>
          <a:bodyPr/>
          <a:lstStyle/>
          <a:p>
            <a:fld id="{F606742C-631A-CB4E-A490-45C4369C55E7}" type="slidenum">
              <a:rPr lang="en-US" smtClean="0"/>
              <a:t>11</a:t>
            </a:fld>
            <a:endParaRPr lang="en-US"/>
          </a:p>
        </p:txBody>
      </p:sp>
    </p:spTree>
    <p:extLst>
      <p:ext uri="{BB962C8B-B14F-4D97-AF65-F5344CB8AC3E}">
        <p14:creationId xmlns:p14="http://schemas.microsoft.com/office/powerpoint/2010/main" val="3171003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F3CAB-BCE7-F5E3-901B-8128EDD5E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FEDFF-95BB-4516-93B4-3AA4B97893D8}"/>
              </a:ext>
            </a:extLst>
          </p:cNvPr>
          <p:cNvSpPr>
            <a:spLocks noGrp="1"/>
          </p:cNvSpPr>
          <p:nvPr>
            <p:ph type="title"/>
          </p:nvPr>
        </p:nvSpPr>
        <p:spPr/>
        <p:txBody>
          <a:bodyPr/>
          <a:lstStyle/>
          <a:p>
            <a:r>
              <a:rPr lang="en-US" dirty="0"/>
              <a:t>Why the SCC?</a:t>
            </a:r>
          </a:p>
        </p:txBody>
      </p:sp>
      <p:pic>
        <p:nvPicPr>
          <p:cNvPr id="6" name="Graphic 5" descr="Computer with solid fill">
            <a:extLst>
              <a:ext uri="{FF2B5EF4-FFF2-40B4-BE49-F238E27FC236}">
                <a16:creationId xmlns:a16="http://schemas.microsoft.com/office/drawing/2014/main" id="{0CBE23D1-0E69-01B3-AC0C-FB6F339ABE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4046" y="1027906"/>
            <a:ext cx="2746519" cy="2746519"/>
          </a:xfrm>
          <a:prstGeom prst="rect">
            <a:avLst/>
          </a:prstGeom>
        </p:spPr>
      </p:pic>
      <p:sp>
        <p:nvSpPr>
          <p:cNvPr id="7" name="Right Arrow 6">
            <a:extLst>
              <a:ext uri="{FF2B5EF4-FFF2-40B4-BE49-F238E27FC236}">
                <a16:creationId xmlns:a16="http://schemas.microsoft.com/office/drawing/2014/main" id="{8812F79E-6A8B-72C0-8F97-B2B7870AA036}"/>
              </a:ext>
            </a:extLst>
          </p:cNvPr>
          <p:cNvSpPr/>
          <p:nvPr/>
        </p:nvSpPr>
        <p:spPr>
          <a:xfrm rot="20049333">
            <a:off x="2989180" y="3301351"/>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7171B169-27D0-C758-6562-95FB2C5169A8}"/>
              </a:ext>
            </a:extLst>
          </p:cNvPr>
          <p:cNvSpPr/>
          <p:nvPr/>
        </p:nvSpPr>
        <p:spPr>
          <a:xfrm rot="1741362">
            <a:off x="7379726" y="3331440"/>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olorful object with black background&#10;&#10;Description automatically generated">
            <a:extLst>
              <a:ext uri="{FF2B5EF4-FFF2-40B4-BE49-F238E27FC236}">
                <a16:creationId xmlns:a16="http://schemas.microsoft.com/office/drawing/2014/main" id="{BB86BEF3-95FD-7EB2-8366-D03FBAB88DA4}"/>
              </a:ext>
            </a:extLst>
          </p:cNvPr>
          <p:cNvPicPr>
            <a:picLocks noChangeAspect="1"/>
          </p:cNvPicPr>
          <p:nvPr/>
        </p:nvPicPr>
        <p:blipFill>
          <a:blip r:embed="rId5"/>
          <a:srcRect l="28552" r="28349"/>
          <a:stretch/>
        </p:blipFill>
        <p:spPr>
          <a:xfrm>
            <a:off x="8901962" y="3735899"/>
            <a:ext cx="1572000" cy="1280972"/>
          </a:xfrm>
          <a:prstGeom prst="rect">
            <a:avLst/>
          </a:prstGeom>
        </p:spPr>
      </p:pic>
      <p:pic>
        <p:nvPicPr>
          <p:cNvPr id="4" name="Picture 3" descr="A close up of a brain&#10;&#10;Description automatically generated">
            <a:extLst>
              <a:ext uri="{FF2B5EF4-FFF2-40B4-BE49-F238E27FC236}">
                <a16:creationId xmlns:a16="http://schemas.microsoft.com/office/drawing/2014/main" id="{836D36B0-9E32-1996-613C-50C904DA70D3}"/>
              </a:ext>
            </a:extLst>
          </p:cNvPr>
          <p:cNvPicPr>
            <a:picLocks noChangeAspect="1"/>
          </p:cNvPicPr>
          <p:nvPr/>
        </p:nvPicPr>
        <p:blipFill>
          <a:blip r:embed="rId6"/>
          <a:srcRect l="29768" r="27834"/>
          <a:stretch/>
        </p:blipFill>
        <p:spPr>
          <a:xfrm>
            <a:off x="334798" y="3338269"/>
            <a:ext cx="1686010" cy="1325563"/>
          </a:xfrm>
          <a:prstGeom prst="rect">
            <a:avLst/>
          </a:prstGeom>
        </p:spPr>
      </p:pic>
      <p:pic>
        <p:nvPicPr>
          <p:cNvPr id="3" name="Picture 2" descr="A close up of a brain&#10;&#10;Description automatically generated">
            <a:extLst>
              <a:ext uri="{FF2B5EF4-FFF2-40B4-BE49-F238E27FC236}">
                <a16:creationId xmlns:a16="http://schemas.microsoft.com/office/drawing/2014/main" id="{BDDCD0E3-D94F-5695-4CF3-B24CBCC444CB}"/>
              </a:ext>
            </a:extLst>
          </p:cNvPr>
          <p:cNvPicPr>
            <a:picLocks noChangeAspect="1"/>
          </p:cNvPicPr>
          <p:nvPr/>
        </p:nvPicPr>
        <p:blipFill>
          <a:blip r:embed="rId6"/>
          <a:srcRect l="29768" r="27834"/>
          <a:stretch/>
        </p:blipFill>
        <p:spPr>
          <a:xfrm>
            <a:off x="698994" y="3675709"/>
            <a:ext cx="1686010" cy="1325563"/>
          </a:xfrm>
          <a:prstGeom prst="rect">
            <a:avLst/>
          </a:prstGeom>
        </p:spPr>
      </p:pic>
      <p:pic>
        <p:nvPicPr>
          <p:cNvPr id="5" name="Picture 4" descr="A close up of a brain&#10;&#10;Description automatically generated">
            <a:extLst>
              <a:ext uri="{FF2B5EF4-FFF2-40B4-BE49-F238E27FC236}">
                <a16:creationId xmlns:a16="http://schemas.microsoft.com/office/drawing/2014/main" id="{36FD1164-0A5D-55EB-5583-6D023CEA88D6}"/>
              </a:ext>
            </a:extLst>
          </p:cNvPr>
          <p:cNvPicPr>
            <a:picLocks noChangeAspect="1"/>
          </p:cNvPicPr>
          <p:nvPr/>
        </p:nvPicPr>
        <p:blipFill>
          <a:blip r:embed="rId6"/>
          <a:srcRect l="29768" r="27834"/>
          <a:stretch/>
        </p:blipFill>
        <p:spPr>
          <a:xfrm>
            <a:off x="1101994" y="4127800"/>
            <a:ext cx="1686010" cy="1325563"/>
          </a:xfrm>
          <a:prstGeom prst="rect">
            <a:avLst/>
          </a:prstGeom>
        </p:spPr>
      </p:pic>
      <p:pic>
        <p:nvPicPr>
          <p:cNvPr id="8" name="Picture 7" descr="A close up of a brain&#10;&#10;Description automatically generated">
            <a:extLst>
              <a:ext uri="{FF2B5EF4-FFF2-40B4-BE49-F238E27FC236}">
                <a16:creationId xmlns:a16="http://schemas.microsoft.com/office/drawing/2014/main" id="{836B5F1A-F5FB-0EA0-29E0-4DF4722E2999}"/>
              </a:ext>
            </a:extLst>
          </p:cNvPr>
          <p:cNvPicPr>
            <a:picLocks noChangeAspect="1"/>
          </p:cNvPicPr>
          <p:nvPr/>
        </p:nvPicPr>
        <p:blipFill>
          <a:blip r:embed="rId6"/>
          <a:srcRect l="29768" r="27834"/>
          <a:stretch/>
        </p:blipFill>
        <p:spPr>
          <a:xfrm>
            <a:off x="1513403" y="4520405"/>
            <a:ext cx="1686010" cy="1325563"/>
          </a:xfrm>
          <a:prstGeom prst="rect">
            <a:avLst/>
          </a:prstGeom>
        </p:spPr>
      </p:pic>
      <p:pic>
        <p:nvPicPr>
          <p:cNvPr id="18" name="Picture 17" descr="A close up of a brain&#10;&#10;Description automatically generated">
            <a:extLst>
              <a:ext uri="{FF2B5EF4-FFF2-40B4-BE49-F238E27FC236}">
                <a16:creationId xmlns:a16="http://schemas.microsoft.com/office/drawing/2014/main" id="{D959913A-5564-0938-3C79-288AFB428A4E}"/>
              </a:ext>
            </a:extLst>
          </p:cNvPr>
          <p:cNvPicPr>
            <a:picLocks noChangeAspect="1"/>
          </p:cNvPicPr>
          <p:nvPr/>
        </p:nvPicPr>
        <p:blipFill>
          <a:blip r:embed="rId6"/>
          <a:srcRect l="29768" r="27834"/>
          <a:stretch/>
        </p:blipFill>
        <p:spPr>
          <a:xfrm>
            <a:off x="1906195" y="4842945"/>
            <a:ext cx="1686010" cy="1325563"/>
          </a:xfrm>
          <a:prstGeom prst="rect">
            <a:avLst/>
          </a:prstGeom>
        </p:spPr>
      </p:pic>
      <p:pic>
        <p:nvPicPr>
          <p:cNvPr id="20" name="Picture 19" descr="A colorful object with black background&#10;&#10;Description automatically generated">
            <a:extLst>
              <a:ext uri="{FF2B5EF4-FFF2-40B4-BE49-F238E27FC236}">
                <a16:creationId xmlns:a16="http://schemas.microsoft.com/office/drawing/2014/main" id="{A9589F4A-F3BF-89E2-E0CF-869A7458F0A5}"/>
              </a:ext>
            </a:extLst>
          </p:cNvPr>
          <p:cNvPicPr>
            <a:picLocks noChangeAspect="1"/>
          </p:cNvPicPr>
          <p:nvPr/>
        </p:nvPicPr>
        <p:blipFill>
          <a:blip r:embed="rId5"/>
          <a:srcRect l="28552" r="28349"/>
          <a:stretch/>
        </p:blipFill>
        <p:spPr>
          <a:xfrm>
            <a:off x="9253367" y="4061241"/>
            <a:ext cx="1572000" cy="1280972"/>
          </a:xfrm>
          <a:prstGeom prst="rect">
            <a:avLst/>
          </a:prstGeom>
        </p:spPr>
      </p:pic>
      <p:pic>
        <p:nvPicPr>
          <p:cNvPr id="21" name="Picture 20" descr="A colorful object with black background&#10;&#10;Description automatically generated">
            <a:extLst>
              <a:ext uri="{FF2B5EF4-FFF2-40B4-BE49-F238E27FC236}">
                <a16:creationId xmlns:a16="http://schemas.microsoft.com/office/drawing/2014/main" id="{0F026036-EA2C-AD13-F178-B75A9ABE67F6}"/>
              </a:ext>
            </a:extLst>
          </p:cNvPr>
          <p:cNvPicPr>
            <a:picLocks noChangeAspect="1"/>
          </p:cNvPicPr>
          <p:nvPr/>
        </p:nvPicPr>
        <p:blipFill>
          <a:blip r:embed="rId5"/>
          <a:srcRect l="28552" r="28349"/>
          <a:stretch/>
        </p:blipFill>
        <p:spPr>
          <a:xfrm>
            <a:off x="9715630" y="4458469"/>
            <a:ext cx="1572000" cy="1280972"/>
          </a:xfrm>
          <a:prstGeom prst="rect">
            <a:avLst/>
          </a:prstGeom>
        </p:spPr>
      </p:pic>
      <p:pic>
        <p:nvPicPr>
          <p:cNvPr id="22" name="Picture 21" descr="A colorful object with black background&#10;&#10;Description automatically generated">
            <a:extLst>
              <a:ext uri="{FF2B5EF4-FFF2-40B4-BE49-F238E27FC236}">
                <a16:creationId xmlns:a16="http://schemas.microsoft.com/office/drawing/2014/main" id="{C74CD2B7-2470-C4F7-D057-618938B1E947}"/>
              </a:ext>
            </a:extLst>
          </p:cNvPr>
          <p:cNvPicPr>
            <a:picLocks noChangeAspect="1"/>
          </p:cNvPicPr>
          <p:nvPr/>
        </p:nvPicPr>
        <p:blipFill>
          <a:blip r:embed="rId5"/>
          <a:srcRect l="28552" r="28349"/>
          <a:stretch/>
        </p:blipFill>
        <p:spPr>
          <a:xfrm>
            <a:off x="10123261" y="4835186"/>
            <a:ext cx="1572000" cy="1280972"/>
          </a:xfrm>
          <a:prstGeom prst="rect">
            <a:avLst/>
          </a:prstGeom>
        </p:spPr>
      </p:pic>
      <p:pic>
        <p:nvPicPr>
          <p:cNvPr id="23" name="Picture 22" descr="A colorful object with black background&#10;&#10;Description automatically generated">
            <a:extLst>
              <a:ext uri="{FF2B5EF4-FFF2-40B4-BE49-F238E27FC236}">
                <a16:creationId xmlns:a16="http://schemas.microsoft.com/office/drawing/2014/main" id="{339A5D96-C5CA-01BE-F388-A7A73C6A44E5}"/>
              </a:ext>
            </a:extLst>
          </p:cNvPr>
          <p:cNvPicPr>
            <a:picLocks noChangeAspect="1"/>
          </p:cNvPicPr>
          <p:nvPr/>
        </p:nvPicPr>
        <p:blipFill>
          <a:blip r:embed="rId5"/>
          <a:srcRect l="28552" r="28349"/>
          <a:stretch/>
        </p:blipFill>
        <p:spPr>
          <a:xfrm>
            <a:off x="10488154" y="5211903"/>
            <a:ext cx="1572000" cy="1280972"/>
          </a:xfrm>
          <a:prstGeom prst="rect">
            <a:avLst/>
          </a:prstGeom>
        </p:spPr>
      </p:pic>
      <p:sp>
        <p:nvSpPr>
          <p:cNvPr id="13" name="TextBox 12">
            <a:extLst>
              <a:ext uri="{FF2B5EF4-FFF2-40B4-BE49-F238E27FC236}">
                <a16:creationId xmlns:a16="http://schemas.microsoft.com/office/drawing/2014/main" id="{5AEC420E-1245-04DB-99ED-B960F3052105}"/>
              </a:ext>
            </a:extLst>
          </p:cNvPr>
          <p:cNvSpPr txBox="1"/>
          <p:nvPr/>
        </p:nvSpPr>
        <p:spPr>
          <a:xfrm>
            <a:off x="4774656" y="3543592"/>
            <a:ext cx="2365298" cy="830997"/>
          </a:xfrm>
          <a:prstGeom prst="rect">
            <a:avLst/>
          </a:prstGeom>
          <a:noFill/>
        </p:spPr>
        <p:txBody>
          <a:bodyPr wrap="square" rtlCol="0">
            <a:spAutoFit/>
          </a:bodyPr>
          <a:lstStyle/>
          <a:p>
            <a:pPr algn="ctr"/>
            <a:r>
              <a:rPr lang="en-US" sz="2400" dirty="0"/>
              <a:t>Personal Computer</a:t>
            </a:r>
          </a:p>
        </p:txBody>
      </p:sp>
      <p:sp>
        <p:nvSpPr>
          <p:cNvPr id="10" name="Fade">
            <a:extLst>
              <a:ext uri="{FF2B5EF4-FFF2-40B4-BE49-F238E27FC236}">
                <a16:creationId xmlns:a16="http://schemas.microsoft.com/office/drawing/2014/main" id="{D44FF1C9-B34C-17E0-748D-10603314F4ED}"/>
              </a:ext>
            </a:extLst>
          </p:cNvPr>
          <p:cNvSpPr/>
          <p:nvPr/>
        </p:nvSpPr>
        <p:spPr>
          <a:xfrm>
            <a:off x="189781" y="1431986"/>
            <a:ext cx="11883664" cy="5262112"/>
          </a:xfrm>
          <a:prstGeom prst="rect">
            <a:avLst/>
          </a:prstGeom>
          <a:solidFill>
            <a:srgbClr val="FFFFFF">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Call Out">
            <a:extLst>
              <a:ext uri="{FF2B5EF4-FFF2-40B4-BE49-F238E27FC236}">
                <a16:creationId xmlns:a16="http://schemas.microsoft.com/office/drawing/2014/main" id="{99DA0B69-1029-3F32-45C0-6031A476C2D6}"/>
              </a:ext>
            </a:extLst>
          </p:cNvPr>
          <p:cNvSpPr txBox="1"/>
          <p:nvPr/>
        </p:nvSpPr>
        <p:spPr>
          <a:xfrm>
            <a:off x="2174375" y="2853828"/>
            <a:ext cx="7843249" cy="1938992"/>
          </a:xfrm>
          <a:prstGeom prst="rect">
            <a:avLst/>
          </a:prstGeom>
          <a:solidFill>
            <a:schemeClr val="accent1">
              <a:lumMod val="60000"/>
              <a:lumOff val="40000"/>
            </a:schemeClr>
          </a:solidFill>
          <a:ln>
            <a:solidFill>
              <a:schemeClr val="tx1"/>
            </a:solidFill>
          </a:ln>
        </p:spPr>
        <p:txBody>
          <a:bodyPr wrap="square" rtlCol="0" anchor="ctr">
            <a:spAutoFit/>
          </a:bodyPr>
          <a:lstStyle/>
          <a:p>
            <a:pPr algn="ctr"/>
            <a:r>
              <a:rPr lang="en-US" sz="6000" dirty="0"/>
              <a:t>6 Hours x 5 subjects = 30 hours!</a:t>
            </a:r>
          </a:p>
        </p:txBody>
      </p:sp>
      <p:sp>
        <p:nvSpPr>
          <p:cNvPr id="14" name="Slide Number Placeholder 13">
            <a:extLst>
              <a:ext uri="{FF2B5EF4-FFF2-40B4-BE49-F238E27FC236}">
                <a16:creationId xmlns:a16="http://schemas.microsoft.com/office/drawing/2014/main" id="{D6860ED7-A86C-181A-E489-C20328136A3B}"/>
              </a:ext>
            </a:extLst>
          </p:cNvPr>
          <p:cNvSpPr>
            <a:spLocks noGrp="1"/>
          </p:cNvSpPr>
          <p:nvPr>
            <p:ph type="sldNum" sz="quarter" idx="12"/>
          </p:nvPr>
        </p:nvSpPr>
        <p:spPr/>
        <p:txBody>
          <a:bodyPr/>
          <a:lstStyle/>
          <a:p>
            <a:fld id="{F606742C-631A-CB4E-A490-45C4369C55E7}" type="slidenum">
              <a:rPr lang="en-US" smtClean="0"/>
              <a:t>12</a:t>
            </a:fld>
            <a:endParaRPr lang="en-US"/>
          </a:p>
        </p:txBody>
      </p:sp>
    </p:spTree>
    <p:extLst>
      <p:ext uri="{BB962C8B-B14F-4D97-AF65-F5344CB8AC3E}">
        <p14:creationId xmlns:p14="http://schemas.microsoft.com/office/powerpoint/2010/main" val="107761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F01A-B093-19EA-DAF1-9EC824175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C3BF84-B618-7FD0-C36E-BA8DF925BC9E}"/>
              </a:ext>
            </a:extLst>
          </p:cNvPr>
          <p:cNvSpPr>
            <a:spLocks noGrp="1"/>
          </p:cNvSpPr>
          <p:nvPr>
            <p:ph type="title"/>
          </p:nvPr>
        </p:nvSpPr>
        <p:spPr/>
        <p:txBody>
          <a:bodyPr/>
          <a:lstStyle/>
          <a:p>
            <a:r>
              <a:rPr lang="en-US" dirty="0"/>
              <a:t>Why the SCC?</a:t>
            </a:r>
          </a:p>
        </p:txBody>
      </p:sp>
      <p:pic>
        <p:nvPicPr>
          <p:cNvPr id="6" name="Graphic 5" descr="Computer with solid fill">
            <a:extLst>
              <a:ext uri="{FF2B5EF4-FFF2-40B4-BE49-F238E27FC236}">
                <a16:creationId xmlns:a16="http://schemas.microsoft.com/office/drawing/2014/main" id="{936FFAD0-6735-5DF6-DB93-63695B3734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4046" y="1027906"/>
            <a:ext cx="2746519" cy="2746519"/>
          </a:xfrm>
          <a:prstGeom prst="rect">
            <a:avLst/>
          </a:prstGeom>
        </p:spPr>
      </p:pic>
      <p:sp>
        <p:nvSpPr>
          <p:cNvPr id="7" name="Right Arrow 6">
            <a:extLst>
              <a:ext uri="{FF2B5EF4-FFF2-40B4-BE49-F238E27FC236}">
                <a16:creationId xmlns:a16="http://schemas.microsoft.com/office/drawing/2014/main" id="{AE657CBD-4972-2993-725E-092BE0913471}"/>
              </a:ext>
            </a:extLst>
          </p:cNvPr>
          <p:cNvSpPr/>
          <p:nvPr/>
        </p:nvSpPr>
        <p:spPr>
          <a:xfrm rot="20049333">
            <a:off x="2989180" y="3301351"/>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F198CBF7-7D5C-CC3C-E6A0-1DADBB2DB873}"/>
              </a:ext>
            </a:extLst>
          </p:cNvPr>
          <p:cNvSpPr/>
          <p:nvPr/>
        </p:nvSpPr>
        <p:spPr>
          <a:xfrm rot="1741362">
            <a:off x="7379726" y="3331440"/>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DC2C4C9A-5AF7-6FFC-CA40-B8D0014FF01E}"/>
              </a:ext>
            </a:extLst>
          </p:cNvPr>
          <p:cNvGrpSpPr/>
          <p:nvPr/>
        </p:nvGrpSpPr>
        <p:grpSpPr>
          <a:xfrm>
            <a:off x="334798" y="3338269"/>
            <a:ext cx="3257407" cy="2830239"/>
            <a:chOff x="334798" y="3338269"/>
            <a:chExt cx="3257407" cy="2830239"/>
          </a:xfrm>
        </p:grpSpPr>
        <p:pic>
          <p:nvPicPr>
            <p:cNvPr id="4" name="Picture 3" descr="A close up of a brain&#10;&#10;Description automatically generated">
              <a:extLst>
                <a:ext uri="{FF2B5EF4-FFF2-40B4-BE49-F238E27FC236}">
                  <a16:creationId xmlns:a16="http://schemas.microsoft.com/office/drawing/2014/main" id="{5B181A4B-8E0C-7BA9-47F7-5D372169FF9C}"/>
                </a:ext>
              </a:extLst>
            </p:cNvPr>
            <p:cNvPicPr>
              <a:picLocks noChangeAspect="1"/>
            </p:cNvPicPr>
            <p:nvPr/>
          </p:nvPicPr>
          <p:blipFill>
            <a:blip r:embed="rId4"/>
            <a:srcRect l="29768" r="27834"/>
            <a:stretch/>
          </p:blipFill>
          <p:spPr>
            <a:xfrm>
              <a:off x="334798" y="3338269"/>
              <a:ext cx="1686010" cy="1325563"/>
            </a:xfrm>
            <a:prstGeom prst="rect">
              <a:avLst/>
            </a:prstGeom>
          </p:spPr>
        </p:pic>
        <p:pic>
          <p:nvPicPr>
            <p:cNvPr id="3" name="Picture 2" descr="A close up of a brain&#10;&#10;Description automatically generated">
              <a:extLst>
                <a:ext uri="{FF2B5EF4-FFF2-40B4-BE49-F238E27FC236}">
                  <a16:creationId xmlns:a16="http://schemas.microsoft.com/office/drawing/2014/main" id="{DA835918-74A2-D09D-888E-303DA42535AD}"/>
                </a:ext>
              </a:extLst>
            </p:cNvPr>
            <p:cNvPicPr>
              <a:picLocks noChangeAspect="1"/>
            </p:cNvPicPr>
            <p:nvPr/>
          </p:nvPicPr>
          <p:blipFill>
            <a:blip r:embed="rId4"/>
            <a:srcRect l="29768" r="27834"/>
            <a:stretch/>
          </p:blipFill>
          <p:spPr>
            <a:xfrm>
              <a:off x="698994" y="3675709"/>
              <a:ext cx="1686010" cy="1325563"/>
            </a:xfrm>
            <a:prstGeom prst="rect">
              <a:avLst/>
            </a:prstGeom>
          </p:spPr>
        </p:pic>
        <p:pic>
          <p:nvPicPr>
            <p:cNvPr id="5" name="Picture 4" descr="A close up of a brain&#10;&#10;Description automatically generated">
              <a:extLst>
                <a:ext uri="{FF2B5EF4-FFF2-40B4-BE49-F238E27FC236}">
                  <a16:creationId xmlns:a16="http://schemas.microsoft.com/office/drawing/2014/main" id="{36011EC6-63E5-C63B-6FEE-16E16B02A679}"/>
                </a:ext>
              </a:extLst>
            </p:cNvPr>
            <p:cNvPicPr>
              <a:picLocks noChangeAspect="1"/>
            </p:cNvPicPr>
            <p:nvPr/>
          </p:nvPicPr>
          <p:blipFill>
            <a:blip r:embed="rId4"/>
            <a:srcRect l="29768" r="27834"/>
            <a:stretch/>
          </p:blipFill>
          <p:spPr>
            <a:xfrm>
              <a:off x="1101994" y="4127800"/>
              <a:ext cx="1686010" cy="1325563"/>
            </a:xfrm>
            <a:prstGeom prst="rect">
              <a:avLst/>
            </a:prstGeom>
          </p:spPr>
        </p:pic>
        <p:pic>
          <p:nvPicPr>
            <p:cNvPr id="8" name="Picture 7" descr="A close up of a brain&#10;&#10;Description automatically generated">
              <a:extLst>
                <a:ext uri="{FF2B5EF4-FFF2-40B4-BE49-F238E27FC236}">
                  <a16:creationId xmlns:a16="http://schemas.microsoft.com/office/drawing/2014/main" id="{46A053C0-3F4A-9885-939F-EC7D4EC0FEB5}"/>
                </a:ext>
              </a:extLst>
            </p:cNvPr>
            <p:cNvPicPr>
              <a:picLocks noChangeAspect="1"/>
            </p:cNvPicPr>
            <p:nvPr/>
          </p:nvPicPr>
          <p:blipFill>
            <a:blip r:embed="rId4"/>
            <a:srcRect l="29768" r="27834"/>
            <a:stretch/>
          </p:blipFill>
          <p:spPr>
            <a:xfrm>
              <a:off x="1513403" y="4520405"/>
              <a:ext cx="1686010" cy="1325563"/>
            </a:xfrm>
            <a:prstGeom prst="rect">
              <a:avLst/>
            </a:prstGeom>
          </p:spPr>
        </p:pic>
        <p:pic>
          <p:nvPicPr>
            <p:cNvPr id="18" name="Picture 17" descr="A close up of a brain&#10;&#10;Description automatically generated">
              <a:extLst>
                <a:ext uri="{FF2B5EF4-FFF2-40B4-BE49-F238E27FC236}">
                  <a16:creationId xmlns:a16="http://schemas.microsoft.com/office/drawing/2014/main" id="{CE903DB6-D9EF-9EFE-7641-129857F0674B}"/>
                </a:ext>
              </a:extLst>
            </p:cNvPr>
            <p:cNvPicPr>
              <a:picLocks noChangeAspect="1"/>
            </p:cNvPicPr>
            <p:nvPr/>
          </p:nvPicPr>
          <p:blipFill>
            <a:blip r:embed="rId4"/>
            <a:srcRect l="29768" r="27834"/>
            <a:stretch/>
          </p:blipFill>
          <p:spPr>
            <a:xfrm>
              <a:off x="1906195" y="4842945"/>
              <a:ext cx="1686010" cy="1325563"/>
            </a:xfrm>
            <a:prstGeom prst="rect">
              <a:avLst/>
            </a:prstGeom>
          </p:spPr>
        </p:pic>
      </p:grpSp>
      <p:grpSp>
        <p:nvGrpSpPr>
          <p:cNvPr id="27" name="Group 26">
            <a:extLst>
              <a:ext uri="{FF2B5EF4-FFF2-40B4-BE49-F238E27FC236}">
                <a16:creationId xmlns:a16="http://schemas.microsoft.com/office/drawing/2014/main" id="{FE4879FE-0A53-5D4D-EB3A-F5A9FD7C15B0}"/>
              </a:ext>
            </a:extLst>
          </p:cNvPr>
          <p:cNvGrpSpPr/>
          <p:nvPr/>
        </p:nvGrpSpPr>
        <p:grpSpPr>
          <a:xfrm>
            <a:off x="8901962" y="3735899"/>
            <a:ext cx="3158192" cy="2756976"/>
            <a:chOff x="8901962" y="3735899"/>
            <a:chExt cx="3158192" cy="2756976"/>
          </a:xfrm>
        </p:grpSpPr>
        <p:pic>
          <p:nvPicPr>
            <p:cNvPr id="11" name="Picture 10" descr="A colorful object with black background&#10;&#10;Description automatically generated">
              <a:extLst>
                <a:ext uri="{FF2B5EF4-FFF2-40B4-BE49-F238E27FC236}">
                  <a16:creationId xmlns:a16="http://schemas.microsoft.com/office/drawing/2014/main" id="{7540E6A2-8399-BA3A-B121-2CFD6FB1B6AC}"/>
                </a:ext>
              </a:extLst>
            </p:cNvPr>
            <p:cNvPicPr>
              <a:picLocks noChangeAspect="1"/>
            </p:cNvPicPr>
            <p:nvPr/>
          </p:nvPicPr>
          <p:blipFill>
            <a:blip r:embed="rId5"/>
            <a:srcRect l="28552" r="28349"/>
            <a:stretch/>
          </p:blipFill>
          <p:spPr>
            <a:xfrm>
              <a:off x="8901962" y="3735899"/>
              <a:ext cx="1572000" cy="1280972"/>
            </a:xfrm>
            <a:prstGeom prst="rect">
              <a:avLst/>
            </a:prstGeom>
          </p:spPr>
        </p:pic>
        <p:pic>
          <p:nvPicPr>
            <p:cNvPr id="20" name="Picture 19" descr="A colorful object with black background&#10;&#10;Description automatically generated">
              <a:extLst>
                <a:ext uri="{FF2B5EF4-FFF2-40B4-BE49-F238E27FC236}">
                  <a16:creationId xmlns:a16="http://schemas.microsoft.com/office/drawing/2014/main" id="{57F0A5AE-ABDE-E210-712C-398BF26B9C0A}"/>
                </a:ext>
              </a:extLst>
            </p:cNvPr>
            <p:cNvPicPr>
              <a:picLocks noChangeAspect="1"/>
            </p:cNvPicPr>
            <p:nvPr/>
          </p:nvPicPr>
          <p:blipFill>
            <a:blip r:embed="rId5"/>
            <a:srcRect l="28552" r="28349"/>
            <a:stretch/>
          </p:blipFill>
          <p:spPr>
            <a:xfrm>
              <a:off x="9253367" y="4061241"/>
              <a:ext cx="1572000" cy="1280972"/>
            </a:xfrm>
            <a:prstGeom prst="rect">
              <a:avLst/>
            </a:prstGeom>
          </p:spPr>
        </p:pic>
        <p:pic>
          <p:nvPicPr>
            <p:cNvPr id="21" name="Picture 20" descr="A colorful object with black background&#10;&#10;Description automatically generated">
              <a:extLst>
                <a:ext uri="{FF2B5EF4-FFF2-40B4-BE49-F238E27FC236}">
                  <a16:creationId xmlns:a16="http://schemas.microsoft.com/office/drawing/2014/main" id="{6D8835A2-C11E-A960-78C5-C4F26777B806}"/>
                </a:ext>
              </a:extLst>
            </p:cNvPr>
            <p:cNvPicPr>
              <a:picLocks noChangeAspect="1"/>
            </p:cNvPicPr>
            <p:nvPr/>
          </p:nvPicPr>
          <p:blipFill>
            <a:blip r:embed="rId5"/>
            <a:srcRect l="28552" r="28349"/>
            <a:stretch/>
          </p:blipFill>
          <p:spPr>
            <a:xfrm>
              <a:off x="9715630" y="4458469"/>
              <a:ext cx="1572000" cy="1280972"/>
            </a:xfrm>
            <a:prstGeom prst="rect">
              <a:avLst/>
            </a:prstGeom>
          </p:spPr>
        </p:pic>
        <p:pic>
          <p:nvPicPr>
            <p:cNvPr id="22" name="Picture 21" descr="A colorful object with black background&#10;&#10;Description automatically generated">
              <a:extLst>
                <a:ext uri="{FF2B5EF4-FFF2-40B4-BE49-F238E27FC236}">
                  <a16:creationId xmlns:a16="http://schemas.microsoft.com/office/drawing/2014/main" id="{22388E38-21E3-0B8A-AE59-5CCFA980D80D}"/>
                </a:ext>
              </a:extLst>
            </p:cNvPr>
            <p:cNvPicPr>
              <a:picLocks noChangeAspect="1"/>
            </p:cNvPicPr>
            <p:nvPr/>
          </p:nvPicPr>
          <p:blipFill>
            <a:blip r:embed="rId5"/>
            <a:srcRect l="28552" r="28349"/>
            <a:stretch/>
          </p:blipFill>
          <p:spPr>
            <a:xfrm>
              <a:off x="10123261" y="4835186"/>
              <a:ext cx="1572000" cy="1280972"/>
            </a:xfrm>
            <a:prstGeom prst="rect">
              <a:avLst/>
            </a:prstGeom>
          </p:spPr>
        </p:pic>
        <p:pic>
          <p:nvPicPr>
            <p:cNvPr id="23" name="Picture 22" descr="A colorful object with black background&#10;&#10;Description automatically generated">
              <a:extLst>
                <a:ext uri="{FF2B5EF4-FFF2-40B4-BE49-F238E27FC236}">
                  <a16:creationId xmlns:a16="http://schemas.microsoft.com/office/drawing/2014/main" id="{845BD3FA-C270-B512-2016-D192ECA093B3}"/>
                </a:ext>
              </a:extLst>
            </p:cNvPr>
            <p:cNvPicPr>
              <a:picLocks noChangeAspect="1"/>
            </p:cNvPicPr>
            <p:nvPr/>
          </p:nvPicPr>
          <p:blipFill>
            <a:blip r:embed="rId5"/>
            <a:srcRect l="28552" r="28349"/>
            <a:stretch/>
          </p:blipFill>
          <p:spPr>
            <a:xfrm>
              <a:off x="10488154" y="5211903"/>
              <a:ext cx="1572000" cy="1280972"/>
            </a:xfrm>
            <a:prstGeom prst="rect">
              <a:avLst/>
            </a:prstGeom>
          </p:spPr>
        </p:pic>
      </p:grpSp>
      <p:sp>
        <p:nvSpPr>
          <p:cNvPr id="10" name="TextBox 9">
            <a:extLst>
              <a:ext uri="{FF2B5EF4-FFF2-40B4-BE49-F238E27FC236}">
                <a16:creationId xmlns:a16="http://schemas.microsoft.com/office/drawing/2014/main" id="{EFEDDDB2-7CE3-38DF-2453-C2E78340352F}"/>
              </a:ext>
            </a:extLst>
          </p:cNvPr>
          <p:cNvSpPr txBox="1"/>
          <p:nvPr/>
        </p:nvSpPr>
        <p:spPr>
          <a:xfrm>
            <a:off x="4774656" y="3543592"/>
            <a:ext cx="2365298" cy="830997"/>
          </a:xfrm>
          <a:prstGeom prst="rect">
            <a:avLst/>
          </a:prstGeom>
          <a:noFill/>
        </p:spPr>
        <p:txBody>
          <a:bodyPr wrap="square" rtlCol="0">
            <a:spAutoFit/>
          </a:bodyPr>
          <a:lstStyle/>
          <a:p>
            <a:pPr algn="ctr"/>
            <a:r>
              <a:rPr lang="en-US" sz="2400" dirty="0"/>
              <a:t>Personal Computer</a:t>
            </a:r>
          </a:p>
        </p:txBody>
      </p:sp>
      <p:sp>
        <p:nvSpPr>
          <p:cNvPr id="12" name="Slide Number Placeholder 11">
            <a:extLst>
              <a:ext uri="{FF2B5EF4-FFF2-40B4-BE49-F238E27FC236}">
                <a16:creationId xmlns:a16="http://schemas.microsoft.com/office/drawing/2014/main" id="{2B244B73-68C9-E7B6-DA9C-76B1D60FA7AF}"/>
              </a:ext>
            </a:extLst>
          </p:cNvPr>
          <p:cNvSpPr>
            <a:spLocks noGrp="1"/>
          </p:cNvSpPr>
          <p:nvPr>
            <p:ph type="sldNum" sz="quarter" idx="12"/>
          </p:nvPr>
        </p:nvSpPr>
        <p:spPr/>
        <p:txBody>
          <a:bodyPr/>
          <a:lstStyle/>
          <a:p>
            <a:fld id="{F606742C-631A-CB4E-A490-45C4369C55E7}" type="slidenum">
              <a:rPr lang="en-US" smtClean="0"/>
              <a:t>13</a:t>
            </a:fld>
            <a:endParaRPr lang="en-US"/>
          </a:p>
        </p:txBody>
      </p:sp>
    </p:spTree>
    <p:extLst>
      <p:ext uri="{BB962C8B-B14F-4D97-AF65-F5344CB8AC3E}">
        <p14:creationId xmlns:p14="http://schemas.microsoft.com/office/powerpoint/2010/main" val="287623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15833-DC26-21D3-160F-65D5DA49D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6755D-4B36-D240-38BC-78465F07E1A0}"/>
              </a:ext>
            </a:extLst>
          </p:cNvPr>
          <p:cNvSpPr>
            <a:spLocks noGrp="1"/>
          </p:cNvSpPr>
          <p:nvPr>
            <p:ph type="title"/>
          </p:nvPr>
        </p:nvSpPr>
        <p:spPr/>
        <p:txBody>
          <a:bodyPr/>
          <a:lstStyle/>
          <a:p>
            <a:r>
              <a:rPr lang="en-US" dirty="0"/>
              <a:t>Why the SCC?</a:t>
            </a:r>
          </a:p>
        </p:txBody>
      </p:sp>
      <p:sp>
        <p:nvSpPr>
          <p:cNvPr id="7" name="Right Arrow 6">
            <a:extLst>
              <a:ext uri="{FF2B5EF4-FFF2-40B4-BE49-F238E27FC236}">
                <a16:creationId xmlns:a16="http://schemas.microsoft.com/office/drawing/2014/main" id="{6664E46F-8C04-C97D-756E-948472C6D665}"/>
              </a:ext>
            </a:extLst>
          </p:cNvPr>
          <p:cNvSpPr/>
          <p:nvPr/>
        </p:nvSpPr>
        <p:spPr>
          <a:xfrm rot="20049333">
            <a:off x="2989180" y="3301351"/>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302C3BBB-68BD-EEE4-42EE-8852AC21B6A1}"/>
              </a:ext>
            </a:extLst>
          </p:cNvPr>
          <p:cNvSpPr/>
          <p:nvPr/>
        </p:nvSpPr>
        <p:spPr>
          <a:xfrm rot="1741362">
            <a:off x="7379726" y="3331440"/>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443A112-0B20-8FF5-A241-1377FDAB8ACC}"/>
              </a:ext>
            </a:extLst>
          </p:cNvPr>
          <p:cNvGrpSpPr/>
          <p:nvPr/>
        </p:nvGrpSpPr>
        <p:grpSpPr>
          <a:xfrm>
            <a:off x="4164886" y="1167334"/>
            <a:ext cx="3512789" cy="2125126"/>
            <a:chOff x="713569" y="3422866"/>
            <a:chExt cx="3512789" cy="2125126"/>
          </a:xfrm>
        </p:grpSpPr>
        <p:pic>
          <p:nvPicPr>
            <p:cNvPr id="12" name="Graphic 11" descr="Computer with solid fill">
              <a:extLst>
                <a:ext uri="{FF2B5EF4-FFF2-40B4-BE49-F238E27FC236}">
                  <a16:creationId xmlns:a16="http://schemas.microsoft.com/office/drawing/2014/main" id="{5930D609-F0B8-9EB6-E4BA-1A38AEC716B6}"/>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713569" y="3422866"/>
              <a:ext cx="461078" cy="1325563"/>
            </a:xfrm>
            <a:prstGeom prst="rect">
              <a:avLst/>
            </a:prstGeom>
          </p:spPr>
        </p:pic>
        <p:pic>
          <p:nvPicPr>
            <p:cNvPr id="13" name="Graphic 12" descr="Computer with solid fill">
              <a:extLst>
                <a:ext uri="{FF2B5EF4-FFF2-40B4-BE49-F238E27FC236}">
                  <a16:creationId xmlns:a16="http://schemas.microsoft.com/office/drawing/2014/main" id="{3222AF0B-F368-38D1-A3F4-E44048F5E744}"/>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1149528" y="3422866"/>
              <a:ext cx="461078" cy="1325563"/>
            </a:xfrm>
            <a:prstGeom prst="rect">
              <a:avLst/>
            </a:prstGeom>
          </p:spPr>
        </p:pic>
        <p:pic>
          <p:nvPicPr>
            <p:cNvPr id="14" name="Graphic 13" descr="Computer with solid fill">
              <a:extLst>
                <a:ext uri="{FF2B5EF4-FFF2-40B4-BE49-F238E27FC236}">
                  <a16:creationId xmlns:a16="http://schemas.microsoft.com/office/drawing/2014/main" id="{AE0DF332-E392-E6D5-D7CE-BC3747334EE9}"/>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1585487" y="3422866"/>
              <a:ext cx="461078" cy="1325563"/>
            </a:xfrm>
            <a:prstGeom prst="rect">
              <a:avLst/>
            </a:prstGeom>
          </p:spPr>
        </p:pic>
        <p:pic>
          <p:nvPicPr>
            <p:cNvPr id="15" name="Graphic 14" descr="Computer with solid fill">
              <a:extLst>
                <a:ext uri="{FF2B5EF4-FFF2-40B4-BE49-F238E27FC236}">
                  <a16:creationId xmlns:a16="http://schemas.microsoft.com/office/drawing/2014/main" id="{F92EFA8C-F80E-D01C-F809-56E9EB177950}"/>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021446" y="3422866"/>
              <a:ext cx="461078" cy="1325563"/>
            </a:xfrm>
            <a:prstGeom prst="rect">
              <a:avLst/>
            </a:prstGeom>
          </p:spPr>
        </p:pic>
        <p:pic>
          <p:nvPicPr>
            <p:cNvPr id="16" name="Graphic 15" descr="Computer with solid fill">
              <a:extLst>
                <a:ext uri="{FF2B5EF4-FFF2-40B4-BE49-F238E27FC236}">
                  <a16:creationId xmlns:a16="http://schemas.microsoft.com/office/drawing/2014/main" id="{F1D1BC59-D2EC-AD20-1E6B-68C22A34ECA9}"/>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457405" y="3422866"/>
              <a:ext cx="461078" cy="1325563"/>
            </a:xfrm>
            <a:prstGeom prst="rect">
              <a:avLst/>
            </a:prstGeom>
          </p:spPr>
        </p:pic>
        <p:pic>
          <p:nvPicPr>
            <p:cNvPr id="17" name="Graphic 16" descr="Computer with solid fill">
              <a:extLst>
                <a:ext uri="{FF2B5EF4-FFF2-40B4-BE49-F238E27FC236}">
                  <a16:creationId xmlns:a16="http://schemas.microsoft.com/office/drawing/2014/main" id="{628DFD89-20CD-E54F-A40D-F13E3F2F0CC9}"/>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893364" y="3422866"/>
              <a:ext cx="461078" cy="1325563"/>
            </a:xfrm>
            <a:prstGeom prst="rect">
              <a:avLst/>
            </a:prstGeom>
          </p:spPr>
        </p:pic>
        <p:pic>
          <p:nvPicPr>
            <p:cNvPr id="19" name="Graphic 18" descr="Computer with solid fill">
              <a:extLst>
                <a:ext uri="{FF2B5EF4-FFF2-40B4-BE49-F238E27FC236}">
                  <a16:creationId xmlns:a16="http://schemas.microsoft.com/office/drawing/2014/main" id="{E23BF05A-455A-C148-B5C6-8AA00FFBB3D5}"/>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3329323" y="3422866"/>
              <a:ext cx="461078" cy="1325563"/>
            </a:xfrm>
            <a:prstGeom prst="rect">
              <a:avLst/>
            </a:prstGeom>
          </p:spPr>
        </p:pic>
        <p:pic>
          <p:nvPicPr>
            <p:cNvPr id="24" name="Graphic 23" descr="Computer with solid fill">
              <a:extLst>
                <a:ext uri="{FF2B5EF4-FFF2-40B4-BE49-F238E27FC236}">
                  <a16:creationId xmlns:a16="http://schemas.microsoft.com/office/drawing/2014/main" id="{42B8C9B4-36A5-AD64-2A43-7BD8F7DADF19}"/>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3765280" y="3422866"/>
              <a:ext cx="461078" cy="1325563"/>
            </a:xfrm>
            <a:prstGeom prst="rect">
              <a:avLst/>
            </a:prstGeom>
          </p:spPr>
        </p:pic>
        <p:pic>
          <p:nvPicPr>
            <p:cNvPr id="25" name="Graphic 24" descr="Computer with solid fill">
              <a:extLst>
                <a:ext uri="{FF2B5EF4-FFF2-40B4-BE49-F238E27FC236}">
                  <a16:creationId xmlns:a16="http://schemas.microsoft.com/office/drawing/2014/main" id="{7B58782C-0EAC-4D7D-00CA-9F093B7EEA56}"/>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713569" y="4222429"/>
              <a:ext cx="461078" cy="1325563"/>
            </a:xfrm>
            <a:prstGeom prst="rect">
              <a:avLst/>
            </a:prstGeom>
          </p:spPr>
        </p:pic>
        <p:pic>
          <p:nvPicPr>
            <p:cNvPr id="28" name="Graphic 27" descr="Computer with solid fill">
              <a:extLst>
                <a:ext uri="{FF2B5EF4-FFF2-40B4-BE49-F238E27FC236}">
                  <a16:creationId xmlns:a16="http://schemas.microsoft.com/office/drawing/2014/main" id="{C318E4C3-5ABD-0F06-0B58-A53B636E351B}"/>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1149528" y="4222429"/>
              <a:ext cx="461078" cy="1325563"/>
            </a:xfrm>
            <a:prstGeom prst="rect">
              <a:avLst/>
            </a:prstGeom>
          </p:spPr>
        </p:pic>
        <p:pic>
          <p:nvPicPr>
            <p:cNvPr id="29" name="Graphic 28" descr="Computer with solid fill">
              <a:extLst>
                <a:ext uri="{FF2B5EF4-FFF2-40B4-BE49-F238E27FC236}">
                  <a16:creationId xmlns:a16="http://schemas.microsoft.com/office/drawing/2014/main" id="{97F1FD5F-A617-8C23-5776-EC33756AD47E}"/>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1585487" y="4222429"/>
              <a:ext cx="461078" cy="1325563"/>
            </a:xfrm>
            <a:prstGeom prst="rect">
              <a:avLst/>
            </a:prstGeom>
          </p:spPr>
        </p:pic>
        <p:pic>
          <p:nvPicPr>
            <p:cNvPr id="30" name="Graphic 29" descr="Computer with solid fill">
              <a:extLst>
                <a:ext uri="{FF2B5EF4-FFF2-40B4-BE49-F238E27FC236}">
                  <a16:creationId xmlns:a16="http://schemas.microsoft.com/office/drawing/2014/main" id="{A0D2E6E0-3BCF-AE9D-4C1E-434BD17F7FAF}"/>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021446" y="4222429"/>
              <a:ext cx="461078" cy="1325563"/>
            </a:xfrm>
            <a:prstGeom prst="rect">
              <a:avLst/>
            </a:prstGeom>
          </p:spPr>
        </p:pic>
        <p:pic>
          <p:nvPicPr>
            <p:cNvPr id="31" name="Graphic 30" descr="Computer with solid fill">
              <a:extLst>
                <a:ext uri="{FF2B5EF4-FFF2-40B4-BE49-F238E27FC236}">
                  <a16:creationId xmlns:a16="http://schemas.microsoft.com/office/drawing/2014/main" id="{1659F38D-8727-B14E-F811-D943AA49CADF}"/>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457405" y="4222429"/>
              <a:ext cx="461078" cy="1325563"/>
            </a:xfrm>
            <a:prstGeom prst="rect">
              <a:avLst/>
            </a:prstGeom>
          </p:spPr>
        </p:pic>
        <p:pic>
          <p:nvPicPr>
            <p:cNvPr id="32" name="Graphic 31" descr="Computer with solid fill">
              <a:extLst>
                <a:ext uri="{FF2B5EF4-FFF2-40B4-BE49-F238E27FC236}">
                  <a16:creationId xmlns:a16="http://schemas.microsoft.com/office/drawing/2014/main" id="{03865F4F-56F0-2C3D-C18B-649EC43DEBE7}"/>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893364" y="4222429"/>
              <a:ext cx="461078" cy="1325563"/>
            </a:xfrm>
            <a:prstGeom prst="rect">
              <a:avLst/>
            </a:prstGeom>
          </p:spPr>
        </p:pic>
        <p:pic>
          <p:nvPicPr>
            <p:cNvPr id="33" name="Graphic 32" descr="Computer with solid fill">
              <a:extLst>
                <a:ext uri="{FF2B5EF4-FFF2-40B4-BE49-F238E27FC236}">
                  <a16:creationId xmlns:a16="http://schemas.microsoft.com/office/drawing/2014/main" id="{FF19763E-0868-D7AE-3826-ABB20E9680FD}"/>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3329323" y="4222429"/>
              <a:ext cx="461078" cy="1325563"/>
            </a:xfrm>
            <a:prstGeom prst="rect">
              <a:avLst/>
            </a:prstGeom>
          </p:spPr>
        </p:pic>
        <p:pic>
          <p:nvPicPr>
            <p:cNvPr id="34" name="Graphic 33" descr="Computer with solid fill">
              <a:extLst>
                <a:ext uri="{FF2B5EF4-FFF2-40B4-BE49-F238E27FC236}">
                  <a16:creationId xmlns:a16="http://schemas.microsoft.com/office/drawing/2014/main" id="{68FECE39-A535-91C4-ADDF-34BD016C1485}"/>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3765280" y="4222429"/>
              <a:ext cx="461078" cy="1325563"/>
            </a:xfrm>
            <a:prstGeom prst="rect">
              <a:avLst/>
            </a:prstGeom>
          </p:spPr>
        </p:pic>
      </p:grpSp>
      <p:grpSp>
        <p:nvGrpSpPr>
          <p:cNvPr id="35" name="Group 34">
            <a:extLst>
              <a:ext uri="{FF2B5EF4-FFF2-40B4-BE49-F238E27FC236}">
                <a16:creationId xmlns:a16="http://schemas.microsoft.com/office/drawing/2014/main" id="{C03F9C5A-FBED-47FB-54C3-6B3D52002A92}"/>
              </a:ext>
            </a:extLst>
          </p:cNvPr>
          <p:cNvGrpSpPr/>
          <p:nvPr/>
        </p:nvGrpSpPr>
        <p:grpSpPr>
          <a:xfrm>
            <a:off x="262082" y="3562678"/>
            <a:ext cx="3257407" cy="2830239"/>
            <a:chOff x="334798" y="3338269"/>
            <a:chExt cx="3257407" cy="2830239"/>
          </a:xfrm>
        </p:grpSpPr>
        <p:pic>
          <p:nvPicPr>
            <p:cNvPr id="36" name="Picture 35" descr="A close up of a brain&#10;&#10;Description automatically generated">
              <a:extLst>
                <a:ext uri="{FF2B5EF4-FFF2-40B4-BE49-F238E27FC236}">
                  <a16:creationId xmlns:a16="http://schemas.microsoft.com/office/drawing/2014/main" id="{80782E80-AB28-501B-A34F-0082C3E767D5}"/>
                </a:ext>
              </a:extLst>
            </p:cNvPr>
            <p:cNvPicPr>
              <a:picLocks noChangeAspect="1"/>
            </p:cNvPicPr>
            <p:nvPr/>
          </p:nvPicPr>
          <p:blipFill>
            <a:blip r:embed="rId5"/>
            <a:srcRect l="29768" r="27834"/>
            <a:stretch/>
          </p:blipFill>
          <p:spPr>
            <a:xfrm>
              <a:off x="334798" y="3338269"/>
              <a:ext cx="1686010" cy="1325563"/>
            </a:xfrm>
            <a:prstGeom prst="rect">
              <a:avLst/>
            </a:prstGeom>
          </p:spPr>
        </p:pic>
        <p:pic>
          <p:nvPicPr>
            <p:cNvPr id="37" name="Picture 36" descr="A close up of a brain&#10;&#10;Description automatically generated">
              <a:extLst>
                <a:ext uri="{FF2B5EF4-FFF2-40B4-BE49-F238E27FC236}">
                  <a16:creationId xmlns:a16="http://schemas.microsoft.com/office/drawing/2014/main" id="{C92A8460-3478-7F94-69C3-D596D8C71851}"/>
                </a:ext>
              </a:extLst>
            </p:cNvPr>
            <p:cNvPicPr>
              <a:picLocks noChangeAspect="1"/>
            </p:cNvPicPr>
            <p:nvPr/>
          </p:nvPicPr>
          <p:blipFill>
            <a:blip r:embed="rId5"/>
            <a:srcRect l="29768" r="27834"/>
            <a:stretch/>
          </p:blipFill>
          <p:spPr>
            <a:xfrm>
              <a:off x="698994" y="3675709"/>
              <a:ext cx="1686010" cy="1325563"/>
            </a:xfrm>
            <a:prstGeom prst="rect">
              <a:avLst/>
            </a:prstGeom>
          </p:spPr>
        </p:pic>
        <p:pic>
          <p:nvPicPr>
            <p:cNvPr id="38" name="Picture 37" descr="A close up of a brain&#10;&#10;Description automatically generated">
              <a:extLst>
                <a:ext uri="{FF2B5EF4-FFF2-40B4-BE49-F238E27FC236}">
                  <a16:creationId xmlns:a16="http://schemas.microsoft.com/office/drawing/2014/main" id="{67C477BF-92DE-A2F6-4014-40C7EE7A6225}"/>
                </a:ext>
              </a:extLst>
            </p:cNvPr>
            <p:cNvPicPr>
              <a:picLocks noChangeAspect="1"/>
            </p:cNvPicPr>
            <p:nvPr/>
          </p:nvPicPr>
          <p:blipFill>
            <a:blip r:embed="rId5"/>
            <a:srcRect l="29768" r="27834"/>
            <a:stretch/>
          </p:blipFill>
          <p:spPr>
            <a:xfrm>
              <a:off x="1101994" y="4127800"/>
              <a:ext cx="1686010" cy="1325563"/>
            </a:xfrm>
            <a:prstGeom prst="rect">
              <a:avLst/>
            </a:prstGeom>
          </p:spPr>
        </p:pic>
        <p:pic>
          <p:nvPicPr>
            <p:cNvPr id="39" name="Picture 38" descr="A close up of a brain&#10;&#10;Description automatically generated">
              <a:extLst>
                <a:ext uri="{FF2B5EF4-FFF2-40B4-BE49-F238E27FC236}">
                  <a16:creationId xmlns:a16="http://schemas.microsoft.com/office/drawing/2014/main" id="{52A1BE60-6F17-A38D-A8ED-1B61B56ADA0A}"/>
                </a:ext>
              </a:extLst>
            </p:cNvPr>
            <p:cNvPicPr>
              <a:picLocks noChangeAspect="1"/>
            </p:cNvPicPr>
            <p:nvPr/>
          </p:nvPicPr>
          <p:blipFill>
            <a:blip r:embed="rId5"/>
            <a:srcRect l="29768" r="27834"/>
            <a:stretch/>
          </p:blipFill>
          <p:spPr>
            <a:xfrm>
              <a:off x="1513403" y="4520405"/>
              <a:ext cx="1686010" cy="1325563"/>
            </a:xfrm>
            <a:prstGeom prst="rect">
              <a:avLst/>
            </a:prstGeom>
          </p:spPr>
        </p:pic>
        <p:pic>
          <p:nvPicPr>
            <p:cNvPr id="40" name="Picture 39" descr="A close up of a brain&#10;&#10;Description automatically generated">
              <a:extLst>
                <a:ext uri="{FF2B5EF4-FFF2-40B4-BE49-F238E27FC236}">
                  <a16:creationId xmlns:a16="http://schemas.microsoft.com/office/drawing/2014/main" id="{2E9A3F6E-48E8-E637-60DA-DE4126136F00}"/>
                </a:ext>
              </a:extLst>
            </p:cNvPr>
            <p:cNvPicPr>
              <a:picLocks noChangeAspect="1"/>
            </p:cNvPicPr>
            <p:nvPr/>
          </p:nvPicPr>
          <p:blipFill>
            <a:blip r:embed="rId5"/>
            <a:srcRect l="29768" r="27834"/>
            <a:stretch/>
          </p:blipFill>
          <p:spPr>
            <a:xfrm>
              <a:off x="1906195" y="4842945"/>
              <a:ext cx="1686010" cy="1325563"/>
            </a:xfrm>
            <a:prstGeom prst="rect">
              <a:avLst/>
            </a:prstGeom>
          </p:spPr>
        </p:pic>
      </p:grpSp>
      <p:grpSp>
        <p:nvGrpSpPr>
          <p:cNvPr id="41" name="Group 40">
            <a:extLst>
              <a:ext uri="{FF2B5EF4-FFF2-40B4-BE49-F238E27FC236}">
                <a16:creationId xmlns:a16="http://schemas.microsoft.com/office/drawing/2014/main" id="{FA05775E-CC58-CAB5-E46D-97543016B3D4}"/>
              </a:ext>
            </a:extLst>
          </p:cNvPr>
          <p:cNvGrpSpPr/>
          <p:nvPr/>
        </p:nvGrpSpPr>
        <p:grpSpPr>
          <a:xfrm>
            <a:off x="8899469" y="4024879"/>
            <a:ext cx="3158192" cy="2756976"/>
            <a:chOff x="8901962" y="3735899"/>
            <a:chExt cx="3158192" cy="2756976"/>
          </a:xfrm>
        </p:grpSpPr>
        <p:pic>
          <p:nvPicPr>
            <p:cNvPr id="42" name="Picture 41" descr="A colorful object with black background&#10;&#10;Description automatically generated">
              <a:extLst>
                <a:ext uri="{FF2B5EF4-FFF2-40B4-BE49-F238E27FC236}">
                  <a16:creationId xmlns:a16="http://schemas.microsoft.com/office/drawing/2014/main" id="{076DA08F-993F-C988-45C9-9D71AC3EB7B0}"/>
                </a:ext>
              </a:extLst>
            </p:cNvPr>
            <p:cNvPicPr>
              <a:picLocks noChangeAspect="1"/>
            </p:cNvPicPr>
            <p:nvPr/>
          </p:nvPicPr>
          <p:blipFill>
            <a:blip r:embed="rId6"/>
            <a:srcRect l="28552" r="28349"/>
            <a:stretch/>
          </p:blipFill>
          <p:spPr>
            <a:xfrm>
              <a:off x="8901962" y="3735899"/>
              <a:ext cx="1572000" cy="1280972"/>
            </a:xfrm>
            <a:prstGeom prst="rect">
              <a:avLst/>
            </a:prstGeom>
          </p:spPr>
        </p:pic>
        <p:pic>
          <p:nvPicPr>
            <p:cNvPr id="43" name="Picture 42" descr="A colorful object with black background&#10;&#10;Description automatically generated">
              <a:extLst>
                <a:ext uri="{FF2B5EF4-FFF2-40B4-BE49-F238E27FC236}">
                  <a16:creationId xmlns:a16="http://schemas.microsoft.com/office/drawing/2014/main" id="{F80B16C4-8092-1619-4E6B-CD66B78689B4}"/>
                </a:ext>
              </a:extLst>
            </p:cNvPr>
            <p:cNvPicPr>
              <a:picLocks noChangeAspect="1"/>
            </p:cNvPicPr>
            <p:nvPr/>
          </p:nvPicPr>
          <p:blipFill>
            <a:blip r:embed="rId6"/>
            <a:srcRect l="28552" r="28349"/>
            <a:stretch/>
          </p:blipFill>
          <p:spPr>
            <a:xfrm>
              <a:off x="9253367" y="4061241"/>
              <a:ext cx="1572000" cy="1280972"/>
            </a:xfrm>
            <a:prstGeom prst="rect">
              <a:avLst/>
            </a:prstGeom>
          </p:spPr>
        </p:pic>
        <p:pic>
          <p:nvPicPr>
            <p:cNvPr id="44" name="Picture 43" descr="A colorful object with black background&#10;&#10;Description automatically generated">
              <a:extLst>
                <a:ext uri="{FF2B5EF4-FFF2-40B4-BE49-F238E27FC236}">
                  <a16:creationId xmlns:a16="http://schemas.microsoft.com/office/drawing/2014/main" id="{6BC1CBA0-3163-F92F-294D-30CEAA01B952}"/>
                </a:ext>
              </a:extLst>
            </p:cNvPr>
            <p:cNvPicPr>
              <a:picLocks noChangeAspect="1"/>
            </p:cNvPicPr>
            <p:nvPr/>
          </p:nvPicPr>
          <p:blipFill>
            <a:blip r:embed="rId6"/>
            <a:srcRect l="28552" r="28349"/>
            <a:stretch/>
          </p:blipFill>
          <p:spPr>
            <a:xfrm>
              <a:off x="9715630" y="4458469"/>
              <a:ext cx="1572000" cy="1280972"/>
            </a:xfrm>
            <a:prstGeom prst="rect">
              <a:avLst/>
            </a:prstGeom>
          </p:spPr>
        </p:pic>
        <p:pic>
          <p:nvPicPr>
            <p:cNvPr id="45" name="Picture 44" descr="A colorful object with black background&#10;&#10;Description automatically generated">
              <a:extLst>
                <a:ext uri="{FF2B5EF4-FFF2-40B4-BE49-F238E27FC236}">
                  <a16:creationId xmlns:a16="http://schemas.microsoft.com/office/drawing/2014/main" id="{93D1D8D8-A0E0-ED76-7930-5DC312AEC049}"/>
                </a:ext>
              </a:extLst>
            </p:cNvPr>
            <p:cNvPicPr>
              <a:picLocks noChangeAspect="1"/>
            </p:cNvPicPr>
            <p:nvPr/>
          </p:nvPicPr>
          <p:blipFill>
            <a:blip r:embed="rId6"/>
            <a:srcRect l="28552" r="28349"/>
            <a:stretch/>
          </p:blipFill>
          <p:spPr>
            <a:xfrm>
              <a:off x="10123261" y="4835186"/>
              <a:ext cx="1572000" cy="1280972"/>
            </a:xfrm>
            <a:prstGeom prst="rect">
              <a:avLst/>
            </a:prstGeom>
          </p:spPr>
        </p:pic>
        <p:pic>
          <p:nvPicPr>
            <p:cNvPr id="46" name="Picture 45" descr="A colorful object with black background&#10;&#10;Description automatically generated">
              <a:extLst>
                <a:ext uri="{FF2B5EF4-FFF2-40B4-BE49-F238E27FC236}">
                  <a16:creationId xmlns:a16="http://schemas.microsoft.com/office/drawing/2014/main" id="{61518789-2DF1-3FC6-EAA2-54F944AF3719}"/>
                </a:ext>
              </a:extLst>
            </p:cNvPr>
            <p:cNvPicPr>
              <a:picLocks noChangeAspect="1"/>
            </p:cNvPicPr>
            <p:nvPr/>
          </p:nvPicPr>
          <p:blipFill>
            <a:blip r:embed="rId6"/>
            <a:srcRect l="28552" r="28349"/>
            <a:stretch/>
          </p:blipFill>
          <p:spPr>
            <a:xfrm>
              <a:off x="10488154" y="5211903"/>
              <a:ext cx="1572000" cy="1280972"/>
            </a:xfrm>
            <a:prstGeom prst="rect">
              <a:avLst/>
            </a:prstGeom>
          </p:spPr>
        </p:pic>
      </p:grpSp>
      <p:sp>
        <p:nvSpPr>
          <p:cNvPr id="47" name="TextBox 46">
            <a:extLst>
              <a:ext uri="{FF2B5EF4-FFF2-40B4-BE49-F238E27FC236}">
                <a16:creationId xmlns:a16="http://schemas.microsoft.com/office/drawing/2014/main" id="{D2CA898B-2344-FDFF-6942-9F826D245C66}"/>
              </a:ext>
            </a:extLst>
          </p:cNvPr>
          <p:cNvSpPr txBox="1"/>
          <p:nvPr/>
        </p:nvSpPr>
        <p:spPr>
          <a:xfrm>
            <a:off x="4774656" y="3543592"/>
            <a:ext cx="2365298" cy="461665"/>
          </a:xfrm>
          <a:prstGeom prst="rect">
            <a:avLst/>
          </a:prstGeom>
          <a:noFill/>
        </p:spPr>
        <p:txBody>
          <a:bodyPr wrap="square" rtlCol="0">
            <a:spAutoFit/>
          </a:bodyPr>
          <a:lstStyle/>
          <a:p>
            <a:pPr algn="ctr"/>
            <a:r>
              <a:rPr lang="en-US" sz="2400" dirty="0"/>
              <a:t>The SCC</a:t>
            </a:r>
          </a:p>
        </p:txBody>
      </p:sp>
      <p:sp>
        <p:nvSpPr>
          <p:cNvPr id="3" name="Slide Number Placeholder 2">
            <a:extLst>
              <a:ext uri="{FF2B5EF4-FFF2-40B4-BE49-F238E27FC236}">
                <a16:creationId xmlns:a16="http://schemas.microsoft.com/office/drawing/2014/main" id="{E49CA5F7-9916-43CE-DC4C-7E37D41E6098}"/>
              </a:ext>
            </a:extLst>
          </p:cNvPr>
          <p:cNvSpPr>
            <a:spLocks noGrp="1"/>
          </p:cNvSpPr>
          <p:nvPr>
            <p:ph type="sldNum" sz="quarter" idx="12"/>
          </p:nvPr>
        </p:nvSpPr>
        <p:spPr/>
        <p:txBody>
          <a:bodyPr/>
          <a:lstStyle/>
          <a:p>
            <a:fld id="{F606742C-631A-CB4E-A490-45C4369C55E7}" type="slidenum">
              <a:rPr lang="en-US" smtClean="0"/>
              <a:t>14</a:t>
            </a:fld>
            <a:endParaRPr lang="en-US"/>
          </a:p>
        </p:txBody>
      </p:sp>
    </p:spTree>
    <p:extLst>
      <p:ext uri="{BB962C8B-B14F-4D97-AF65-F5344CB8AC3E}">
        <p14:creationId xmlns:p14="http://schemas.microsoft.com/office/powerpoint/2010/main" val="3982291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7C14-0801-72ED-25F1-99CCF50F8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36F84-6394-83A3-AAE5-473F5E1E1572}"/>
              </a:ext>
            </a:extLst>
          </p:cNvPr>
          <p:cNvSpPr>
            <a:spLocks noGrp="1"/>
          </p:cNvSpPr>
          <p:nvPr>
            <p:ph type="title"/>
          </p:nvPr>
        </p:nvSpPr>
        <p:spPr/>
        <p:txBody>
          <a:bodyPr/>
          <a:lstStyle/>
          <a:p>
            <a:r>
              <a:rPr lang="en-US" dirty="0"/>
              <a:t>Why the SCC?</a:t>
            </a:r>
          </a:p>
        </p:txBody>
      </p:sp>
      <p:grpSp>
        <p:nvGrpSpPr>
          <p:cNvPr id="3" name="Group 2">
            <a:extLst>
              <a:ext uri="{FF2B5EF4-FFF2-40B4-BE49-F238E27FC236}">
                <a16:creationId xmlns:a16="http://schemas.microsoft.com/office/drawing/2014/main" id="{D496889A-8621-14AC-8D27-D4E05F430804}"/>
              </a:ext>
            </a:extLst>
          </p:cNvPr>
          <p:cNvGrpSpPr/>
          <p:nvPr/>
        </p:nvGrpSpPr>
        <p:grpSpPr>
          <a:xfrm>
            <a:off x="262082" y="3562678"/>
            <a:ext cx="3257407" cy="2830239"/>
            <a:chOff x="334798" y="3338269"/>
            <a:chExt cx="3257407" cy="2830239"/>
          </a:xfrm>
        </p:grpSpPr>
        <p:pic>
          <p:nvPicPr>
            <p:cNvPr id="6" name="Picture 5" descr="A close up of a brain&#10;&#10;Description automatically generated">
              <a:extLst>
                <a:ext uri="{FF2B5EF4-FFF2-40B4-BE49-F238E27FC236}">
                  <a16:creationId xmlns:a16="http://schemas.microsoft.com/office/drawing/2014/main" id="{59A4E3FC-FF81-379E-E9D1-74EEAE74CA84}"/>
                </a:ext>
              </a:extLst>
            </p:cNvPr>
            <p:cNvPicPr>
              <a:picLocks noChangeAspect="1"/>
            </p:cNvPicPr>
            <p:nvPr/>
          </p:nvPicPr>
          <p:blipFill>
            <a:blip r:embed="rId2"/>
            <a:srcRect l="29768" r="27834"/>
            <a:stretch/>
          </p:blipFill>
          <p:spPr>
            <a:xfrm>
              <a:off x="334798" y="3338269"/>
              <a:ext cx="1686010" cy="1325563"/>
            </a:xfrm>
            <a:prstGeom prst="rect">
              <a:avLst/>
            </a:prstGeom>
          </p:spPr>
        </p:pic>
        <p:pic>
          <p:nvPicPr>
            <p:cNvPr id="23" name="Picture 22" descr="A close up of a brain&#10;&#10;Description automatically generated">
              <a:extLst>
                <a:ext uri="{FF2B5EF4-FFF2-40B4-BE49-F238E27FC236}">
                  <a16:creationId xmlns:a16="http://schemas.microsoft.com/office/drawing/2014/main" id="{C70563EA-9D5D-32FC-1366-7173B7EC650F}"/>
                </a:ext>
              </a:extLst>
            </p:cNvPr>
            <p:cNvPicPr>
              <a:picLocks noChangeAspect="1"/>
            </p:cNvPicPr>
            <p:nvPr/>
          </p:nvPicPr>
          <p:blipFill>
            <a:blip r:embed="rId2"/>
            <a:srcRect l="29768" r="27834"/>
            <a:stretch/>
          </p:blipFill>
          <p:spPr>
            <a:xfrm>
              <a:off x="698994" y="3675709"/>
              <a:ext cx="1686010" cy="1325563"/>
            </a:xfrm>
            <a:prstGeom prst="rect">
              <a:avLst/>
            </a:prstGeom>
          </p:spPr>
        </p:pic>
        <p:pic>
          <p:nvPicPr>
            <p:cNvPr id="24" name="Picture 23" descr="A close up of a brain&#10;&#10;Description automatically generated">
              <a:extLst>
                <a:ext uri="{FF2B5EF4-FFF2-40B4-BE49-F238E27FC236}">
                  <a16:creationId xmlns:a16="http://schemas.microsoft.com/office/drawing/2014/main" id="{A15C2E94-3542-1C0A-2F0A-F13D646458D6}"/>
                </a:ext>
              </a:extLst>
            </p:cNvPr>
            <p:cNvPicPr>
              <a:picLocks noChangeAspect="1"/>
            </p:cNvPicPr>
            <p:nvPr/>
          </p:nvPicPr>
          <p:blipFill>
            <a:blip r:embed="rId2"/>
            <a:srcRect l="29768" r="27834"/>
            <a:stretch/>
          </p:blipFill>
          <p:spPr>
            <a:xfrm>
              <a:off x="1101994" y="4127800"/>
              <a:ext cx="1686010" cy="1325563"/>
            </a:xfrm>
            <a:prstGeom prst="rect">
              <a:avLst/>
            </a:prstGeom>
          </p:spPr>
        </p:pic>
        <p:pic>
          <p:nvPicPr>
            <p:cNvPr id="25" name="Picture 24" descr="A close up of a brain&#10;&#10;Description automatically generated">
              <a:extLst>
                <a:ext uri="{FF2B5EF4-FFF2-40B4-BE49-F238E27FC236}">
                  <a16:creationId xmlns:a16="http://schemas.microsoft.com/office/drawing/2014/main" id="{578B5341-943E-C6C6-D122-78B3F7A0CA9D}"/>
                </a:ext>
              </a:extLst>
            </p:cNvPr>
            <p:cNvPicPr>
              <a:picLocks noChangeAspect="1"/>
            </p:cNvPicPr>
            <p:nvPr/>
          </p:nvPicPr>
          <p:blipFill>
            <a:blip r:embed="rId2"/>
            <a:srcRect l="29768" r="27834"/>
            <a:stretch/>
          </p:blipFill>
          <p:spPr>
            <a:xfrm>
              <a:off x="1513403" y="4520405"/>
              <a:ext cx="1686010" cy="1325563"/>
            </a:xfrm>
            <a:prstGeom prst="rect">
              <a:avLst/>
            </a:prstGeom>
          </p:spPr>
        </p:pic>
        <p:pic>
          <p:nvPicPr>
            <p:cNvPr id="26" name="Picture 25" descr="A close up of a brain&#10;&#10;Description automatically generated">
              <a:extLst>
                <a:ext uri="{FF2B5EF4-FFF2-40B4-BE49-F238E27FC236}">
                  <a16:creationId xmlns:a16="http://schemas.microsoft.com/office/drawing/2014/main" id="{47C1B44B-B9B4-FB29-99AD-255F96E8EFA2}"/>
                </a:ext>
              </a:extLst>
            </p:cNvPr>
            <p:cNvPicPr>
              <a:picLocks noChangeAspect="1"/>
            </p:cNvPicPr>
            <p:nvPr/>
          </p:nvPicPr>
          <p:blipFill>
            <a:blip r:embed="rId2"/>
            <a:srcRect l="29768" r="27834"/>
            <a:stretch/>
          </p:blipFill>
          <p:spPr>
            <a:xfrm>
              <a:off x="1906195" y="4842945"/>
              <a:ext cx="1686010" cy="1325563"/>
            </a:xfrm>
            <a:prstGeom prst="rect">
              <a:avLst/>
            </a:prstGeom>
          </p:spPr>
        </p:pic>
      </p:grpSp>
      <p:grpSp>
        <p:nvGrpSpPr>
          <p:cNvPr id="27" name="Group 26">
            <a:extLst>
              <a:ext uri="{FF2B5EF4-FFF2-40B4-BE49-F238E27FC236}">
                <a16:creationId xmlns:a16="http://schemas.microsoft.com/office/drawing/2014/main" id="{02D70626-DA97-0734-1BEE-659EE33BDFF4}"/>
              </a:ext>
            </a:extLst>
          </p:cNvPr>
          <p:cNvGrpSpPr/>
          <p:nvPr/>
        </p:nvGrpSpPr>
        <p:grpSpPr>
          <a:xfrm>
            <a:off x="8899469" y="4024879"/>
            <a:ext cx="3158192" cy="2756976"/>
            <a:chOff x="8901962" y="3735899"/>
            <a:chExt cx="3158192" cy="2756976"/>
          </a:xfrm>
        </p:grpSpPr>
        <p:pic>
          <p:nvPicPr>
            <p:cNvPr id="28" name="Picture 27" descr="A colorful object with black background&#10;&#10;Description automatically generated">
              <a:extLst>
                <a:ext uri="{FF2B5EF4-FFF2-40B4-BE49-F238E27FC236}">
                  <a16:creationId xmlns:a16="http://schemas.microsoft.com/office/drawing/2014/main" id="{E8786B99-CD3D-4B3F-5ADA-135C4DBFD7E4}"/>
                </a:ext>
              </a:extLst>
            </p:cNvPr>
            <p:cNvPicPr>
              <a:picLocks noChangeAspect="1"/>
            </p:cNvPicPr>
            <p:nvPr/>
          </p:nvPicPr>
          <p:blipFill>
            <a:blip r:embed="rId3"/>
            <a:srcRect l="28552" r="28349"/>
            <a:stretch/>
          </p:blipFill>
          <p:spPr>
            <a:xfrm>
              <a:off x="8901962" y="3735899"/>
              <a:ext cx="1572000" cy="1280972"/>
            </a:xfrm>
            <a:prstGeom prst="rect">
              <a:avLst/>
            </a:prstGeom>
          </p:spPr>
        </p:pic>
        <p:pic>
          <p:nvPicPr>
            <p:cNvPr id="29" name="Picture 28" descr="A colorful object with black background&#10;&#10;Description automatically generated">
              <a:extLst>
                <a:ext uri="{FF2B5EF4-FFF2-40B4-BE49-F238E27FC236}">
                  <a16:creationId xmlns:a16="http://schemas.microsoft.com/office/drawing/2014/main" id="{CEE16C95-B256-7BC5-5AD0-7C390FF75D19}"/>
                </a:ext>
              </a:extLst>
            </p:cNvPr>
            <p:cNvPicPr>
              <a:picLocks noChangeAspect="1"/>
            </p:cNvPicPr>
            <p:nvPr/>
          </p:nvPicPr>
          <p:blipFill>
            <a:blip r:embed="rId3"/>
            <a:srcRect l="28552" r="28349"/>
            <a:stretch/>
          </p:blipFill>
          <p:spPr>
            <a:xfrm>
              <a:off x="9253367" y="4061241"/>
              <a:ext cx="1572000" cy="1280972"/>
            </a:xfrm>
            <a:prstGeom prst="rect">
              <a:avLst/>
            </a:prstGeom>
          </p:spPr>
        </p:pic>
        <p:pic>
          <p:nvPicPr>
            <p:cNvPr id="30" name="Picture 29" descr="A colorful object with black background&#10;&#10;Description automatically generated">
              <a:extLst>
                <a:ext uri="{FF2B5EF4-FFF2-40B4-BE49-F238E27FC236}">
                  <a16:creationId xmlns:a16="http://schemas.microsoft.com/office/drawing/2014/main" id="{CB0DB5BC-6AAF-86D8-6E3E-20A976710743}"/>
                </a:ext>
              </a:extLst>
            </p:cNvPr>
            <p:cNvPicPr>
              <a:picLocks noChangeAspect="1"/>
            </p:cNvPicPr>
            <p:nvPr/>
          </p:nvPicPr>
          <p:blipFill>
            <a:blip r:embed="rId3"/>
            <a:srcRect l="28552" r="28349"/>
            <a:stretch/>
          </p:blipFill>
          <p:spPr>
            <a:xfrm>
              <a:off x="9715630" y="4458469"/>
              <a:ext cx="1572000" cy="1280972"/>
            </a:xfrm>
            <a:prstGeom prst="rect">
              <a:avLst/>
            </a:prstGeom>
          </p:spPr>
        </p:pic>
        <p:pic>
          <p:nvPicPr>
            <p:cNvPr id="31" name="Picture 30" descr="A colorful object with black background&#10;&#10;Description automatically generated">
              <a:extLst>
                <a:ext uri="{FF2B5EF4-FFF2-40B4-BE49-F238E27FC236}">
                  <a16:creationId xmlns:a16="http://schemas.microsoft.com/office/drawing/2014/main" id="{13C644DF-4085-AB47-1111-5B23C6362300}"/>
                </a:ext>
              </a:extLst>
            </p:cNvPr>
            <p:cNvPicPr>
              <a:picLocks noChangeAspect="1"/>
            </p:cNvPicPr>
            <p:nvPr/>
          </p:nvPicPr>
          <p:blipFill>
            <a:blip r:embed="rId3"/>
            <a:srcRect l="28552" r="28349"/>
            <a:stretch/>
          </p:blipFill>
          <p:spPr>
            <a:xfrm>
              <a:off x="10123261" y="4835186"/>
              <a:ext cx="1572000" cy="1280972"/>
            </a:xfrm>
            <a:prstGeom prst="rect">
              <a:avLst/>
            </a:prstGeom>
          </p:spPr>
        </p:pic>
        <p:pic>
          <p:nvPicPr>
            <p:cNvPr id="32" name="Picture 31" descr="A colorful object with black background&#10;&#10;Description automatically generated">
              <a:extLst>
                <a:ext uri="{FF2B5EF4-FFF2-40B4-BE49-F238E27FC236}">
                  <a16:creationId xmlns:a16="http://schemas.microsoft.com/office/drawing/2014/main" id="{7DF015A2-0244-D95D-D6FA-D90F84A99FD6}"/>
                </a:ext>
              </a:extLst>
            </p:cNvPr>
            <p:cNvPicPr>
              <a:picLocks noChangeAspect="1"/>
            </p:cNvPicPr>
            <p:nvPr/>
          </p:nvPicPr>
          <p:blipFill>
            <a:blip r:embed="rId3"/>
            <a:srcRect l="28552" r="28349"/>
            <a:stretch/>
          </p:blipFill>
          <p:spPr>
            <a:xfrm>
              <a:off x="10488154" y="5211903"/>
              <a:ext cx="1572000" cy="1280972"/>
            </a:xfrm>
            <a:prstGeom prst="rect">
              <a:avLst/>
            </a:prstGeom>
          </p:spPr>
        </p:pic>
      </p:grpSp>
      <p:sp>
        <p:nvSpPr>
          <p:cNvPr id="33" name="Right Arrow 32">
            <a:extLst>
              <a:ext uri="{FF2B5EF4-FFF2-40B4-BE49-F238E27FC236}">
                <a16:creationId xmlns:a16="http://schemas.microsoft.com/office/drawing/2014/main" id="{F26088DB-E354-697B-37FC-EFB07ED33DC8}"/>
              </a:ext>
            </a:extLst>
          </p:cNvPr>
          <p:cNvSpPr/>
          <p:nvPr/>
        </p:nvSpPr>
        <p:spPr>
          <a:xfrm rot="20049333">
            <a:off x="2077924" y="2701296"/>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extLst>
              <a:ext uri="{FF2B5EF4-FFF2-40B4-BE49-F238E27FC236}">
                <a16:creationId xmlns:a16="http://schemas.microsoft.com/office/drawing/2014/main" id="{A187F122-AEF7-1784-86E1-0E3FF61B805D}"/>
              </a:ext>
            </a:extLst>
          </p:cNvPr>
          <p:cNvSpPr/>
          <p:nvPr/>
        </p:nvSpPr>
        <p:spPr>
          <a:xfrm rot="20049333">
            <a:off x="2421261" y="3132649"/>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447FB309-61BD-0CEB-6BD9-648833EF45EE}"/>
              </a:ext>
            </a:extLst>
          </p:cNvPr>
          <p:cNvSpPr/>
          <p:nvPr/>
        </p:nvSpPr>
        <p:spPr>
          <a:xfrm rot="20049333">
            <a:off x="2797986" y="3563027"/>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a16="http://schemas.microsoft.com/office/drawing/2014/main" id="{4EC238DB-0F79-711D-F77B-5F42AF3E5238}"/>
              </a:ext>
            </a:extLst>
          </p:cNvPr>
          <p:cNvSpPr/>
          <p:nvPr/>
        </p:nvSpPr>
        <p:spPr>
          <a:xfrm rot="20049333">
            <a:off x="3209395" y="3959565"/>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47BF9C8C-8F08-818B-DA95-EDBDB1FEBDE1}"/>
              </a:ext>
            </a:extLst>
          </p:cNvPr>
          <p:cNvSpPr/>
          <p:nvPr/>
        </p:nvSpPr>
        <p:spPr>
          <a:xfrm rot="20049333">
            <a:off x="3606359" y="4335180"/>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73AE62A8-56A4-45E9-1B52-14AD564B447B}"/>
              </a:ext>
            </a:extLst>
          </p:cNvPr>
          <p:cNvSpPr/>
          <p:nvPr/>
        </p:nvSpPr>
        <p:spPr>
          <a:xfrm rot="2859056">
            <a:off x="6996968" y="4240091"/>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a:extLst>
              <a:ext uri="{FF2B5EF4-FFF2-40B4-BE49-F238E27FC236}">
                <a16:creationId xmlns:a16="http://schemas.microsoft.com/office/drawing/2014/main" id="{2F6C1016-77CA-D24B-E334-8E3298167D0D}"/>
              </a:ext>
            </a:extLst>
          </p:cNvPr>
          <p:cNvSpPr/>
          <p:nvPr/>
        </p:nvSpPr>
        <p:spPr>
          <a:xfrm rot="2859056">
            <a:off x="7470554" y="3948097"/>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a:extLst>
              <a:ext uri="{FF2B5EF4-FFF2-40B4-BE49-F238E27FC236}">
                <a16:creationId xmlns:a16="http://schemas.microsoft.com/office/drawing/2014/main" id="{6631A6EA-2A51-8A59-20D0-08E420B1DD32}"/>
              </a:ext>
            </a:extLst>
          </p:cNvPr>
          <p:cNvSpPr/>
          <p:nvPr/>
        </p:nvSpPr>
        <p:spPr>
          <a:xfrm rot="2859056">
            <a:off x="7650081" y="3255410"/>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0DB7E4AE-DD54-8144-7399-2A63BEF22CD2}"/>
              </a:ext>
            </a:extLst>
          </p:cNvPr>
          <p:cNvSpPr/>
          <p:nvPr/>
        </p:nvSpPr>
        <p:spPr>
          <a:xfrm rot="2859056">
            <a:off x="7977970" y="2873519"/>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a:extLst>
              <a:ext uri="{FF2B5EF4-FFF2-40B4-BE49-F238E27FC236}">
                <a16:creationId xmlns:a16="http://schemas.microsoft.com/office/drawing/2014/main" id="{811C9260-B81F-6B02-D11A-0FE97B2AD538}"/>
              </a:ext>
            </a:extLst>
          </p:cNvPr>
          <p:cNvSpPr/>
          <p:nvPr/>
        </p:nvSpPr>
        <p:spPr>
          <a:xfrm rot="2859056">
            <a:off x="8250759" y="2388543"/>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3D3DE4CB-A90C-6052-BB34-4A84D2FD025D}"/>
              </a:ext>
            </a:extLst>
          </p:cNvPr>
          <p:cNvGrpSpPr/>
          <p:nvPr/>
        </p:nvGrpSpPr>
        <p:grpSpPr>
          <a:xfrm>
            <a:off x="4164886" y="1167334"/>
            <a:ext cx="3512789" cy="2125126"/>
            <a:chOff x="713569" y="3422866"/>
            <a:chExt cx="3512789" cy="2125126"/>
          </a:xfrm>
        </p:grpSpPr>
        <p:pic>
          <p:nvPicPr>
            <p:cNvPr id="44" name="Graphic 43" descr="Computer with solid fill">
              <a:extLst>
                <a:ext uri="{FF2B5EF4-FFF2-40B4-BE49-F238E27FC236}">
                  <a16:creationId xmlns:a16="http://schemas.microsoft.com/office/drawing/2014/main" id="{F0268261-9B8B-0C9C-33A3-634764D79293}"/>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713569" y="3422866"/>
              <a:ext cx="461078" cy="1325563"/>
            </a:xfrm>
            <a:prstGeom prst="rect">
              <a:avLst/>
            </a:prstGeom>
          </p:spPr>
        </p:pic>
        <p:pic>
          <p:nvPicPr>
            <p:cNvPr id="45" name="Graphic 44" descr="Computer with solid fill">
              <a:extLst>
                <a:ext uri="{FF2B5EF4-FFF2-40B4-BE49-F238E27FC236}">
                  <a16:creationId xmlns:a16="http://schemas.microsoft.com/office/drawing/2014/main" id="{2D72650A-C47D-F8EE-545F-0EF7FE18CC7E}"/>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1149528" y="3422866"/>
              <a:ext cx="461078" cy="1325563"/>
            </a:xfrm>
            <a:prstGeom prst="rect">
              <a:avLst/>
            </a:prstGeom>
          </p:spPr>
        </p:pic>
        <p:pic>
          <p:nvPicPr>
            <p:cNvPr id="46" name="Graphic 45" descr="Computer with solid fill">
              <a:extLst>
                <a:ext uri="{FF2B5EF4-FFF2-40B4-BE49-F238E27FC236}">
                  <a16:creationId xmlns:a16="http://schemas.microsoft.com/office/drawing/2014/main" id="{030CE929-68DA-AB5A-BFED-47462B36F9A8}"/>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1585487" y="3422866"/>
              <a:ext cx="461078" cy="1325563"/>
            </a:xfrm>
            <a:prstGeom prst="rect">
              <a:avLst/>
            </a:prstGeom>
          </p:spPr>
        </p:pic>
        <p:pic>
          <p:nvPicPr>
            <p:cNvPr id="47" name="Graphic 46" descr="Computer with solid fill">
              <a:extLst>
                <a:ext uri="{FF2B5EF4-FFF2-40B4-BE49-F238E27FC236}">
                  <a16:creationId xmlns:a16="http://schemas.microsoft.com/office/drawing/2014/main" id="{07C2D234-31AC-8334-2C8B-AADB53038A9C}"/>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2021446" y="3422866"/>
              <a:ext cx="461078" cy="1325563"/>
            </a:xfrm>
            <a:prstGeom prst="rect">
              <a:avLst/>
            </a:prstGeom>
          </p:spPr>
        </p:pic>
        <p:pic>
          <p:nvPicPr>
            <p:cNvPr id="48" name="Graphic 47" descr="Computer with solid fill">
              <a:extLst>
                <a:ext uri="{FF2B5EF4-FFF2-40B4-BE49-F238E27FC236}">
                  <a16:creationId xmlns:a16="http://schemas.microsoft.com/office/drawing/2014/main" id="{5F6262FC-A29D-AC30-450E-D67EC22132C9}"/>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2457405" y="3422866"/>
              <a:ext cx="461078" cy="1325563"/>
            </a:xfrm>
            <a:prstGeom prst="rect">
              <a:avLst/>
            </a:prstGeom>
          </p:spPr>
        </p:pic>
        <p:pic>
          <p:nvPicPr>
            <p:cNvPr id="49" name="Graphic 48" descr="Computer with solid fill">
              <a:extLst>
                <a:ext uri="{FF2B5EF4-FFF2-40B4-BE49-F238E27FC236}">
                  <a16:creationId xmlns:a16="http://schemas.microsoft.com/office/drawing/2014/main" id="{6376FCA2-1803-DD5A-07B0-F37C0796F702}"/>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2893364" y="3422866"/>
              <a:ext cx="461078" cy="1325563"/>
            </a:xfrm>
            <a:prstGeom prst="rect">
              <a:avLst/>
            </a:prstGeom>
          </p:spPr>
        </p:pic>
        <p:pic>
          <p:nvPicPr>
            <p:cNvPr id="50" name="Graphic 49" descr="Computer with solid fill">
              <a:extLst>
                <a:ext uri="{FF2B5EF4-FFF2-40B4-BE49-F238E27FC236}">
                  <a16:creationId xmlns:a16="http://schemas.microsoft.com/office/drawing/2014/main" id="{494082E8-8867-C81E-6529-6330603BEAE7}"/>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3329323" y="3422866"/>
              <a:ext cx="461078" cy="1325563"/>
            </a:xfrm>
            <a:prstGeom prst="rect">
              <a:avLst/>
            </a:prstGeom>
          </p:spPr>
        </p:pic>
        <p:pic>
          <p:nvPicPr>
            <p:cNvPr id="51" name="Graphic 50" descr="Computer with solid fill">
              <a:extLst>
                <a:ext uri="{FF2B5EF4-FFF2-40B4-BE49-F238E27FC236}">
                  <a16:creationId xmlns:a16="http://schemas.microsoft.com/office/drawing/2014/main" id="{3188A581-C855-2A6B-423F-1E504AABAA50}"/>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3765280" y="3422866"/>
              <a:ext cx="461078" cy="1325563"/>
            </a:xfrm>
            <a:prstGeom prst="rect">
              <a:avLst/>
            </a:prstGeom>
          </p:spPr>
        </p:pic>
        <p:pic>
          <p:nvPicPr>
            <p:cNvPr id="52" name="Graphic 51" descr="Computer with solid fill">
              <a:extLst>
                <a:ext uri="{FF2B5EF4-FFF2-40B4-BE49-F238E27FC236}">
                  <a16:creationId xmlns:a16="http://schemas.microsoft.com/office/drawing/2014/main" id="{B820E7CE-95A1-D31C-599D-EF4DA76DBA71}"/>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713569" y="4222429"/>
              <a:ext cx="461078" cy="1325563"/>
            </a:xfrm>
            <a:prstGeom prst="rect">
              <a:avLst/>
            </a:prstGeom>
          </p:spPr>
        </p:pic>
        <p:pic>
          <p:nvPicPr>
            <p:cNvPr id="53" name="Graphic 52" descr="Computer with solid fill">
              <a:extLst>
                <a:ext uri="{FF2B5EF4-FFF2-40B4-BE49-F238E27FC236}">
                  <a16:creationId xmlns:a16="http://schemas.microsoft.com/office/drawing/2014/main" id="{F4EDD3A1-E1F7-12A4-EADC-2D196C6B8AF0}"/>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1149528" y="4222429"/>
              <a:ext cx="461078" cy="1325563"/>
            </a:xfrm>
            <a:prstGeom prst="rect">
              <a:avLst/>
            </a:prstGeom>
          </p:spPr>
        </p:pic>
        <p:pic>
          <p:nvPicPr>
            <p:cNvPr id="54" name="Graphic 53" descr="Computer with solid fill">
              <a:extLst>
                <a:ext uri="{FF2B5EF4-FFF2-40B4-BE49-F238E27FC236}">
                  <a16:creationId xmlns:a16="http://schemas.microsoft.com/office/drawing/2014/main" id="{7CC9FC3C-6F81-3FBC-994C-1F1495D9142D}"/>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1585487" y="4222429"/>
              <a:ext cx="461078" cy="1325563"/>
            </a:xfrm>
            <a:prstGeom prst="rect">
              <a:avLst/>
            </a:prstGeom>
          </p:spPr>
        </p:pic>
        <p:pic>
          <p:nvPicPr>
            <p:cNvPr id="55" name="Graphic 54" descr="Computer with solid fill">
              <a:extLst>
                <a:ext uri="{FF2B5EF4-FFF2-40B4-BE49-F238E27FC236}">
                  <a16:creationId xmlns:a16="http://schemas.microsoft.com/office/drawing/2014/main" id="{5E843530-AF64-3C95-2D1B-8FBD054F3125}"/>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2021446" y="4222429"/>
              <a:ext cx="461078" cy="1325563"/>
            </a:xfrm>
            <a:prstGeom prst="rect">
              <a:avLst/>
            </a:prstGeom>
          </p:spPr>
        </p:pic>
        <p:pic>
          <p:nvPicPr>
            <p:cNvPr id="56" name="Graphic 55" descr="Computer with solid fill">
              <a:extLst>
                <a:ext uri="{FF2B5EF4-FFF2-40B4-BE49-F238E27FC236}">
                  <a16:creationId xmlns:a16="http://schemas.microsoft.com/office/drawing/2014/main" id="{BE876D16-BF93-934B-68D3-FA5729818300}"/>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2457405" y="4222429"/>
              <a:ext cx="461078" cy="1325563"/>
            </a:xfrm>
            <a:prstGeom prst="rect">
              <a:avLst/>
            </a:prstGeom>
          </p:spPr>
        </p:pic>
        <p:pic>
          <p:nvPicPr>
            <p:cNvPr id="57" name="Graphic 56" descr="Computer with solid fill">
              <a:extLst>
                <a:ext uri="{FF2B5EF4-FFF2-40B4-BE49-F238E27FC236}">
                  <a16:creationId xmlns:a16="http://schemas.microsoft.com/office/drawing/2014/main" id="{369627C8-2E7C-17B6-C470-7808F54E531D}"/>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2893364" y="4222429"/>
              <a:ext cx="461078" cy="1325563"/>
            </a:xfrm>
            <a:prstGeom prst="rect">
              <a:avLst/>
            </a:prstGeom>
          </p:spPr>
        </p:pic>
        <p:pic>
          <p:nvPicPr>
            <p:cNvPr id="58" name="Graphic 57" descr="Computer with solid fill">
              <a:extLst>
                <a:ext uri="{FF2B5EF4-FFF2-40B4-BE49-F238E27FC236}">
                  <a16:creationId xmlns:a16="http://schemas.microsoft.com/office/drawing/2014/main" id="{5A4420B2-A162-5BC6-48E4-EFB16AA9DC7D}"/>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3329323" y="4222429"/>
              <a:ext cx="461078" cy="1325563"/>
            </a:xfrm>
            <a:prstGeom prst="rect">
              <a:avLst/>
            </a:prstGeom>
          </p:spPr>
        </p:pic>
        <p:pic>
          <p:nvPicPr>
            <p:cNvPr id="59" name="Graphic 58" descr="Computer with solid fill">
              <a:extLst>
                <a:ext uri="{FF2B5EF4-FFF2-40B4-BE49-F238E27FC236}">
                  <a16:creationId xmlns:a16="http://schemas.microsoft.com/office/drawing/2014/main" id="{977A805E-4B09-3861-9F5E-ECACA8C1FA68}"/>
                </a:ext>
              </a:extLst>
            </p:cNvPr>
            <p:cNvPicPr>
              <a:picLocks noChangeAspect="1"/>
            </p:cNvPicPr>
            <p:nvPr/>
          </p:nvPicPr>
          <p:blipFill>
            <a:blip r:embed="rId4">
              <a:extLst>
                <a:ext uri="{96DAC541-7B7A-43D3-8B79-37D633B846F1}">
                  <asvg:svgBlip xmlns:asvg="http://schemas.microsoft.com/office/drawing/2016/SVG/main" r:embed="rId5"/>
                </a:ext>
              </a:extLst>
            </a:blip>
            <a:srcRect l="65995"/>
            <a:stretch/>
          </p:blipFill>
          <p:spPr>
            <a:xfrm>
              <a:off x="3765280" y="4222429"/>
              <a:ext cx="461078" cy="1325563"/>
            </a:xfrm>
            <a:prstGeom prst="rect">
              <a:avLst/>
            </a:prstGeom>
          </p:spPr>
        </p:pic>
      </p:grpSp>
      <p:sp>
        <p:nvSpPr>
          <p:cNvPr id="60" name="TextBox 59">
            <a:extLst>
              <a:ext uri="{FF2B5EF4-FFF2-40B4-BE49-F238E27FC236}">
                <a16:creationId xmlns:a16="http://schemas.microsoft.com/office/drawing/2014/main" id="{0470DD8D-84A0-9CDD-16BF-4D9568F02C74}"/>
              </a:ext>
            </a:extLst>
          </p:cNvPr>
          <p:cNvSpPr txBox="1"/>
          <p:nvPr/>
        </p:nvSpPr>
        <p:spPr>
          <a:xfrm>
            <a:off x="4774656" y="3543592"/>
            <a:ext cx="2365298" cy="461665"/>
          </a:xfrm>
          <a:prstGeom prst="rect">
            <a:avLst/>
          </a:prstGeom>
          <a:noFill/>
        </p:spPr>
        <p:txBody>
          <a:bodyPr wrap="square" rtlCol="0">
            <a:spAutoFit/>
          </a:bodyPr>
          <a:lstStyle/>
          <a:p>
            <a:pPr algn="ctr"/>
            <a:r>
              <a:rPr lang="en-US" sz="2400" dirty="0"/>
              <a:t>The SCC</a:t>
            </a:r>
          </a:p>
        </p:txBody>
      </p:sp>
      <p:sp>
        <p:nvSpPr>
          <p:cNvPr id="4" name="Slide Number Placeholder 3">
            <a:extLst>
              <a:ext uri="{FF2B5EF4-FFF2-40B4-BE49-F238E27FC236}">
                <a16:creationId xmlns:a16="http://schemas.microsoft.com/office/drawing/2014/main" id="{0EBFC99D-BC5F-D511-90CB-964181D1AF2E}"/>
              </a:ext>
            </a:extLst>
          </p:cNvPr>
          <p:cNvSpPr>
            <a:spLocks noGrp="1"/>
          </p:cNvSpPr>
          <p:nvPr>
            <p:ph type="sldNum" sz="quarter" idx="12"/>
          </p:nvPr>
        </p:nvSpPr>
        <p:spPr/>
        <p:txBody>
          <a:bodyPr/>
          <a:lstStyle/>
          <a:p>
            <a:fld id="{F606742C-631A-CB4E-A490-45C4369C55E7}" type="slidenum">
              <a:rPr lang="en-US" smtClean="0"/>
              <a:t>15</a:t>
            </a:fld>
            <a:endParaRPr lang="en-US"/>
          </a:p>
        </p:txBody>
      </p:sp>
    </p:spTree>
    <p:extLst>
      <p:ext uri="{BB962C8B-B14F-4D97-AF65-F5344CB8AC3E}">
        <p14:creationId xmlns:p14="http://schemas.microsoft.com/office/powerpoint/2010/main" val="2812360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50577-F098-21CF-080F-FA91F9844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4A7AC-5263-D2C8-6917-C3A74D9015BF}"/>
              </a:ext>
            </a:extLst>
          </p:cNvPr>
          <p:cNvSpPr>
            <a:spLocks noGrp="1"/>
          </p:cNvSpPr>
          <p:nvPr>
            <p:ph type="title"/>
          </p:nvPr>
        </p:nvSpPr>
        <p:spPr/>
        <p:txBody>
          <a:bodyPr/>
          <a:lstStyle/>
          <a:p>
            <a:r>
              <a:rPr lang="en-US" dirty="0"/>
              <a:t>Why the SCC?</a:t>
            </a:r>
          </a:p>
        </p:txBody>
      </p:sp>
      <p:grpSp>
        <p:nvGrpSpPr>
          <p:cNvPr id="3" name="Group 2">
            <a:extLst>
              <a:ext uri="{FF2B5EF4-FFF2-40B4-BE49-F238E27FC236}">
                <a16:creationId xmlns:a16="http://schemas.microsoft.com/office/drawing/2014/main" id="{714A329F-F7F4-773A-CBBE-E64AE4AF998D}"/>
              </a:ext>
            </a:extLst>
          </p:cNvPr>
          <p:cNvGrpSpPr/>
          <p:nvPr/>
        </p:nvGrpSpPr>
        <p:grpSpPr>
          <a:xfrm>
            <a:off x="262082" y="3562678"/>
            <a:ext cx="3257407" cy="2830239"/>
            <a:chOff x="334798" y="3338269"/>
            <a:chExt cx="3257407" cy="2830239"/>
          </a:xfrm>
        </p:grpSpPr>
        <p:pic>
          <p:nvPicPr>
            <p:cNvPr id="6" name="Picture 5" descr="A close up of a brain&#10;&#10;Description automatically generated">
              <a:extLst>
                <a:ext uri="{FF2B5EF4-FFF2-40B4-BE49-F238E27FC236}">
                  <a16:creationId xmlns:a16="http://schemas.microsoft.com/office/drawing/2014/main" id="{B6134F53-BF9A-6628-2DFC-D6367CE86AAA}"/>
                </a:ext>
              </a:extLst>
            </p:cNvPr>
            <p:cNvPicPr>
              <a:picLocks noChangeAspect="1"/>
            </p:cNvPicPr>
            <p:nvPr/>
          </p:nvPicPr>
          <p:blipFill>
            <a:blip r:embed="rId3"/>
            <a:srcRect l="29768" r="27834"/>
            <a:stretch/>
          </p:blipFill>
          <p:spPr>
            <a:xfrm>
              <a:off x="334798" y="3338269"/>
              <a:ext cx="1686010" cy="1325563"/>
            </a:xfrm>
            <a:prstGeom prst="rect">
              <a:avLst/>
            </a:prstGeom>
          </p:spPr>
        </p:pic>
        <p:pic>
          <p:nvPicPr>
            <p:cNvPr id="23" name="Picture 22" descr="A close up of a brain&#10;&#10;Description automatically generated">
              <a:extLst>
                <a:ext uri="{FF2B5EF4-FFF2-40B4-BE49-F238E27FC236}">
                  <a16:creationId xmlns:a16="http://schemas.microsoft.com/office/drawing/2014/main" id="{8C7479AD-4133-F44B-021B-FB0A2DCBAFCE}"/>
                </a:ext>
              </a:extLst>
            </p:cNvPr>
            <p:cNvPicPr>
              <a:picLocks noChangeAspect="1"/>
            </p:cNvPicPr>
            <p:nvPr/>
          </p:nvPicPr>
          <p:blipFill>
            <a:blip r:embed="rId3"/>
            <a:srcRect l="29768" r="27834"/>
            <a:stretch/>
          </p:blipFill>
          <p:spPr>
            <a:xfrm>
              <a:off x="698994" y="3675709"/>
              <a:ext cx="1686010" cy="1325563"/>
            </a:xfrm>
            <a:prstGeom prst="rect">
              <a:avLst/>
            </a:prstGeom>
          </p:spPr>
        </p:pic>
        <p:pic>
          <p:nvPicPr>
            <p:cNvPr id="24" name="Picture 23" descr="A close up of a brain&#10;&#10;Description automatically generated">
              <a:extLst>
                <a:ext uri="{FF2B5EF4-FFF2-40B4-BE49-F238E27FC236}">
                  <a16:creationId xmlns:a16="http://schemas.microsoft.com/office/drawing/2014/main" id="{EF0C354A-9972-7242-A349-268CB378142F}"/>
                </a:ext>
              </a:extLst>
            </p:cNvPr>
            <p:cNvPicPr>
              <a:picLocks noChangeAspect="1"/>
            </p:cNvPicPr>
            <p:nvPr/>
          </p:nvPicPr>
          <p:blipFill>
            <a:blip r:embed="rId3"/>
            <a:srcRect l="29768" r="27834"/>
            <a:stretch/>
          </p:blipFill>
          <p:spPr>
            <a:xfrm>
              <a:off x="1101994" y="4127800"/>
              <a:ext cx="1686010" cy="1325563"/>
            </a:xfrm>
            <a:prstGeom prst="rect">
              <a:avLst/>
            </a:prstGeom>
          </p:spPr>
        </p:pic>
        <p:pic>
          <p:nvPicPr>
            <p:cNvPr id="25" name="Picture 24" descr="A close up of a brain&#10;&#10;Description automatically generated">
              <a:extLst>
                <a:ext uri="{FF2B5EF4-FFF2-40B4-BE49-F238E27FC236}">
                  <a16:creationId xmlns:a16="http://schemas.microsoft.com/office/drawing/2014/main" id="{37D541E2-4677-29B1-E062-E3005B0941AC}"/>
                </a:ext>
              </a:extLst>
            </p:cNvPr>
            <p:cNvPicPr>
              <a:picLocks noChangeAspect="1"/>
            </p:cNvPicPr>
            <p:nvPr/>
          </p:nvPicPr>
          <p:blipFill>
            <a:blip r:embed="rId3"/>
            <a:srcRect l="29768" r="27834"/>
            <a:stretch/>
          </p:blipFill>
          <p:spPr>
            <a:xfrm>
              <a:off x="1513403" y="4520405"/>
              <a:ext cx="1686010" cy="1325563"/>
            </a:xfrm>
            <a:prstGeom prst="rect">
              <a:avLst/>
            </a:prstGeom>
          </p:spPr>
        </p:pic>
        <p:pic>
          <p:nvPicPr>
            <p:cNvPr id="26" name="Picture 25" descr="A close up of a brain&#10;&#10;Description automatically generated">
              <a:extLst>
                <a:ext uri="{FF2B5EF4-FFF2-40B4-BE49-F238E27FC236}">
                  <a16:creationId xmlns:a16="http://schemas.microsoft.com/office/drawing/2014/main" id="{18F74CCE-33FD-2834-12E1-046853A989FE}"/>
                </a:ext>
              </a:extLst>
            </p:cNvPr>
            <p:cNvPicPr>
              <a:picLocks noChangeAspect="1"/>
            </p:cNvPicPr>
            <p:nvPr/>
          </p:nvPicPr>
          <p:blipFill>
            <a:blip r:embed="rId3"/>
            <a:srcRect l="29768" r="27834"/>
            <a:stretch/>
          </p:blipFill>
          <p:spPr>
            <a:xfrm>
              <a:off x="1906195" y="4842945"/>
              <a:ext cx="1686010" cy="1325563"/>
            </a:xfrm>
            <a:prstGeom prst="rect">
              <a:avLst/>
            </a:prstGeom>
          </p:spPr>
        </p:pic>
      </p:grpSp>
      <p:grpSp>
        <p:nvGrpSpPr>
          <p:cNvPr id="27" name="Group 26">
            <a:extLst>
              <a:ext uri="{FF2B5EF4-FFF2-40B4-BE49-F238E27FC236}">
                <a16:creationId xmlns:a16="http://schemas.microsoft.com/office/drawing/2014/main" id="{99EF65A6-A903-2EBC-9A77-6191B7D2B151}"/>
              </a:ext>
            </a:extLst>
          </p:cNvPr>
          <p:cNvGrpSpPr/>
          <p:nvPr/>
        </p:nvGrpSpPr>
        <p:grpSpPr>
          <a:xfrm>
            <a:off x="8899469" y="4024879"/>
            <a:ext cx="3158192" cy="2756976"/>
            <a:chOff x="8901962" y="3735899"/>
            <a:chExt cx="3158192" cy="2756976"/>
          </a:xfrm>
        </p:grpSpPr>
        <p:pic>
          <p:nvPicPr>
            <p:cNvPr id="28" name="Picture 27" descr="A colorful object with black background&#10;&#10;Description automatically generated">
              <a:extLst>
                <a:ext uri="{FF2B5EF4-FFF2-40B4-BE49-F238E27FC236}">
                  <a16:creationId xmlns:a16="http://schemas.microsoft.com/office/drawing/2014/main" id="{FAEBFFB2-41B7-BC9D-E3A8-ECA90681EE4E}"/>
                </a:ext>
              </a:extLst>
            </p:cNvPr>
            <p:cNvPicPr>
              <a:picLocks noChangeAspect="1"/>
            </p:cNvPicPr>
            <p:nvPr/>
          </p:nvPicPr>
          <p:blipFill>
            <a:blip r:embed="rId4"/>
            <a:srcRect l="28552" r="28349"/>
            <a:stretch/>
          </p:blipFill>
          <p:spPr>
            <a:xfrm>
              <a:off x="8901962" y="3735899"/>
              <a:ext cx="1572000" cy="1280972"/>
            </a:xfrm>
            <a:prstGeom prst="rect">
              <a:avLst/>
            </a:prstGeom>
          </p:spPr>
        </p:pic>
        <p:pic>
          <p:nvPicPr>
            <p:cNvPr id="29" name="Picture 28" descr="A colorful object with black background&#10;&#10;Description automatically generated">
              <a:extLst>
                <a:ext uri="{FF2B5EF4-FFF2-40B4-BE49-F238E27FC236}">
                  <a16:creationId xmlns:a16="http://schemas.microsoft.com/office/drawing/2014/main" id="{4F52D0D4-3AD1-8B4E-A8A8-80FE1D7D0747}"/>
                </a:ext>
              </a:extLst>
            </p:cNvPr>
            <p:cNvPicPr>
              <a:picLocks noChangeAspect="1"/>
            </p:cNvPicPr>
            <p:nvPr/>
          </p:nvPicPr>
          <p:blipFill>
            <a:blip r:embed="rId4"/>
            <a:srcRect l="28552" r="28349"/>
            <a:stretch/>
          </p:blipFill>
          <p:spPr>
            <a:xfrm>
              <a:off x="9253367" y="4061241"/>
              <a:ext cx="1572000" cy="1280972"/>
            </a:xfrm>
            <a:prstGeom prst="rect">
              <a:avLst/>
            </a:prstGeom>
          </p:spPr>
        </p:pic>
        <p:pic>
          <p:nvPicPr>
            <p:cNvPr id="30" name="Picture 29" descr="A colorful object with black background&#10;&#10;Description automatically generated">
              <a:extLst>
                <a:ext uri="{FF2B5EF4-FFF2-40B4-BE49-F238E27FC236}">
                  <a16:creationId xmlns:a16="http://schemas.microsoft.com/office/drawing/2014/main" id="{99B534A4-1007-B616-9B0D-43DBE13996B4}"/>
                </a:ext>
              </a:extLst>
            </p:cNvPr>
            <p:cNvPicPr>
              <a:picLocks noChangeAspect="1"/>
            </p:cNvPicPr>
            <p:nvPr/>
          </p:nvPicPr>
          <p:blipFill>
            <a:blip r:embed="rId4"/>
            <a:srcRect l="28552" r="28349"/>
            <a:stretch/>
          </p:blipFill>
          <p:spPr>
            <a:xfrm>
              <a:off x="9715630" y="4458469"/>
              <a:ext cx="1572000" cy="1280972"/>
            </a:xfrm>
            <a:prstGeom prst="rect">
              <a:avLst/>
            </a:prstGeom>
          </p:spPr>
        </p:pic>
        <p:pic>
          <p:nvPicPr>
            <p:cNvPr id="31" name="Picture 30" descr="A colorful object with black background&#10;&#10;Description automatically generated">
              <a:extLst>
                <a:ext uri="{FF2B5EF4-FFF2-40B4-BE49-F238E27FC236}">
                  <a16:creationId xmlns:a16="http://schemas.microsoft.com/office/drawing/2014/main" id="{A76686E9-FAE6-B84E-4582-81E3C1BE1C71}"/>
                </a:ext>
              </a:extLst>
            </p:cNvPr>
            <p:cNvPicPr>
              <a:picLocks noChangeAspect="1"/>
            </p:cNvPicPr>
            <p:nvPr/>
          </p:nvPicPr>
          <p:blipFill>
            <a:blip r:embed="rId4"/>
            <a:srcRect l="28552" r="28349"/>
            <a:stretch/>
          </p:blipFill>
          <p:spPr>
            <a:xfrm>
              <a:off x="10123261" y="4835186"/>
              <a:ext cx="1572000" cy="1280972"/>
            </a:xfrm>
            <a:prstGeom prst="rect">
              <a:avLst/>
            </a:prstGeom>
          </p:spPr>
        </p:pic>
        <p:pic>
          <p:nvPicPr>
            <p:cNvPr id="32" name="Picture 31" descr="A colorful object with black background&#10;&#10;Description automatically generated">
              <a:extLst>
                <a:ext uri="{FF2B5EF4-FFF2-40B4-BE49-F238E27FC236}">
                  <a16:creationId xmlns:a16="http://schemas.microsoft.com/office/drawing/2014/main" id="{3331D0F3-C02E-7478-CD3B-CB7B6AE3BAA6}"/>
                </a:ext>
              </a:extLst>
            </p:cNvPr>
            <p:cNvPicPr>
              <a:picLocks noChangeAspect="1"/>
            </p:cNvPicPr>
            <p:nvPr/>
          </p:nvPicPr>
          <p:blipFill>
            <a:blip r:embed="rId4"/>
            <a:srcRect l="28552" r="28349"/>
            <a:stretch/>
          </p:blipFill>
          <p:spPr>
            <a:xfrm>
              <a:off x="10488154" y="5211903"/>
              <a:ext cx="1572000" cy="1280972"/>
            </a:xfrm>
            <a:prstGeom prst="rect">
              <a:avLst/>
            </a:prstGeom>
          </p:spPr>
        </p:pic>
      </p:grpSp>
      <p:grpSp>
        <p:nvGrpSpPr>
          <p:cNvPr id="44" name="Group 43">
            <a:extLst>
              <a:ext uri="{FF2B5EF4-FFF2-40B4-BE49-F238E27FC236}">
                <a16:creationId xmlns:a16="http://schemas.microsoft.com/office/drawing/2014/main" id="{2D8E8586-CA4D-B4C0-20BD-0C5465C637C5}"/>
              </a:ext>
            </a:extLst>
          </p:cNvPr>
          <p:cNvGrpSpPr/>
          <p:nvPr/>
        </p:nvGrpSpPr>
        <p:grpSpPr>
          <a:xfrm>
            <a:off x="4164886" y="1167334"/>
            <a:ext cx="3512789" cy="2125126"/>
            <a:chOff x="713569" y="3422866"/>
            <a:chExt cx="3512789" cy="2125126"/>
          </a:xfrm>
        </p:grpSpPr>
        <p:pic>
          <p:nvPicPr>
            <p:cNvPr id="45" name="Graphic 44" descr="Computer with solid fill">
              <a:extLst>
                <a:ext uri="{FF2B5EF4-FFF2-40B4-BE49-F238E27FC236}">
                  <a16:creationId xmlns:a16="http://schemas.microsoft.com/office/drawing/2014/main" id="{E4345E79-39DE-89F9-48DF-BAEF2987184B}"/>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713569" y="3422866"/>
              <a:ext cx="461078" cy="1325563"/>
            </a:xfrm>
            <a:prstGeom prst="rect">
              <a:avLst/>
            </a:prstGeom>
          </p:spPr>
        </p:pic>
        <p:pic>
          <p:nvPicPr>
            <p:cNvPr id="46" name="Graphic 45" descr="Computer with solid fill">
              <a:extLst>
                <a:ext uri="{FF2B5EF4-FFF2-40B4-BE49-F238E27FC236}">
                  <a16:creationId xmlns:a16="http://schemas.microsoft.com/office/drawing/2014/main" id="{55346FA1-59DE-F958-AE11-83DB22DABC95}"/>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1149528" y="3422866"/>
              <a:ext cx="461078" cy="1325563"/>
            </a:xfrm>
            <a:prstGeom prst="rect">
              <a:avLst/>
            </a:prstGeom>
          </p:spPr>
        </p:pic>
        <p:pic>
          <p:nvPicPr>
            <p:cNvPr id="47" name="Graphic 46" descr="Computer with solid fill">
              <a:extLst>
                <a:ext uri="{FF2B5EF4-FFF2-40B4-BE49-F238E27FC236}">
                  <a16:creationId xmlns:a16="http://schemas.microsoft.com/office/drawing/2014/main" id="{DD0B4187-5133-A5F1-44B1-73F250A3E79C}"/>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1585487" y="3422866"/>
              <a:ext cx="461078" cy="1325563"/>
            </a:xfrm>
            <a:prstGeom prst="rect">
              <a:avLst/>
            </a:prstGeom>
          </p:spPr>
        </p:pic>
        <p:pic>
          <p:nvPicPr>
            <p:cNvPr id="48" name="Graphic 47" descr="Computer with solid fill">
              <a:extLst>
                <a:ext uri="{FF2B5EF4-FFF2-40B4-BE49-F238E27FC236}">
                  <a16:creationId xmlns:a16="http://schemas.microsoft.com/office/drawing/2014/main" id="{5FBCCBD7-12AF-1892-BB36-EDFA041723BC}"/>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021446" y="3422866"/>
              <a:ext cx="461078" cy="1325563"/>
            </a:xfrm>
            <a:prstGeom prst="rect">
              <a:avLst/>
            </a:prstGeom>
          </p:spPr>
        </p:pic>
        <p:pic>
          <p:nvPicPr>
            <p:cNvPr id="49" name="Graphic 48" descr="Computer with solid fill">
              <a:extLst>
                <a:ext uri="{FF2B5EF4-FFF2-40B4-BE49-F238E27FC236}">
                  <a16:creationId xmlns:a16="http://schemas.microsoft.com/office/drawing/2014/main" id="{245E7665-5542-F5B9-529F-167ED0D7F734}"/>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457405" y="3422866"/>
              <a:ext cx="461078" cy="1325563"/>
            </a:xfrm>
            <a:prstGeom prst="rect">
              <a:avLst/>
            </a:prstGeom>
          </p:spPr>
        </p:pic>
        <p:pic>
          <p:nvPicPr>
            <p:cNvPr id="50" name="Graphic 49" descr="Computer with solid fill">
              <a:extLst>
                <a:ext uri="{FF2B5EF4-FFF2-40B4-BE49-F238E27FC236}">
                  <a16:creationId xmlns:a16="http://schemas.microsoft.com/office/drawing/2014/main" id="{5EBD2826-5196-3D9D-7BEE-1B5CD9CBD68A}"/>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893364" y="3422866"/>
              <a:ext cx="461078" cy="1325563"/>
            </a:xfrm>
            <a:prstGeom prst="rect">
              <a:avLst/>
            </a:prstGeom>
          </p:spPr>
        </p:pic>
        <p:pic>
          <p:nvPicPr>
            <p:cNvPr id="51" name="Graphic 50" descr="Computer with solid fill">
              <a:extLst>
                <a:ext uri="{FF2B5EF4-FFF2-40B4-BE49-F238E27FC236}">
                  <a16:creationId xmlns:a16="http://schemas.microsoft.com/office/drawing/2014/main" id="{AB2FCA75-E766-960E-8ED3-5FF81857A7C4}"/>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3329323" y="3422866"/>
              <a:ext cx="461078" cy="1325563"/>
            </a:xfrm>
            <a:prstGeom prst="rect">
              <a:avLst/>
            </a:prstGeom>
          </p:spPr>
        </p:pic>
        <p:pic>
          <p:nvPicPr>
            <p:cNvPr id="52" name="Graphic 51" descr="Computer with solid fill">
              <a:extLst>
                <a:ext uri="{FF2B5EF4-FFF2-40B4-BE49-F238E27FC236}">
                  <a16:creationId xmlns:a16="http://schemas.microsoft.com/office/drawing/2014/main" id="{FD9B0E1C-3F3D-91B3-3098-224743C57135}"/>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3765280" y="3422866"/>
              <a:ext cx="461078" cy="1325563"/>
            </a:xfrm>
            <a:prstGeom prst="rect">
              <a:avLst/>
            </a:prstGeom>
          </p:spPr>
        </p:pic>
        <p:pic>
          <p:nvPicPr>
            <p:cNvPr id="53" name="Graphic 52" descr="Computer with solid fill">
              <a:extLst>
                <a:ext uri="{FF2B5EF4-FFF2-40B4-BE49-F238E27FC236}">
                  <a16:creationId xmlns:a16="http://schemas.microsoft.com/office/drawing/2014/main" id="{BE91A2B1-28FA-51EB-DC4A-503B2A4ABC26}"/>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713569" y="4222429"/>
              <a:ext cx="461078" cy="1325563"/>
            </a:xfrm>
            <a:prstGeom prst="rect">
              <a:avLst/>
            </a:prstGeom>
          </p:spPr>
        </p:pic>
        <p:pic>
          <p:nvPicPr>
            <p:cNvPr id="54" name="Graphic 53" descr="Computer with solid fill">
              <a:extLst>
                <a:ext uri="{FF2B5EF4-FFF2-40B4-BE49-F238E27FC236}">
                  <a16:creationId xmlns:a16="http://schemas.microsoft.com/office/drawing/2014/main" id="{62ABB421-4C78-BDBF-EEA6-8DACCEBC1304}"/>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1149528" y="4222429"/>
              <a:ext cx="461078" cy="1325563"/>
            </a:xfrm>
            <a:prstGeom prst="rect">
              <a:avLst/>
            </a:prstGeom>
          </p:spPr>
        </p:pic>
        <p:pic>
          <p:nvPicPr>
            <p:cNvPr id="55" name="Graphic 54" descr="Computer with solid fill">
              <a:extLst>
                <a:ext uri="{FF2B5EF4-FFF2-40B4-BE49-F238E27FC236}">
                  <a16:creationId xmlns:a16="http://schemas.microsoft.com/office/drawing/2014/main" id="{8E74AE2D-03D6-9B94-7A0B-C5FEE59FA999}"/>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1585487" y="4222429"/>
              <a:ext cx="461078" cy="1325563"/>
            </a:xfrm>
            <a:prstGeom prst="rect">
              <a:avLst/>
            </a:prstGeom>
          </p:spPr>
        </p:pic>
        <p:pic>
          <p:nvPicPr>
            <p:cNvPr id="56" name="Graphic 55" descr="Computer with solid fill">
              <a:extLst>
                <a:ext uri="{FF2B5EF4-FFF2-40B4-BE49-F238E27FC236}">
                  <a16:creationId xmlns:a16="http://schemas.microsoft.com/office/drawing/2014/main" id="{6DEF1C32-2A08-18F2-2C8D-2B20D5F2E498}"/>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021446" y="4222429"/>
              <a:ext cx="461078" cy="1325563"/>
            </a:xfrm>
            <a:prstGeom prst="rect">
              <a:avLst/>
            </a:prstGeom>
          </p:spPr>
        </p:pic>
        <p:pic>
          <p:nvPicPr>
            <p:cNvPr id="57" name="Graphic 56" descr="Computer with solid fill">
              <a:extLst>
                <a:ext uri="{FF2B5EF4-FFF2-40B4-BE49-F238E27FC236}">
                  <a16:creationId xmlns:a16="http://schemas.microsoft.com/office/drawing/2014/main" id="{3E987172-1CEE-D936-9A5E-85060C2AEEC8}"/>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457405" y="4222429"/>
              <a:ext cx="461078" cy="1325563"/>
            </a:xfrm>
            <a:prstGeom prst="rect">
              <a:avLst/>
            </a:prstGeom>
          </p:spPr>
        </p:pic>
        <p:pic>
          <p:nvPicPr>
            <p:cNvPr id="58" name="Graphic 57" descr="Computer with solid fill">
              <a:extLst>
                <a:ext uri="{FF2B5EF4-FFF2-40B4-BE49-F238E27FC236}">
                  <a16:creationId xmlns:a16="http://schemas.microsoft.com/office/drawing/2014/main" id="{75C3E6F3-9301-8726-4BCD-D19324CC597F}"/>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893364" y="4222429"/>
              <a:ext cx="461078" cy="1325563"/>
            </a:xfrm>
            <a:prstGeom prst="rect">
              <a:avLst/>
            </a:prstGeom>
          </p:spPr>
        </p:pic>
        <p:pic>
          <p:nvPicPr>
            <p:cNvPr id="59" name="Graphic 58" descr="Computer with solid fill">
              <a:extLst>
                <a:ext uri="{FF2B5EF4-FFF2-40B4-BE49-F238E27FC236}">
                  <a16:creationId xmlns:a16="http://schemas.microsoft.com/office/drawing/2014/main" id="{882FEF75-B7BF-2CE2-2504-0D3BC648E86E}"/>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3329323" y="4222429"/>
              <a:ext cx="461078" cy="1325563"/>
            </a:xfrm>
            <a:prstGeom prst="rect">
              <a:avLst/>
            </a:prstGeom>
          </p:spPr>
        </p:pic>
        <p:pic>
          <p:nvPicPr>
            <p:cNvPr id="60" name="Graphic 59" descr="Computer with solid fill">
              <a:extLst>
                <a:ext uri="{FF2B5EF4-FFF2-40B4-BE49-F238E27FC236}">
                  <a16:creationId xmlns:a16="http://schemas.microsoft.com/office/drawing/2014/main" id="{7D332EF3-20F7-907B-81BE-04171D7A254C}"/>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3765280" y="4222429"/>
              <a:ext cx="461078" cy="1325563"/>
            </a:xfrm>
            <a:prstGeom prst="rect">
              <a:avLst/>
            </a:prstGeom>
          </p:spPr>
        </p:pic>
      </p:grpSp>
      <p:sp>
        <p:nvSpPr>
          <p:cNvPr id="33" name="Right Arrow 32">
            <a:extLst>
              <a:ext uri="{FF2B5EF4-FFF2-40B4-BE49-F238E27FC236}">
                <a16:creationId xmlns:a16="http://schemas.microsoft.com/office/drawing/2014/main" id="{88CA93CF-BA38-E633-FDCB-F42AF6E27E8B}"/>
              </a:ext>
            </a:extLst>
          </p:cNvPr>
          <p:cNvSpPr/>
          <p:nvPr/>
        </p:nvSpPr>
        <p:spPr>
          <a:xfrm rot="20049333">
            <a:off x="2077924" y="2701296"/>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extLst>
              <a:ext uri="{FF2B5EF4-FFF2-40B4-BE49-F238E27FC236}">
                <a16:creationId xmlns:a16="http://schemas.microsoft.com/office/drawing/2014/main" id="{FEB83D9C-AA06-CA43-1EA7-4FDA7B526B68}"/>
              </a:ext>
            </a:extLst>
          </p:cNvPr>
          <p:cNvSpPr/>
          <p:nvPr/>
        </p:nvSpPr>
        <p:spPr>
          <a:xfrm rot="20049333">
            <a:off x="2421261" y="3132649"/>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E1AE277B-E6B2-5F48-206B-D9B9D92CA4AF}"/>
              </a:ext>
            </a:extLst>
          </p:cNvPr>
          <p:cNvSpPr/>
          <p:nvPr/>
        </p:nvSpPr>
        <p:spPr>
          <a:xfrm rot="20049333">
            <a:off x="2797986" y="3563027"/>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a16="http://schemas.microsoft.com/office/drawing/2014/main" id="{28B9B93C-57E4-3B24-8C1D-10B53B1C3313}"/>
              </a:ext>
            </a:extLst>
          </p:cNvPr>
          <p:cNvSpPr/>
          <p:nvPr/>
        </p:nvSpPr>
        <p:spPr>
          <a:xfrm rot="20049333">
            <a:off x="3209395" y="3959565"/>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D183EE92-5D05-7009-7F78-27A806E590B9}"/>
              </a:ext>
            </a:extLst>
          </p:cNvPr>
          <p:cNvSpPr/>
          <p:nvPr/>
        </p:nvSpPr>
        <p:spPr>
          <a:xfrm rot="20049333">
            <a:off x="3606359" y="4335180"/>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C1104F95-BDEC-4926-9907-8B8E03247FCE}"/>
              </a:ext>
            </a:extLst>
          </p:cNvPr>
          <p:cNvSpPr/>
          <p:nvPr/>
        </p:nvSpPr>
        <p:spPr>
          <a:xfrm rot="2859056">
            <a:off x="6996968" y="4240091"/>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a:extLst>
              <a:ext uri="{FF2B5EF4-FFF2-40B4-BE49-F238E27FC236}">
                <a16:creationId xmlns:a16="http://schemas.microsoft.com/office/drawing/2014/main" id="{C7A2A41D-514C-625C-3B1A-8A5C2C717EC8}"/>
              </a:ext>
            </a:extLst>
          </p:cNvPr>
          <p:cNvSpPr/>
          <p:nvPr/>
        </p:nvSpPr>
        <p:spPr>
          <a:xfrm rot="2859056">
            <a:off x="7470554" y="3948097"/>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a:extLst>
              <a:ext uri="{FF2B5EF4-FFF2-40B4-BE49-F238E27FC236}">
                <a16:creationId xmlns:a16="http://schemas.microsoft.com/office/drawing/2014/main" id="{F7693DC0-0381-E5CD-86B5-BFC2D429011E}"/>
              </a:ext>
            </a:extLst>
          </p:cNvPr>
          <p:cNvSpPr/>
          <p:nvPr/>
        </p:nvSpPr>
        <p:spPr>
          <a:xfrm rot="2859056">
            <a:off x="7650081" y="3255410"/>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3A09891C-7BF9-115D-E0AB-267CE79957A0}"/>
              </a:ext>
            </a:extLst>
          </p:cNvPr>
          <p:cNvSpPr/>
          <p:nvPr/>
        </p:nvSpPr>
        <p:spPr>
          <a:xfrm rot="2859056">
            <a:off x="7977970" y="2873519"/>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a:extLst>
              <a:ext uri="{FF2B5EF4-FFF2-40B4-BE49-F238E27FC236}">
                <a16:creationId xmlns:a16="http://schemas.microsoft.com/office/drawing/2014/main" id="{EF4CC80F-72CB-059E-C6C5-BA0E4A13EF4B}"/>
              </a:ext>
            </a:extLst>
          </p:cNvPr>
          <p:cNvSpPr/>
          <p:nvPr/>
        </p:nvSpPr>
        <p:spPr>
          <a:xfrm rot="2859056">
            <a:off x="8250759" y="2388543"/>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502F54F-4628-8FAD-2802-0F5A8217EFAE}"/>
              </a:ext>
            </a:extLst>
          </p:cNvPr>
          <p:cNvSpPr txBox="1"/>
          <p:nvPr/>
        </p:nvSpPr>
        <p:spPr>
          <a:xfrm>
            <a:off x="4774656" y="3543592"/>
            <a:ext cx="2365298" cy="461665"/>
          </a:xfrm>
          <a:prstGeom prst="rect">
            <a:avLst/>
          </a:prstGeom>
          <a:noFill/>
        </p:spPr>
        <p:txBody>
          <a:bodyPr wrap="square" rtlCol="0">
            <a:spAutoFit/>
          </a:bodyPr>
          <a:lstStyle/>
          <a:p>
            <a:pPr algn="ctr"/>
            <a:r>
              <a:rPr lang="en-US" sz="2400" dirty="0"/>
              <a:t>The SCC</a:t>
            </a:r>
          </a:p>
        </p:txBody>
      </p:sp>
      <p:sp>
        <p:nvSpPr>
          <p:cNvPr id="43" name="Fade">
            <a:extLst>
              <a:ext uri="{FF2B5EF4-FFF2-40B4-BE49-F238E27FC236}">
                <a16:creationId xmlns:a16="http://schemas.microsoft.com/office/drawing/2014/main" id="{9279C5F1-8520-4DA0-25C0-D993F8D5A2EC}"/>
              </a:ext>
            </a:extLst>
          </p:cNvPr>
          <p:cNvSpPr/>
          <p:nvPr/>
        </p:nvSpPr>
        <p:spPr>
          <a:xfrm>
            <a:off x="189781" y="1431986"/>
            <a:ext cx="11883664" cy="5426014"/>
          </a:xfrm>
          <a:prstGeom prst="rect">
            <a:avLst/>
          </a:prstGeom>
          <a:solidFill>
            <a:srgbClr val="FFFFFF">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Call Out">
            <a:extLst>
              <a:ext uri="{FF2B5EF4-FFF2-40B4-BE49-F238E27FC236}">
                <a16:creationId xmlns:a16="http://schemas.microsoft.com/office/drawing/2014/main" id="{D3FD6F9E-CD5F-58C8-1B6D-6EC5B89B9915}"/>
              </a:ext>
            </a:extLst>
          </p:cNvPr>
          <p:cNvSpPr txBox="1"/>
          <p:nvPr/>
        </p:nvSpPr>
        <p:spPr>
          <a:xfrm>
            <a:off x="2174375" y="2853828"/>
            <a:ext cx="7843249" cy="1938992"/>
          </a:xfrm>
          <a:prstGeom prst="rect">
            <a:avLst/>
          </a:prstGeom>
          <a:solidFill>
            <a:schemeClr val="accent1">
              <a:lumMod val="60000"/>
              <a:lumOff val="40000"/>
            </a:schemeClr>
          </a:solidFill>
          <a:ln>
            <a:solidFill>
              <a:schemeClr val="tx1"/>
            </a:solidFill>
          </a:ln>
        </p:spPr>
        <p:txBody>
          <a:bodyPr wrap="square" rtlCol="0" anchor="ctr">
            <a:spAutoFit/>
          </a:bodyPr>
          <a:lstStyle/>
          <a:p>
            <a:pPr algn="ctr"/>
            <a:r>
              <a:rPr lang="en-US" sz="6000" dirty="0"/>
              <a:t>6 Hours x 5 subjects = </a:t>
            </a:r>
            <a:r>
              <a:rPr lang="en-US" sz="6000" strike="sngStrike" dirty="0"/>
              <a:t>30</a:t>
            </a:r>
            <a:r>
              <a:rPr lang="en-US" sz="6000" dirty="0"/>
              <a:t> 6 hours!</a:t>
            </a:r>
          </a:p>
        </p:txBody>
      </p:sp>
      <p:sp>
        <p:nvSpPr>
          <p:cNvPr id="4" name="Slide Number Placeholder 3">
            <a:extLst>
              <a:ext uri="{FF2B5EF4-FFF2-40B4-BE49-F238E27FC236}">
                <a16:creationId xmlns:a16="http://schemas.microsoft.com/office/drawing/2014/main" id="{C8997F80-A1F0-2B3A-0020-2FFF7F1F277C}"/>
              </a:ext>
            </a:extLst>
          </p:cNvPr>
          <p:cNvSpPr>
            <a:spLocks noGrp="1"/>
          </p:cNvSpPr>
          <p:nvPr>
            <p:ph type="sldNum" sz="quarter" idx="12"/>
          </p:nvPr>
        </p:nvSpPr>
        <p:spPr/>
        <p:txBody>
          <a:bodyPr/>
          <a:lstStyle/>
          <a:p>
            <a:fld id="{F606742C-631A-CB4E-A490-45C4369C55E7}" type="slidenum">
              <a:rPr lang="en-US" smtClean="0"/>
              <a:t>16</a:t>
            </a:fld>
            <a:endParaRPr lang="en-US"/>
          </a:p>
        </p:txBody>
      </p:sp>
    </p:spTree>
    <p:extLst>
      <p:ext uri="{BB962C8B-B14F-4D97-AF65-F5344CB8AC3E}">
        <p14:creationId xmlns:p14="http://schemas.microsoft.com/office/powerpoint/2010/main" val="73599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D7A8F-56FE-F3C8-A21F-0D8697876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D3776-10F2-1F85-BA5D-129D9BAF0AC1}"/>
              </a:ext>
            </a:extLst>
          </p:cNvPr>
          <p:cNvSpPr>
            <a:spLocks noGrp="1"/>
          </p:cNvSpPr>
          <p:nvPr>
            <p:ph type="title"/>
          </p:nvPr>
        </p:nvSpPr>
        <p:spPr/>
        <p:txBody>
          <a:bodyPr/>
          <a:lstStyle/>
          <a:p>
            <a:r>
              <a:rPr lang="en-US" dirty="0"/>
              <a:t>Why the SCC?</a:t>
            </a:r>
          </a:p>
        </p:txBody>
      </p:sp>
      <p:grpSp>
        <p:nvGrpSpPr>
          <p:cNvPr id="3" name="Group 2">
            <a:extLst>
              <a:ext uri="{FF2B5EF4-FFF2-40B4-BE49-F238E27FC236}">
                <a16:creationId xmlns:a16="http://schemas.microsoft.com/office/drawing/2014/main" id="{1E1FFD68-95A7-BAD6-D56D-4CD03D3D0E49}"/>
              </a:ext>
            </a:extLst>
          </p:cNvPr>
          <p:cNvGrpSpPr/>
          <p:nvPr/>
        </p:nvGrpSpPr>
        <p:grpSpPr>
          <a:xfrm>
            <a:off x="262082" y="3562678"/>
            <a:ext cx="3257407" cy="2830239"/>
            <a:chOff x="334798" y="3338269"/>
            <a:chExt cx="3257407" cy="2830239"/>
          </a:xfrm>
        </p:grpSpPr>
        <p:pic>
          <p:nvPicPr>
            <p:cNvPr id="6" name="Picture 5" descr="A close up of a brain&#10;&#10;Description automatically generated">
              <a:extLst>
                <a:ext uri="{FF2B5EF4-FFF2-40B4-BE49-F238E27FC236}">
                  <a16:creationId xmlns:a16="http://schemas.microsoft.com/office/drawing/2014/main" id="{915C7BE1-5947-357D-D6D9-EE3BF95EBE49}"/>
                </a:ext>
              </a:extLst>
            </p:cNvPr>
            <p:cNvPicPr>
              <a:picLocks noChangeAspect="1"/>
            </p:cNvPicPr>
            <p:nvPr/>
          </p:nvPicPr>
          <p:blipFill>
            <a:blip r:embed="rId3"/>
            <a:srcRect l="29768" r="27834"/>
            <a:stretch/>
          </p:blipFill>
          <p:spPr>
            <a:xfrm>
              <a:off x="334798" y="3338269"/>
              <a:ext cx="1686010" cy="1325563"/>
            </a:xfrm>
            <a:prstGeom prst="rect">
              <a:avLst/>
            </a:prstGeom>
          </p:spPr>
        </p:pic>
        <p:pic>
          <p:nvPicPr>
            <p:cNvPr id="23" name="Picture 22" descr="A close up of a brain&#10;&#10;Description automatically generated">
              <a:extLst>
                <a:ext uri="{FF2B5EF4-FFF2-40B4-BE49-F238E27FC236}">
                  <a16:creationId xmlns:a16="http://schemas.microsoft.com/office/drawing/2014/main" id="{C8251DEC-ED1F-A39D-0807-D095CFDBEF2B}"/>
                </a:ext>
              </a:extLst>
            </p:cNvPr>
            <p:cNvPicPr>
              <a:picLocks noChangeAspect="1"/>
            </p:cNvPicPr>
            <p:nvPr/>
          </p:nvPicPr>
          <p:blipFill>
            <a:blip r:embed="rId3"/>
            <a:srcRect l="29768" r="27834"/>
            <a:stretch/>
          </p:blipFill>
          <p:spPr>
            <a:xfrm>
              <a:off x="698994" y="3675709"/>
              <a:ext cx="1686010" cy="1325563"/>
            </a:xfrm>
            <a:prstGeom prst="rect">
              <a:avLst/>
            </a:prstGeom>
          </p:spPr>
        </p:pic>
        <p:pic>
          <p:nvPicPr>
            <p:cNvPr id="24" name="Picture 23" descr="A close up of a brain&#10;&#10;Description automatically generated">
              <a:extLst>
                <a:ext uri="{FF2B5EF4-FFF2-40B4-BE49-F238E27FC236}">
                  <a16:creationId xmlns:a16="http://schemas.microsoft.com/office/drawing/2014/main" id="{112847DD-0CCE-B2DA-86C9-FF6F0DAAE68C}"/>
                </a:ext>
              </a:extLst>
            </p:cNvPr>
            <p:cNvPicPr>
              <a:picLocks noChangeAspect="1"/>
            </p:cNvPicPr>
            <p:nvPr/>
          </p:nvPicPr>
          <p:blipFill>
            <a:blip r:embed="rId3"/>
            <a:srcRect l="29768" r="27834"/>
            <a:stretch/>
          </p:blipFill>
          <p:spPr>
            <a:xfrm>
              <a:off x="1101994" y="4127800"/>
              <a:ext cx="1686010" cy="1325563"/>
            </a:xfrm>
            <a:prstGeom prst="rect">
              <a:avLst/>
            </a:prstGeom>
          </p:spPr>
        </p:pic>
        <p:pic>
          <p:nvPicPr>
            <p:cNvPr id="25" name="Picture 24" descr="A close up of a brain&#10;&#10;Description automatically generated">
              <a:extLst>
                <a:ext uri="{FF2B5EF4-FFF2-40B4-BE49-F238E27FC236}">
                  <a16:creationId xmlns:a16="http://schemas.microsoft.com/office/drawing/2014/main" id="{EA81AB4C-5766-4DCB-DEB0-98FDA03B5865}"/>
                </a:ext>
              </a:extLst>
            </p:cNvPr>
            <p:cNvPicPr>
              <a:picLocks noChangeAspect="1"/>
            </p:cNvPicPr>
            <p:nvPr/>
          </p:nvPicPr>
          <p:blipFill>
            <a:blip r:embed="rId3"/>
            <a:srcRect l="29768" r="27834"/>
            <a:stretch/>
          </p:blipFill>
          <p:spPr>
            <a:xfrm>
              <a:off x="1513403" y="4520405"/>
              <a:ext cx="1686010" cy="1325563"/>
            </a:xfrm>
            <a:prstGeom prst="rect">
              <a:avLst/>
            </a:prstGeom>
          </p:spPr>
        </p:pic>
        <p:pic>
          <p:nvPicPr>
            <p:cNvPr id="26" name="Picture 25" descr="A close up of a brain&#10;&#10;Description automatically generated">
              <a:extLst>
                <a:ext uri="{FF2B5EF4-FFF2-40B4-BE49-F238E27FC236}">
                  <a16:creationId xmlns:a16="http://schemas.microsoft.com/office/drawing/2014/main" id="{1AA14CC4-7307-76B1-A68A-E7D9ADC1A3CB}"/>
                </a:ext>
              </a:extLst>
            </p:cNvPr>
            <p:cNvPicPr>
              <a:picLocks noChangeAspect="1"/>
            </p:cNvPicPr>
            <p:nvPr/>
          </p:nvPicPr>
          <p:blipFill>
            <a:blip r:embed="rId3"/>
            <a:srcRect l="29768" r="27834"/>
            <a:stretch/>
          </p:blipFill>
          <p:spPr>
            <a:xfrm>
              <a:off x="1906195" y="4842945"/>
              <a:ext cx="1686010" cy="1325563"/>
            </a:xfrm>
            <a:prstGeom prst="rect">
              <a:avLst/>
            </a:prstGeom>
          </p:spPr>
        </p:pic>
      </p:grpSp>
      <p:grpSp>
        <p:nvGrpSpPr>
          <p:cNvPr id="27" name="Group 26">
            <a:extLst>
              <a:ext uri="{FF2B5EF4-FFF2-40B4-BE49-F238E27FC236}">
                <a16:creationId xmlns:a16="http://schemas.microsoft.com/office/drawing/2014/main" id="{7A1E20AC-0B98-8DC9-3B0A-32813F7D8D01}"/>
              </a:ext>
            </a:extLst>
          </p:cNvPr>
          <p:cNvGrpSpPr/>
          <p:nvPr/>
        </p:nvGrpSpPr>
        <p:grpSpPr>
          <a:xfrm>
            <a:off x="8899469" y="4024879"/>
            <a:ext cx="3158192" cy="2756976"/>
            <a:chOff x="8901962" y="3735899"/>
            <a:chExt cx="3158192" cy="2756976"/>
          </a:xfrm>
        </p:grpSpPr>
        <p:pic>
          <p:nvPicPr>
            <p:cNvPr id="28" name="Picture 27" descr="A colorful object with black background&#10;&#10;Description automatically generated">
              <a:extLst>
                <a:ext uri="{FF2B5EF4-FFF2-40B4-BE49-F238E27FC236}">
                  <a16:creationId xmlns:a16="http://schemas.microsoft.com/office/drawing/2014/main" id="{D89B377E-D0E5-6D54-1539-0104FEAF924B}"/>
                </a:ext>
              </a:extLst>
            </p:cNvPr>
            <p:cNvPicPr>
              <a:picLocks noChangeAspect="1"/>
            </p:cNvPicPr>
            <p:nvPr/>
          </p:nvPicPr>
          <p:blipFill>
            <a:blip r:embed="rId4"/>
            <a:srcRect l="28552" r="28349"/>
            <a:stretch/>
          </p:blipFill>
          <p:spPr>
            <a:xfrm>
              <a:off x="8901962" y="3735899"/>
              <a:ext cx="1572000" cy="1280972"/>
            </a:xfrm>
            <a:prstGeom prst="rect">
              <a:avLst/>
            </a:prstGeom>
          </p:spPr>
        </p:pic>
        <p:pic>
          <p:nvPicPr>
            <p:cNvPr id="29" name="Picture 28" descr="A colorful object with black background&#10;&#10;Description automatically generated">
              <a:extLst>
                <a:ext uri="{FF2B5EF4-FFF2-40B4-BE49-F238E27FC236}">
                  <a16:creationId xmlns:a16="http://schemas.microsoft.com/office/drawing/2014/main" id="{9649DAE5-7DA6-9CF5-C1E3-6391C6AE458C}"/>
                </a:ext>
              </a:extLst>
            </p:cNvPr>
            <p:cNvPicPr>
              <a:picLocks noChangeAspect="1"/>
            </p:cNvPicPr>
            <p:nvPr/>
          </p:nvPicPr>
          <p:blipFill>
            <a:blip r:embed="rId4"/>
            <a:srcRect l="28552" r="28349"/>
            <a:stretch/>
          </p:blipFill>
          <p:spPr>
            <a:xfrm>
              <a:off x="9253367" y="4061241"/>
              <a:ext cx="1572000" cy="1280972"/>
            </a:xfrm>
            <a:prstGeom prst="rect">
              <a:avLst/>
            </a:prstGeom>
          </p:spPr>
        </p:pic>
        <p:pic>
          <p:nvPicPr>
            <p:cNvPr id="30" name="Picture 29" descr="A colorful object with black background&#10;&#10;Description automatically generated">
              <a:extLst>
                <a:ext uri="{FF2B5EF4-FFF2-40B4-BE49-F238E27FC236}">
                  <a16:creationId xmlns:a16="http://schemas.microsoft.com/office/drawing/2014/main" id="{3420CE3A-D507-9254-D217-93E810E7C14F}"/>
                </a:ext>
              </a:extLst>
            </p:cNvPr>
            <p:cNvPicPr>
              <a:picLocks noChangeAspect="1"/>
            </p:cNvPicPr>
            <p:nvPr/>
          </p:nvPicPr>
          <p:blipFill>
            <a:blip r:embed="rId4"/>
            <a:srcRect l="28552" r="28349"/>
            <a:stretch/>
          </p:blipFill>
          <p:spPr>
            <a:xfrm>
              <a:off x="9715630" y="4458469"/>
              <a:ext cx="1572000" cy="1280972"/>
            </a:xfrm>
            <a:prstGeom prst="rect">
              <a:avLst/>
            </a:prstGeom>
          </p:spPr>
        </p:pic>
        <p:pic>
          <p:nvPicPr>
            <p:cNvPr id="31" name="Picture 30" descr="A colorful object with black background&#10;&#10;Description automatically generated">
              <a:extLst>
                <a:ext uri="{FF2B5EF4-FFF2-40B4-BE49-F238E27FC236}">
                  <a16:creationId xmlns:a16="http://schemas.microsoft.com/office/drawing/2014/main" id="{6FF1CEC1-6BCA-FE6B-6B61-A08C5B091FEF}"/>
                </a:ext>
              </a:extLst>
            </p:cNvPr>
            <p:cNvPicPr>
              <a:picLocks noChangeAspect="1"/>
            </p:cNvPicPr>
            <p:nvPr/>
          </p:nvPicPr>
          <p:blipFill>
            <a:blip r:embed="rId4"/>
            <a:srcRect l="28552" r="28349"/>
            <a:stretch/>
          </p:blipFill>
          <p:spPr>
            <a:xfrm>
              <a:off x="10123261" y="4835186"/>
              <a:ext cx="1572000" cy="1280972"/>
            </a:xfrm>
            <a:prstGeom prst="rect">
              <a:avLst/>
            </a:prstGeom>
          </p:spPr>
        </p:pic>
        <p:pic>
          <p:nvPicPr>
            <p:cNvPr id="32" name="Picture 31" descr="A colorful object with black background&#10;&#10;Description automatically generated">
              <a:extLst>
                <a:ext uri="{FF2B5EF4-FFF2-40B4-BE49-F238E27FC236}">
                  <a16:creationId xmlns:a16="http://schemas.microsoft.com/office/drawing/2014/main" id="{96A0160F-6BB8-BA27-DB5A-21380280A25C}"/>
                </a:ext>
              </a:extLst>
            </p:cNvPr>
            <p:cNvPicPr>
              <a:picLocks noChangeAspect="1"/>
            </p:cNvPicPr>
            <p:nvPr/>
          </p:nvPicPr>
          <p:blipFill>
            <a:blip r:embed="rId4"/>
            <a:srcRect l="28552" r="28349"/>
            <a:stretch/>
          </p:blipFill>
          <p:spPr>
            <a:xfrm>
              <a:off x="10488154" y="5211903"/>
              <a:ext cx="1572000" cy="1280972"/>
            </a:xfrm>
            <a:prstGeom prst="rect">
              <a:avLst/>
            </a:prstGeom>
          </p:spPr>
        </p:pic>
      </p:grpSp>
      <p:grpSp>
        <p:nvGrpSpPr>
          <p:cNvPr id="44" name="Group 43">
            <a:extLst>
              <a:ext uri="{FF2B5EF4-FFF2-40B4-BE49-F238E27FC236}">
                <a16:creationId xmlns:a16="http://schemas.microsoft.com/office/drawing/2014/main" id="{C87903B5-7F5D-C0F8-8894-5856648FDE06}"/>
              </a:ext>
            </a:extLst>
          </p:cNvPr>
          <p:cNvGrpSpPr/>
          <p:nvPr/>
        </p:nvGrpSpPr>
        <p:grpSpPr>
          <a:xfrm>
            <a:off x="4164886" y="1167334"/>
            <a:ext cx="3512789" cy="2125126"/>
            <a:chOff x="713569" y="3422866"/>
            <a:chExt cx="3512789" cy="2125126"/>
          </a:xfrm>
        </p:grpSpPr>
        <p:pic>
          <p:nvPicPr>
            <p:cNvPr id="45" name="Graphic 44" descr="Computer with solid fill">
              <a:extLst>
                <a:ext uri="{FF2B5EF4-FFF2-40B4-BE49-F238E27FC236}">
                  <a16:creationId xmlns:a16="http://schemas.microsoft.com/office/drawing/2014/main" id="{BA928005-0383-348D-D89F-DDA9B53126E0}"/>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713569" y="3422866"/>
              <a:ext cx="461078" cy="1325563"/>
            </a:xfrm>
            <a:prstGeom prst="rect">
              <a:avLst/>
            </a:prstGeom>
          </p:spPr>
        </p:pic>
        <p:pic>
          <p:nvPicPr>
            <p:cNvPr id="46" name="Graphic 45" descr="Computer with solid fill">
              <a:extLst>
                <a:ext uri="{FF2B5EF4-FFF2-40B4-BE49-F238E27FC236}">
                  <a16:creationId xmlns:a16="http://schemas.microsoft.com/office/drawing/2014/main" id="{44838CDF-4082-19EF-A945-A5E3AD43A0E0}"/>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1149528" y="3422866"/>
              <a:ext cx="461078" cy="1325563"/>
            </a:xfrm>
            <a:prstGeom prst="rect">
              <a:avLst/>
            </a:prstGeom>
          </p:spPr>
        </p:pic>
        <p:pic>
          <p:nvPicPr>
            <p:cNvPr id="47" name="Graphic 46" descr="Computer with solid fill">
              <a:extLst>
                <a:ext uri="{FF2B5EF4-FFF2-40B4-BE49-F238E27FC236}">
                  <a16:creationId xmlns:a16="http://schemas.microsoft.com/office/drawing/2014/main" id="{7920AAF7-875A-0A2C-1D66-92E09BCA0776}"/>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1585487" y="3422866"/>
              <a:ext cx="461078" cy="1325563"/>
            </a:xfrm>
            <a:prstGeom prst="rect">
              <a:avLst/>
            </a:prstGeom>
          </p:spPr>
        </p:pic>
        <p:pic>
          <p:nvPicPr>
            <p:cNvPr id="48" name="Graphic 47" descr="Computer with solid fill">
              <a:extLst>
                <a:ext uri="{FF2B5EF4-FFF2-40B4-BE49-F238E27FC236}">
                  <a16:creationId xmlns:a16="http://schemas.microsoft.com/office/drawing/2014/main" id="{82EEE50C-2D86-0493-F094-973B92FE303A}"/>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021446" y="3422866"/>
              <a:ext cx="461078" cy="1325563"/>
            </a:xfrm>
            <a:prstGeom prst="rect">
              <a:avLst/>
            </a:prstGeom>
          </p:spPr>
        </p:pic>
        <p:pic>
          <p:nvPicPr>
            <p:cNvPr id="49" name="Graphic 48" descr="Computer with solid fill">
              <a:extLst>
                <a:ext uri="{FF2B5EF4-FFF2-40B4-BE49-F238E27FC236}">
                  <a16:creationId xmlns:a16="http://schemas.microsoft.com/office/drawing/2014/main" id="{FDC92578-42E2-FECB-9599-5F21376D9982}"/>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457405" y="3422866"/>
              <a:ext cx="461078" cy="1325563"/>
            </a:xfrm>
            <a:prstGeom prst="rect">
              <a:avLst/>
            </a:prstGeom>
          </p:spPr>
        </p:pic>
        <p:pic>
          <p:nvPicPr>
            <p:cNvPr id="50" name="Graphic 49" descr="Computer with solid fill">
              <a:extLst>
                <a:ext uri="{FF2B5EF4-FFF2-40B4-BE49-F238E27FC236}">
                  <a16:creationId xmlns:a16="http://schemas.microsoft.com/office/drawing/2014/main" id="{10CBF510-2CE8-2BAD-6105-7AF2FC960336}"/>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893364" y="3422866"/>
              <a:ext cx="461078" cy="1325563"/>
            </a:xfrm>
            <a:prstGeom prst="rect">
              <a:avLst/>
            </a:prstGeom>
          </p:spPr>
        </p:pic>
        <p:pic>
          <p:nvPicPr>
            <p:cNvPr id="51" name="Graphic 50" descr="Computer with solid fill">
              <a:extLst>
                <a:ext uri="{FF2B5EF4-FFF2-40B4-BE49-F238E27FC236}">
                  <a16:creationId xmlns:a16="http://schemas.microsoft.com/office/drawing/2014/main" id="{2327D31C-A894-3B2D-D580-06D43BE1F8E9}"/>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3329323" y="3422866"/>
              <a:ext cx="461078" cy="1325563"/>
            </a:xfrm>
            <a:prstGeom prst="rect">
              <a:avLst/>
            </a:prstGeom>
          </p:spPr>
        </p:pic>
        <p:pic>
          <p:nvPicPr>
            <p:cNvPr id="52" name="Graphic 51" descr="Computer with solid fill">
              <a:extLst>
                <a:ext uri="{FF2B5EF4-FFF2-40B4-BE49-F238E27FC236}">
                  <a16:creationId xmlns:a16="http://schemas.microsoft.com/office/drawing/2014/main" id="{57E64335-43DC-9E71-0F1D-6E3BC5833030}"/>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3765280" y="3422866"/>
              <a:ext cx="461078" cy="1325563"/>
            </a:xfrm>
            <a:prstGeom prst="rect">
              <a:avLst/>
            </a:prstGeom>
          </p:spPr>
        </p:pic>
        <p:pic>
          <p:nvPicPr>
            <p:cNvPr id="53" name="Graphic 52" descr="Computer with solid fill">
              <a:extLst>
                <a:ext uri="{FF2B5EF4-FFF2-40B4-BE49-F238E27FC236}">
                  <a16:creationId xmlns:a16="http://schemas.microsoft.com/office/drawing/2014/main" id="{6BC3319C-A53A-BDEB-3856-6DCDC19072C2}"/>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713569" y="4222429"/>
              <a:ext cx="461078" cy="1325563"/>
            </a:xfrm>
            <a:prstGeom prst="rect">
              <a:avLst/>
            </a:prstGeom>
          </p:spPr>
        </p:pic>
        <p:pic>
          <p:nvPicPr>
            <p:cNvPr id="54" name="Graphic 53" descr="Computer with solid fill">
              <a:extLst>
                <a:ext uri="{FF2B5EF4-FFF2-40B4-BE49-F238E27FC236}">
                  <a16:creationId xmlns:a16="http://schemas.microsoft.com/office/drawing/2014/main" id="{20D803A5-74F8-F8E0-4032-BE9C2E6FC6D4}"/>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1149528" y="4222429"/>
              <a:ext cx="461078" cy="1325563"/>
            </a:xfrm>
            <a:prstGeom prst="rect">
              <a:avLst/>
            </a:prstGeom>
          </p:spPr>
        </p:pic>
        <p:pic>
          <p:nvPicPr>
            <p:cNvPr id="55" name="Graphic 54" descr="Computer with solid fill">
              <a:extLst>
                <a:ext uri="{FF2B5EF4-FFF2-40B4-BE49-F238E27FC236}">
                  <a16:creationId xmlns:a16="http://schemas.microsoft.com/office/drawing/2014/main" id="{DD9C452E-1A51-ECDD-7389-4AF7174D4D2A}"/>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1585487" y="4222429"/>
              <a:ext cx="461078" cy="1325563"/>
            </a:xfrm>
            <a:prstGeom prst="rect">
              <a:avLst/>
            </a:prstGeom>
          </p:spPr>
        </p:pic>
        <p:pic>
          <p:nvPicPr>
            <p:cNvPr id="56" name="Graphic 55" descr="Computer with solid fill">
              <a:extLst>
                <a:ext uri="{FF2B5EF4-FFF2-40B4-BE49-F238E27FC236}">
                  <a16:creationId xmlns:a16="http://schemas.microsoft.com/office/drawing/2014/main" id="{61940F01-7DCE-FAFE-031E-AC9855193DC1}"/>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021446" y="4222429"/>
              <a:ext cx="461078" cy="1325563"/>
            </a:xfrm>
            <a:prstGeom prst="rect">
              <a:avLst/>
            </a:prstGeom>
          </p:spPr>
        </p:pic>
        <p:pic>
          <p:nvPicPr>
            <p:cNvPr id="57" name="Graphic 56" descr="Computer with solid fill">
              <a:extLst>
                <a:ext uri="{FF2B5EF4-FFF2-40B4-BE49-F238E27FC236}">
                  <a16:creationId xmlns:a16="http://schemas.microsoft.com/office/drawing/2014/main" id="{80929661-8364-B1F6-BAE5-4D7523047A77}"/>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457405" y="4222429"/>
              <a:ext cx="461078" cy="1325563"/>
            </a:xfrm>
            <a:prstGeom prst="rect">
              <a:avLst/>
            </a:prstGeom>
          </p:spPr>
        </p:pic>
        <p:pic>
          <p:nvPicPr>
            <p:cNvPr id="58" name="Graphic 57" descr="Computer with solid fill">
              <a:extLst>
                <a:ext uri="{FF2B5EF4-FFF2-40B4-BE49-F238E27FC236}">
                  <a16:creationId xmlns:a16="http://schemas.microsoft.com/office/drawing/2014/main" id="{F3261C22-7010-7D2A-D76F-853F001CE62A}"/>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2893364" y="4222429"/>
              <a:ext cx="461078" cy="1325563"/>
            </a:xfrm>
            <a:prstGeom prst="rect">
              <a:avLst/>
            </a:prstGeom>
          </p:spPr>
        </p:pic>
        <p:pic>
          <p:nvPicPr>
            <p:cNvPr id="59" name="Graphic 58" descr="Computer with solid fill">
              <a:extLst>
                <a:ext uri="{FF2B5EF4-FFF2-40B4-BE49-F238E27FC236}">
                  <a16:creationId xmlns:a16="http://schemas.microsoft.com/office/drawing/2014/main" id="{E25817A9-6BCC-EEBC-99CD-0276AB8F81AE}"/>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3329323" y="4222429"/>
              <a:ext cx="461078" cy="1325563"/>
            </a:xfrm>
            <a:prstGeom prst="rect">
              <a:avLst/>
            </a:prstGeom>
          </p:spPr>
        </p:pic>
        <p:pic>
          <p:nvPicPr>
            <p:cNvPr id="60" name="Graphic 59" descr="Computer with solid fill">
              <a:extLst>
                <a:ext uri="{FF2B5EF4-FFF2-40B4-BE49-F238E27FC236}">
                  <a16:creationId xmlns:a16="http://schemas.microsoft.com/office/drawing/2014/main" id="{0FAE20C6-3451-BDEC-1F13-3544612FF6F5}"/>
                </a:ext>
              </a:extLst>
            </p:cNvPr>
            <p:cNvPicPr>
              <a:picLocks noChangeAspect="1"/>
            </p:cNvPicPr>
            <p:nvPr/>
          </p:nvPicPr>
          <p:blipFill>
            <a:blip r:embed="rId5">
              <a:extLst>
                <a:ext uri="{96DAC541-7B7A-43D3-8B79-37D633B846F1}">
                  <asvg:svgBlip xmlns:asvg="http://schemas.microsoft.com/office/drawing/2016/SVG/main" r:embed="rId6"/>
                </a:ext>
              </a:extLst>
            </a:blip>
            <a:srcRect l="65995"/>
            <a:stretch/>
          </p:blipFill>
          <p:spPr>
            <a:xfrm>
              <a:off x="3765280" y="4222429"/>
              <a:ext cx="461078" cy="1325563"/>
            </a:xfrm>
            <a:prstGeom prst="rect">
              <a:avLst/>
            </a:prstGeom>
          </p:spPr>
        </p:pic>
      </p:grpSp>
      <p:sp>
        <p:nvSpPr>
          <p:cNvPr id="33" name="Right Arrow 32">
            <a:extLst>
              <a:ext uri="{FF2B5EF4-FFF2-40B4-BE49-F238E27FC236}">
                <a16:creationId xmlns:a16="http://schemas.microsoft.com/office/drawing/2014/main" id="{E6CCFE03-FE2B-A2C7-2825-C40FDC2CA0C2}"/>
              </a:ext>
            </a:extLst>
          </p:cNvPr>
          <p:cNvSpPr/>
          <p:nvPr/>
        </p:nvSpPr>
        <p:spPr>
          <a:xfrm rot="20049333">
            <a:off x="2077924" y="2701296"/>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extLst>
              <a:ext uri="{FF2B5EF4-FFF2-40B4-BE49-F238E27FC236}">
                <a16:creationId xmlns:a16="http://schemas.microsoft.com/office/drawing/2014/main" id="{3C2BFA2D-C85C-87DC-871D-95F67D7F6AB2}"/>
              </a:ext>
            </a:extLst>
          </p:cNvPr>
          <p:cNvSpPr/>
          <p:nvPr/>
        </p:nvSpPr>
        <p:spPr>
          <a:xfrm rot="20049333">
            <a:off x="2421261" y="3132649"/>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728225BF-4AF9-7C51-82D9-C535E9DCF71B}"/>
              </a:ext>
            </a:extLst>
          </p:cNvPr>
          <p:cNvSpPr/>
          <p:nvPr/>
        </p:nvSpPr>
        <p:spPr>
          <a:xfrm rot="20049333">
            <a:off x="2797986" y="3563027"/>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a16="http://schemas.microsoft.com/office/drawing/2014/main" id="{CBD8E5D7-316E-D17F-A87E-156261F1EC91}"/>
              </a:ext>
            </a:extLst>
          </p:cNvPr>
          <p:cNvSpPr/>
          <p:nvPr/>
        </p:nvSpPr>
        <p:spPr>
          <a:xfrm rot="20049333">
            <a:off x="3209395" y="3959565"/>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567E2B57-539E-A6DA-C9C8-1ED5B8EBBDC7}"/>
              </a:ext>
            </a:extLst>
          </p:cNvPr>
          <p:cNvSpPr/>
          <p:nvPr/>
        </p:nvSpPr>
        <p:spPr>
          <a:xfrm rot="20049333">
            <a:off x="3606359" y="4335180"/>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6C005512-262B-F1AE-2B9E-AD66D3E5573A}"/>
              </a:ext>
            </a:extLst>
          </p:cNvPr>
          <p:cNvSpPr/>
          <p:nvPr/>
        </p:nvSpPr>
        <p:spPr>
          <a:xfrm rot="2859056">
            <a:off x="6996968" y="4240091"/>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a:extLst>
              <a:ext uri="{FF2B5EF4-FFF2-40B4-BE49-F238E27FC236}">
                <a16:creationId xmlns:a16="http://schemas.microsoft.com/office/drawing/2014/main" id="{42FCA242-D9D6-BC59-17E9-C4A6EF4CF207}"/>
              </a:ext>
            </a:extLst>
          </p:cNvPr>
          <p:cNvSpPr/>
          <p:nvPr/>
        </p:nvSpPr>
        <p:spPr>
          <a:xfrm rot="2859056">
            <a:off x="7470554" y="3948097"/>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a:extLst>
              <a:ext uri="{FF2B5EF4-FFF2-40B4-BE49-F238E27FC236}">
                <a16:creationId xmlns:a16="http://schemas.microsoft.com/office/drawing/2014/main" id="{2EB0418D-5BF5-9FF4-CD29-F774B17FB252}"/>
              </a:ext>
            </a:extLst>
          </p:cNvPr>
          <p:cNvSpPr/>
          <p:nvPr/>
        </p:nvSpPr>
        <p:spPr>
          <a:xfrm rot="2859056">
            <a:off x="7650081" y="3255410"/>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BB613832-EC39-E714-6FD9-F846DAF9F809}"/>
              </a:ext>
            </a:extLst>
          </p:cNvPr>
          <p:cNvSpPr/>
          <p:nvPr/>
        </p:nvSpPr>
        <p:spPr>
          <a:xfrm rot="2859056">
            <a:off x="7977970" y="2873519"/>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a:extLst>
              <a:ext uri="{FF2B5EF4-FFF2-40B4-BE49-F238E27FC236}">
                <a16:creationId xmlns:a16="http://schemas.microsoft.com/office/drawing/2014/main" id="{CCB278D1-F735-51B7-77B5-571E856C2A86}"/>
              </a:ext>
            </a:extLst>
          </p:cNvPr>
          <p:cNvSpPr/>
          <p:nvPr/>
        </p:nvSpPr>
        <p:spPr>
          <a:xfrm rot="2859056">
            <a:off x="8250759" y="2388543"/>
            <a:ext cx="1466490" cy="288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D0AB5E7-063F-B31A-5DEE-2B29D7278DBB}"/>
              </a:ext>
            </a:extLst>
          </p:cNvPr>
          <p:cNvSpPr txBox="1"/>
          <p:nvPr/>
        </p:nvSpPr>
        <p:spPr>
          <a:xfrm>
            <a:off x="4774656" y="3543592"/>
            <a:ext cx="2365298" cy="461665"/>
          </a:xfrm>
          <a:prstGeom prst="rect">
            <a:avLst/>
          </a:prstGeom>
          <a:noFill/>
        </p:spPr>
        <p:txBody>
          <a:bodyPr wrap="square" rtlCol="0">
            <a:spAutoFit/>
          </a:bodyPr>
          <a:lstStyle/>
          <a:p>
            <a:pPr algn="ctr"/>
            <a:r>
              <a:rPr lang="en-US" sz="2400" dirty="0"/>
              <a:t>The SCC</a:t>
            </a:r>
          </a:p>
        </p:txBody>
      </p:sp>
      <p:sp>
        <p:nvSpPr>
          <p:cNvPr id="43" name="Fade">
            <a:extLst>
              <a:ext uri="{FF2B5EF4-FFF2-40B4-BE49-F238E27FC236}">
                <a16:creationId xmlns:a16="http://schemas.microsoft.com/office/drawing/2014/main" id="{DF10B46E-C6C7-4D17-3157-4701DEC9D07A}"/>
              </a:ext>
            </a:extLst>
          </p:cNvPr>
          <p:cNvSpPr/>
          <p:nvPr/>
        </p:nvSpPr>
        <p:spPr>
          <a:xfrm>
            <a:off x="189781" y="1431986"/>
            <a:ext cx="11883664" cy="5426014"/>
          </a:xfrm>
          <a:prstGeom prst="rect">
            <a:avLst/>
          </a:prstGeom>
          <a:solidFill>
            <a:srgbClr val="FFFFFF">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Call Out">
            <a:extLst>
              <a:ext uri="{FF2B5EF4-FFF2-40B4-BE49-F238E27FC236}">
                <a16:creationId xmlns:a16="http://schemas.microsoft.com/office/drawing/2014/main" id="{EE9FE181-668A-716E-580E-9869645E1223}"/>
              </a:ext>
            </a:extLst>
          </p:cNvPr>
          <p:cNvSpPr txBox="1"/>
          <p:nvPr/>
        </p:nvSpPr>
        <p:spPr>
          <a:xfrm>
            <a:off x="2174375" y="1745832"/>
            <a:ext cx="7843249" cy="4154984"/>
          </a:xfrm>
          <a:prstGeom prst="rect">
            <a:avLst/>
          </a:prstGeom>
          <a:solidFill>
            <a:schemeClr val="accent1">
              <a:lumMod val="60000"/>
              <a:lumOff val="40000"/>
            </a:schemeClr>
          </a:solidFill>
          <a:ln>
            <a:solidFill>
              <a:schemeClr val="tx1"/>
            </a:solidFill>
          </a:ln>
        </p:spPr>
        <p:txBody>
          <a:bodyPr wrap="square" rtlCol="0" anchor="ctr">
            <a:spAutoFit/>
          </a:bodyPr>
          <a:lstStyle/>
          <a:p>
            <a:pPr algn="ctr"/>
            <a:r>
              <a:rPr lang="en-US" sz="4400" dirty="0"/>
              <a:t>The power of the SCC is that it greatly </a:t>
            </a:r>
            <a:r>
              <a:rPr lang="en-US" sz="4400" i="1" dirty="0"/>
              <a:t>increases the speed</a:t>
            </a:r>
            <a:r>
              <a:rPr lang="en-US" sz="4400" dirty="0"/>
              <a:t> with which you can process and analyze your large, high dimensional neuroimaging datasets.</a:t>
            </a:r>
          </a:p>
        </p:txBody>
      </p:sp>
      <p:sp>
        <p:nvSpPr>
          <p:cNvPr id="4" name="Slide Number Placeholder 3">
            <a:extLst>
              <a:ext uri="{FF2B5EF4-FFF2-40B4-BE49-F238E27FC236}">
                <a16:creationId xmlns:a16="http://schemas.microsoft.com/office/drawing/2014/main" id="{1B7E6F75-C25F-19C2-0266-379104FF4477}"/>
              </a:ext>
            </a:extLst>
          </p:cNvPr>
          <p:cNvSpPr>
            <a:spLocks noGrp="1"/>
          </p:cNvSpPr>
          <p:nvPr>
            <p:ph type="sldNum" sz="quarter" idx="12"/>
          </p:nvPr>
        </p:nvSpPr>
        <p:spPr/>
        <p:txBody>
          <a:bodyPr/>
          <a:lstStyle/>
          <a:p>
            <a:fld id="{F606742C-631A-CB4E-A490-45C4369C55E7}" type="slidenum">
              <a:rPr lang="en-US" smtClean="0"/>
              <a:t>17</a:t>
            </a:fld>
            <a:endParaRPr lang="en-US"/>
          </a:p>
        </p:txBody>
      </p:sp>
    </p:spTree>
    <p:extLst>
      <p:ext uri="{BB962C8B-B14F-4D97-AF65-F5344CB8AC3E}">
        <p14:creationId xmlns:p14="http://schemas.microsoft.com/office/powerpoint/2010/main" val="216306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ABA86-0025-F120-9402-8F036D016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37F2E-B2F1-5FE8-39B0-1E1EF91C1632}"/>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01100EAC-BA5B-7667-B5B7-0BD4DA9F5CC0}"/>
              </a:ext>
            </a:extLst>
          </p:cNvPr>
          <p:cNvSpPr>
            <a:spLocks noGrp="1"/>
          </p:cNvSpPr>
          <p:nvPr>
            <p:ph idx="1"/>
          </p:nvPr>
        </p:nvSpPr>
        <p:spPr/>
        <p:txBody>
          <a:bodyPr/>
          <a:lstStyle/>
          <a:p>
            <a:pPr marL="514350" indent="-514350">
              <a:buFont typeface="+mj-lt"/>
              <a:buAutoNum type="arabicPeriod"/>
            </a:pPr>
            <a:r>
              <a:rPr lang="en-US" dirty="0"/>
              <a:t>What is the SCC? Why should you use it as a neuroimager?</a:t>
            </a:r>
          </a:p>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a:p>
            <a:endParaRPr lang="en-US" i="1" dirty="0"/>
          </a:p>
          <a:p>
            <a:endParaRPr lang="en-US" i="1" dirty="0"/>
          </a:p>
          <a:p>
            <a:endParaRPr lang="en-US" i="1" dirty="0"/>
          </a:p>
        </p:txBody>
      </p:sp>
      <p:sp>
        <p:nvSpPr>
          <p:cNvPr id="4" name="Slide Number Placeholder 3">
            <a:extLst>
              <a:ext uri="{FF2B5EF4-FFF2-40B4-BE49-F238E27FC236}">
                <a16:creationId xmlns:a16="http://schemas.microsoft.com/office/drawing/2014/main" id="{B683486E-CEFC-762B-74D4-1611C894981F}"/>
              </a:ext>
            </a:extLst>
          </p:cNvPr>
          <p:cNvSpPr>
            <a:spLocks noGrp="1"/>
          </p:cNvSpPr>
          <p:nvPr>
            <p:ph type="sldNum" sz="quarter" idx="12"/>
          </p:nvPr>
        </p:nvSpPr>
        <p:spPr/>
        <p:txBody>
          <a:bodyPr/>
          <a:lstStyle/>
          <a:p>
            <a:fld id="{F606742C-631A-CB4E-A490-45C4369C55E7}" type="slidenum">
              <a:rPr lang="en-US" smtClean="0"/>
              <a:t>18</a:t>
            </a:fld>
            <a:endParaRPr lang="en-US"/>
          </a:p>
        </p:txBody>
      </p:sp>
    </p:spTree>
    <p:extLst>
      <p:ext uri="{BB962C8B-B14F-4D97-AF65-F5344CB8AC3E}">
        <p14:creationId xmlns:p14="http://schemas.microsoft.com/office/powerpoint/2010/main" val="148865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547E5-699E-5AA8-EB1B-EE2BB0784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28009-6CE5-E014-B53D-7F800FB1B205}"/>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4996DD74-781D-54FA-04B4-E26C56F745DC}"/>
              </a:ext>
            </a:extLst>
          </p:cNvPr>
          <p:cNvSpPr>
            <a:spLocks noGrp="1"/>
          </p:cNvSpPr>
          <p:nvPr>
            <p:ph idx="1"/>
          </p:nvPr>
        </p:nvSpPr>
        <p:spPr/>
        <p:txBody>
          <a:bodyPr/>
          <a:lstStyle/>
          <a:p>
            <a:pPr marL="514350" indent="-514350">
              <a:buFont typeface="+mj-lt"/>
              <a:buAutoNum type="arabicPeriod"/>
            </a:pPr>
            <a:r>
              <a:rPr lang="en-US" dirty="0"/>
              <a:t>What is the SCC? Why should you use it as a neuroimager?</a:t>
            </a:r>
          </a:p>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a:p>
            <a:pPr marL="514350" indent="-514350">
              <a:buFont typeface="+mj-lt"/>
              <a:buAutoNum type="arabicPeriod"/>
            </a:pPr>
            <a:endParaRPr lang="en-US" i="1" dirty="0"/>
          </a:p>
          <a:p>
            <a:pPr marL="514350" indent="-514350">
              <a:buFont typeface="+mj-lt"/>
              <a:buAutoNum type="arabicPeriod"/>
            </a:pPr>
            <a:endParaRPr lang="en-US" i="1" dirty="0"/>
          </a:p>
          <a:p>
            <a:pPr marL="514350" indent="-514350">
              <a:buFont typeface="+mj-lt"/>
              <a:buAutoNum type="arabicPeriod"/>
            </a:pPr>
            <a:endParaRPr lang="en-US" i="1" dirty="0"/>
          </a:p>
        </p:txBody>
      </p:sp>
      <p:sp>
        <p:nvSpPr>
          <p:cNvPr id="4" name="Rectangle 3">
            <a:extLst>
              <a:ext uri="{FF2B5EF4-FFF2-40B4-BE49-F238E27FC236}">
                <a16:creationId xmlns:a16="http://schemas.microsoft.com/office/drawing/2014/main" id="{CC5B53A8-052B-EE75-EBD4-E4D3930F74EC}"/>
              </a:ext>
            </a:extLst>
          </p:cNvPr>
          <p:cNvSpPr/>
          <p:nvPr/>
        </p:nvSpPr>
        <p:spPr>
          <a:xfrm>
            <a:off x="566057" y="2821576"/>
            <a:ext cx="7785463" cy="2577737"/>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608E31B-A3D2-6E7B-1472-B7920A62B9CA}"/>
              </a:ext>
            </a:extLst>
          </p:cNvPr>
          <p:cNvSpPr/>
          <p:nvPr/>
        </p:nvSpPr>
        <p:spPr>
          <a:xfrm>
            <a:off x="838200" y="1690688"/>
            <a:ext cx="9625236" cy="573542"/>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9945EBE-7D55-86DA-BF52-83918AC94A81}"/>
              </a:ext>
            </a:extLst>
          </p:cNvPr>
          <p:cNvSpPr>
            <a:spLocks noGrp="1"/>
          </p:cNvSpPr>
          <p:nvPr>
            <p:ph type="sldNum" sz="quarter" idx="12"/>
          </p:nvPr>
        </p:nvSpPr>
        <p:spPr/>
        <p:txBody>
          <a:bodyPr/>
          <a:lstStyle/>
          <a:p>
            <a:fld id="{F606742C-631A-CB4E-A490-45C4369C55E7}" type="slidenum">
              <a:rPr lang="en-US" smtClean="0"/>
              <a:t>19</a:t>
            </a:fld>
            <a:endParaRPr lang="en-US"/>
          </a:p>
        </p:txBody>
      </p:sp>
    </p:spTree>
    <p:extLst>
      <p:ext uri="{BB962C8B-B14F-4D97-AF65-F5344CB8AC3E}">
        <p14:creationId xmlns:p14="http://schemas.microsoft.com/office/powerpoint/2010/main" val="190194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52A0-9915-0317-CA4D-7389D36386E4}"/>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FFB9FD74-2ADF-94FE-5334-4A3A3957D575}"/>
              </a:ext>
            </a:extLst>
          </p:cNvPr>
          <p:cNvSpPr>
            <a:spLocks noGrp="1"/>
          </p:cNvSpPr>
          <p:nvPr>
            <p:ph idx="1"/>
          </p:nvPr>
        </p:nvSpPr>
        <p:spPr/>
        <p:txBody>
          <a:bodyPr/>
          <a:lstStyle/>
          <a:p>
            <a:r>
              <a:rPr lang="en-US" dirty="0"/>
              <a:t>Tutorial Slides and a Recording of today’s tutorial will be made available here:</a:t>
            </a:r>
          </a:p>
          <a:p>
            <a:pPr lvl="1"/>
            <a:r>
              <a:rPr lang="en-US" dirty="0">
                <a:hlinkClick r:id="rId3"/>
              </a:rPr>
              <a:t>https://www.bu.edu/tech/support/research/training-consulting/rcs-tutorial-videos-and-third-party-tutorials/</a:t>
            </a:r>
            <a:endParaRPr lang="en-US" dirty="0"/>
          </a:p>
          <a:p>
            <a:r>
              <a:rPr lang="en-US" dirty="0"/>
              <a:t>Code and examples data will be made available here:</a:t>
            </a:r>
          </a:p>
          <a:p>
            <a:pPr lvl="1"/>
            <a:r>
              <a:rPr lang="en-US" dirty="0">
                <a:hlinkClick r:id="rId4"/>
              </a:rPr>
              <a:t>https://</a:t>
            </a:r>
            <a:r>
              <a:rPr lang="en-US" dirty="0" err="1">
                <a:hlinkClick r:id="rId4"/>
              </a:rPr>
              <a:t>rcs.bu.edu</a:t>
            </a:r>
            <a:r>
              <a:rPr lang="en-US" dirty="0">
                <a:hlinkClick r:id="rId4"/>
              </a:rPr>
              <a:t>/examples/imaging/</a:t>
            </a:r>
            <a:r>
              <a:rPr lang="en-US" dirty="0" err="1">
                <a:hlinkClick r:id="rId4"/>
              </a:rPr>
              <a:t>tut_dataprep_scc</a:t>
            </a:r>
            <a:r>
              <a:rPr lang="en-US" dirty="0">
                <a:hlinkClick r:id="rId4"/>
              </a:rPr>
              <a:t>/</a:t>
            </a:r>
            <a:endParaRPr lang="en-US" dirty="0"/>
          </a:p>
          <a:p>
            <a:r>
              <a:rPr lang="en-US" dirty="0"/>
              <a:t>Questions? Comments? Concerns?</a:t>
            </a:r>
          </a:p>
          <a:p>
            <a:pPr lvl="1"/>
            <a:r>
              <a:rPr lang="en-US" dirty="0">
                <a:hlinkClick r:id="rId5"/>
              </a:rPr>
              <a:t>help@scc.bu.edu</a:t>
            </a:r>
            <a:endParaRPr lang="en-US" dirty="0"/>
          </a:p>
          <a:p>
            <a:pPr lvl="1"/>
            <a:r>
              <a:rPr lang="en-US" dirty="0">
                <a:hlinkClick r:id="rId6"/>
              </a:rPr>
              <a:t>kkurkela@bu.edu</a:t>
            </a:r>
            <a:endParaRPr lang="en-US" dirty="0"/>
          </a:p>
        </p:txBody>
      </p:sp>
      <p:sp>
        <p:nvSpPr>
          <p:cNvPr id="4" name="Slide Number Placeholder 3">
            <a:extLst>
              <a:ext uri="{FF2B5EF4-FFF2-40B4-BE49-F238E27FC236}">
                <a16:creationId xmlns:a16="http://schemas.microsoft.com/office/drawing/2014/main" id="{4BD72FB4-6B51-8E36-69A3-8033309625D2}"/>
              </a:ext>
            </a:extLst>
          </p:cNvPr>
          <p:cNvSpPr>
            <a:spLocks noGrp="1"/>
          </p:cNvSpPr>
          <p:nvPr>
            <p:ph type="sldNum" sz="quarter" idx="12"/>
          </p:nvPr>
        </p:nvSpPr>
        <p:spPr/>
        <p:txBody>
          <a:bodyPr/>
          <a:lstStyle/>
          <a:p>
            <a:fld id="{F606742C-631A-CB4E-A490-45C4369C55E7}" type="slidenum">
              <a:rPr lang="en-US" smtClean="0"/>
              <a:t>2</a:t>
            </a:fld>
            <a:endParaRPr lang="en-US"/>
          </a:p>
        </p:txBody>
      </p:sp>
    </p:spTree>
    <p:extLst>
      <p:ext uri="{BB962C8B-B14F-4D97-AF65-F5344CB8AC3E}">
        <p14:creationId xmlns:p14="http://schemas.microsoft.com/office/powerpoint/2010/main" val="2990524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AAEA-5AC6-7900-1E7E-1E8C5922FAA2}"/>
              </a:ext>
            </a:extLst>
          </p:cNvPr>
          <p:cNvSpPr>
            <a:spLocks noGrp="1"/>
          </p:cNvSpPr>
          <p:nvPr>
            <p:ph type="title"/>
          </p:nvPr>
        </p:nvSpPr>
        <p:spPr/>
        <p:txBody>
          <a:bodyPr/>
          <a:lstStyle/>
          <a:p>
            <a:r>
              <a:rPr lang="en-US" dirty="0"/>
              <a:t>Getting an SCC Account</a:t>
            </a:r>
          </a:p>
        </p:txBody>
      </p:sp>
      <p:sp>
        <p:nvSpPr>
          <p:cNvPr id="3" name="Content Placeholder 2">
            <a:extLst>
              <a:ext uri="{FF2B5EF4-FFF2-40B4-BE49-F238E27FC236}">
                <a16:creationId xmlns:a16="http://schemas.microsoft.com/office/drawing/2014/main" id="{DC2F2291-4FF5-8698-4411-2F7B731A807D}"/>
              </a:ext>
            </a:extLst>
          </p:cNvPr>
          <p:cNvSpPr>
            <a:spLocks noGrp="1"/>
          </p:cNvSpPr>
          <p:nvPr>
            <p:ph idx="1"/>
          </p:nvPr>
        </p:nvSpPr>
        <p:spPr/>
        <p:txBody>
          <a:bodyPr/>
          <a:lstStyle/>
          <a:p>
            <a:r>
              <a:rPr lang="en-US" dirty="0"/>
              <a:t>Today we will be using tutorial accounts. These accounts are temporary and will be inaccessible after today’s workshop</a:t>
            </a:r>
          </a:p>
          <a:p>
            <a:r>
              <a:rPr lang="en-US" dirty="0"/>
              <a:t>All users of the SCC must be on a Research Project headed by a full-time BU Faculty member with some exceptions:</a:t>
            </a:r>
          </a:p>
          <a:p>
            <a:pPr lvl="1"/>
            <a:r>
              <a:rPr lang="en-US" dirty="0"/>
              <a:t>Some academic classes</a:t>
            </a:r>
          </a:p>
          <a:p>
            <a:pPr lvl="1"/>
            <a:r>
              <a:rPr lang="en-US" dirty="0"/>
              <a:t>3 Month Trial Accounts for “trying out” the SCC</a:t>
            </a:r>
          </a:p>
          <a:p>
            <a:r>
              <a:rPr lang="en-US" dirty="0"/>
              <a:t>Please see for more detailed information:</a:t>
            </a:r>
          </a:p>
          <a:p>
            <a:pPr lvl="1"/>
            <a:r>
              <a:rPr lang="en-US" dirty="0">
                <a:hlinkClick r:id="rId3"/>
              </a:rPr>
              <a:t>https://</a:t>
            </a:r>
            <a:r>
              <a:rPr lang="en-US" dirty="0" err="1">
                <a:hlinkClick r:id="rId3"/>
              </a:rPr>
              <a:t>www.bu.edu</a:t>
            </a:r>
            <a:r>
              <a:rPr lang="en-US" dirty="0">
                <a:hlinkClick r:id="rId3"/>
              </a:rPr>
              <a:t>/tech/support/research/account-management/</a:t>
            </a:r>
            <a:endParaRPr lang="en-US" dirty="0"/>
          </a:p>
        </p:txBody>
      </p:sp>
      <p:sp>
        <p:nvSpPr>
          <p:cNvPr id="4" name="Slide Number Placeholder 3">
            <a:extLst>
              <a:ext uri="{FF2B5EF4-FFF2-40B4-BE49-F238E27FC236}">
                <a16:creationId xmlns:a16="http://schemas.microsoft.com/office/drawing/2014/main" id="{772D0447-5631-9FA3-BD4A-A0410AD61874}"/>
              </a:ext>
            </a:extLst>
          </p:cNvPr>
          <p:cNvSpPr>
            <a:spLocks noGrp="1"/>
          </p:cNvSpPr>
          <p:nvPr>
            <p:ph type="sldNum" sz="quarter" idx="12"/>
          </p:nvPr>
        </p:nvSpPr>
        <p:spPr/>
        <p:txBody>
          <a:bodyPr/>
          <a:lstStyle/>
          <a:p>
            <a:fld id="{F606742C-631A-CB4E-A490-45C4369C55E7}" type="slidenum">
              <a:rPr lang="en-US" smtClean="0"/>
              <a:t>20</a:t>
            </a:fld>
            <a:endParaRPr lang="en-US"/>
          </a:p>
        </p:txBody>
      </p:sp>
    </p:spTree>
    <p:extLst>
      <p:ext uri="{BB962C8B-B14F-4D97-AF65-F5344CB8AC3E}">
        <p14:creationId xmlns:p14="http://schemas.microsoft.com/office/powerpoint/2010/main" val="198849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E7E7-DF87-1A37-207F-76D11F283FE2}"/>
              </a:ext>
            </a:extLst>
          </p:cNvPr>
          <p:cNvSpPr>
            <a:spLocks noGrp="1"/>
          </p:cNvSpPr>
          <p:nvPr>
            <p:ph type="title"/>
          </p:nvPr>
        </p:nvSpPr>
        <p:spPr>
          <a:xfrm>
            <a:off x="838200" y="365125"/>
            <a:ext cx="4310670" cy="1325563"/>
          </a:xfrm>
        </p:spPr>
        <p:txBody>
          <a:bodyPr/>
          <a:lstStyle/>
          <a:p>
            <a:r>
              <a:rPr lang="en-US" dirty="0"/>
              <a:t>Accessing Tutorial Accounts</a:t>
            </a:r>
          </a:p>
        </p:txBody>
      </p:sp>
      <p:sp>
        <p:nvSpPr>
          <p:cNvPr id="3" name="Content Placeholder 2">
            <a:extLst>
              <a:ext uri="{FF2B5EF4-FFF2-40B4-BE49-F238E27FC236}">
                <a16:creationId xmlns:a16="http://schemas.microsoft.com/office/drawing/2014/main" id="{E6C0C5DB-5DCC-3F3D-8B90-53B7B154E9F2}"/>
              </a:ext>
            </a:extLst>
          </p:cNvPr>
          <p:cNvSpPr>
            <a:spLocks noGrp="1"/>
          </p:cNvSpPr>
          <p:nvPr>
            <p:ph idx="1"/>
          </p:nvPr>
        </p:nvSpPr>
        <p:spPr>
          <a:xfrm>
            <a:off x="566058" y="1825625"/>
            <a:ext cx="4091859" cy="4351338"/>
          </a:xfrm>
        </p:spPr>
        <p:txBody>
          <a:bodyPr/>
          <a:lstStyle/>
          <a:p>
            <a:r>
              <a:rPr lang="en-US" dirty="0"/>
              <a:t>Open a web browser</a:t>
            </a:r>
          </a:p>
          <a:p>
            <a:r>
              <a:rPr lang="en-US" dirty="0"/>
              <a:t>Go to </a:t>
            </a:r>
            <a:r>
              <a:rPr lang="en-US" dirty="0" err="1">
                <a:hlinkClick r:id="rId3"/>
              </a:rPr>
              <a:t>scc-ondemand-tutorial.bu.edu</a:t>
            </a:r>
            <a:endParaRPr lang="en-US" dirty="0"/>
          </a:p>
          <a:p>
            <a:r>
              <a:rPr lang="en-US" dirty="0"/>
              <a:t>Username: </a:t>
            </a:r>
            <a:r>
              <a:rPr lang="en-US" dirty="0" err="1"/>
              <a:t>tuta</a:t>
            </a:r>
            <a:r>
              <a:rPr lang="en-US" dirty="0"/>
              <a:t>#</a:t>
            </a:r>
          </a:p>
          <a:p>
            <a:r>
              <a:rPr lang="en-US" dirty="0"/>
              <a:t>Password: ******</a:t>
            </a:r>
          </a:p>
          <a:p>
            <a:r>
              <a:rPr lang="en-US" dirty="0"/>
              <a:t>Click “Interactive Apps”</a:t>
            </a:r>
          </a:p>
          <a:p>
            <a:r>
              <a:rPr lang="en-US" dirty="0"/>
              <a:t>Click “Desktop”</a:t>
            </a:r>
          </a:p>
        </p:txBody>
      </p:sp>
      <p:sp>
        <p:nvSpPr>
          <p:cNvPr id="4" name="Slide Number Placeholder 3">
            <a:extLst>
              <a:ext uri="{FF2B5EF4-FFF2-40B4-BE49-F238E27FC236}">
                <a16:creationId xmlns:a16="http://schemas.microsoft.com/office/drawing/2014/main" id="{809BE5AD-C8A9-6C46-291A-524A72F99580}"/>
              </a:ext>
            </a:extLst>
          </p:cNvPr>
          <p:cNvSpPr>
            <a:spLocks noGrp="1"/>
          </p:cNvSpPr>
          <p:nvPr>
            <p:ph type="sldNum" sz="quarter" idx="12"/>
          </p:nvPr>
        </p:nvSpPr>
        <p:spPr/>
        <p:txBody>
          <a:bodyPr/>
          <a:lstStyle/>
          <a:p>
            <a:fld id="{F606742C-631A-CB4E-A490-45C4369C55E7}" type="slidenum">
              <a:rPr lang="en-US" smtClean="0"/>
              <a:t>21</a:t>
            </a:fld>
            <a:endParaRPr lang="en-US"/>
          </a:p>
        </p:txBody>
      </p:sp>
      <p:pic>
        <p:nvPicPr>
          <p:cNvPr id="6" name="Picture 5" descr="A screenshot of a computer&#10;&#10;AI-generated content may be incorrect.">
            <a:extLst>
              <a:ext uri="{FF2B5EF4-FFF2-40B4-BE49-F238E27FC236}">
                <a16:creationId xmlns:a16="http://schemas.microsoft.com/office/drawing/2014/main" id="{5DB845FC-A0A1-9F31-5AA6-37C472C64C36}"/>
              </a:ext>
            </a:extLst>
          </p:cNvPr>
          <p:cNvPicPr>
            <a:picLocks noChangeAspect="1"/>
          </p:cNvPicPr>
          <p:nvPr/>
        </p:nvPicPr>
        <p:blipFill>
          <a:blip r:embed="rId4"/>
          <a:stretch>
            <a:fillRect/>
          </a:stretch>
        </p:blipFill>
        <p:spPr>
          <a:xfrm>
            <a:off x="4419600" y="1454258"/>
            <a:ext cx="7772400" cy="4722705"/>
          </a:xfrm>
          <a:prstGeom prst="rect">
            <a:avLst/>
          </a:prstGeom>
        </p:spPr>
      </p:pic>
    </p:spTree>
    <p:extLst>
      <p:ext uri="{BB962C8B-B14F-4D97-AF65-F5344CB8AC3E}">
        <p14:creationId xmlns:p14="http://schemas.microsoft.com/office/powerpoint/2010/main" val="549412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286CA-7426-EE4F-F5B5-96F61EB53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251B5-FD09-5183-0408-09C7CB4633CA}"/>
              </a:ext>
            </a:extLst>
          </p:cNvPr>
          <p:cNvSpPr>
            <a:spLocks noGrp="1"/>
          </p:cNvSpPr>
          <p:nvPr>
            <p:ph type="title"/>
          </p:nvPr>
        </p:nvSpPr>
        <p:spPr>
          <a:xfrm>
            <a:off x="2670324" y="410368"/>
            <a:ext cx="6851352" cy="1325563"/>
          </a:xfrm>
          <a:solidFill>
            <a:srgbClr val="FFB1AB"/>
          </a:solidFill>
          <a:ln>
            <a:solidFill>
              <a:schemeClr val="accent1"/>
            </a:solidFill>
          </a:ln>
        </p:spPr>
        <p:txBody>
          <a:bodyPr/>
          <a:lstStyle/>
          <a:p>
            <a:pPr algn="ctr"/>
            <a:r>
              <a:rPr lang="en-US" dirty="0"/>
              <a:t>Copy the tutorial data</a:t>
            </a:r>
          </a:p>
        </p:txBody>
      </p:sp>
      <p:sp>
        <p:nvSpPr>
          <p:cNvPr id="3" name="Content Placeholder 2">
            <a:extLst>
              <a:ext uri="{FF2B5EF4-FFF2-40B4-BE49-F238E27FC236}">
                <a16:creationId xmlns:a16="http://schemas.microsoft.com/office/drawing/2014/main" id="{1A109D3B-F800-A118-51E3-5C7A28A6D83E}"/>
              </a:ext>
            </a:extLst>
          </p:cNvPr>
          <p:cNvSpPr>
            <a:spLocks noGrp="1"/>
          </p:cNvSpPr>
          <p:nvPr>
            <p:ph idx="1"/>
          </p:nvPr>
        </p:nvSpPr>
        <p:spPr>
          <a:xfrm>
            <a:off x="838200" y="2319753"/>
            <a:ext cx="10515600" cy="3857210"/>
          </a:xfrm>
        </p:spPr>
        <p:txBody>
          <a:bodyPr/>
          <a:lstStyle/>
          <a:p>
            <a:r>
              <a:rPr lang="en-US" dirty="0"/>
              <a:t>Open up a terminal window and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3"/>
              </a:rPr>
              <a:t>https://</a:t>
            </a:r>
            <a:r>
              <a:rPr lang="en-US" dirty="0" err="1">
                <a:hlinkClick r:id="rId3"/>
              </a:rPr>
              <a:t>rcs.bu.edu</a:t>
            </a:r>
            <a:r>
              <a:rPr lang="en-US" dirty="0">
                <a:hlinkClick r:id="rId3"/>
              </a:rPr>
              <a:t>/examples/imaging/</a:t>
            </a:r>
            <a:r>
              <a:rPr lang="en-US" dirty="0" err="1">
                <a:hlinkClick r:id="rId3"/>
              </a:rPr>
              <a:t>tut_dataprep_scc</a:t>
            </a:r>
            <a:r>
              <a:rPr lang="en-US" dirty="0">
                <a:hlinkClick r:id="rId3"/>
              </a:rPr>
              <a:t>/</a:t>
            </a:r>
            <a:r>
              <a:rPr lang="en-US" dirty="0" err="1">
                <a:hlinkClick r:id="rId3"/>
              </a:rPr>
              <a:t>notes.txt</a:t>
            </a:r>
            <a:endParaRPr lang="en-US" dirty="0"/>
          </a:p>
        </p:txBody>
      </p:sp>
      <p:sp>
        <p:nvSpPr>
          <p:cNvPr id="4" name="Slide Number Placeholder 3">
            <a:extLst>
              <a:ext uri="{FF2B5EF4-FFF2-40B4-BE49-F238E27FC236}">
                <a16:creationId xmlns:a16="http://schemas.microsoft.com/office/drawing/2014/main" id="{F1609106-0055-B844-30B4-57CDDC3C5D06}"/>
              </a:ext>
            </a:extLst>
          </p:cNvPr>
          <p:cNvSpPr>
            <a:spLocks noGrp="1"/>
          </p:cNvSpPr>
          <p:nvPr>
            <p:ph type="sldNum" sz="quarter" idx="12"/>
          </p:nvPr>
        </p:nvSpPr>
        <p:spPr/>
        <p:txBody>
          <a:bodyPr/>
          <a:lstStyle/>
          <a:p>
            <a:fld id="{F606742C-631A-CB4E-A490-45C4369C55E7}" type="slidenum">
              <a:rPr lang="en-US" smtClean="0"/>
              <a:t>22</a:t>
            </a:fld>
            <a:endParaRPr lang="en-US"/>
          </a:p>
        </p:txBody>
      </p:sp>
    </p:spTree>
    <p:extLst>
      <p:ext uri="{BB962C8B-B14F-4D97-AF65-F5344CB8AC3E}">
        <p14:creationId xmlns:p14="http://schemas.microsoft.com/office/powerpoint/2010/main" val="131529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40ACC-FA11-1D1B-B843-3359441C4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60900-42B0-1889-D24C-0E847D194801}"/>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D58D32C8-6C92-3669-DF8B-9153E7D8AB45}"/>
              </a:ext>
            </a:extLst>
          </p:cNvPr>
          <p:cNvSpPr>
            <a:spLocks noGrp="1"/>
          </p:cNvSpPr>
          <p:nvPr>
            <p:ph idx="1"/>
          </p:nvPr>
        </p:nvSpPr>
        <p:spPr/>
        <p:txBody>
          <a:bodyPr/>
          <a:lstStyle/>
          <a:p>
            <a:pPr marL="514350" indent="-514350">
              <a:buFont typeface="+mj-lt"/>
              <a:buAutoNum type="arabicPeriod"/>
            </a:pPr>
            <a:r>
              <a:rPr lang="en-US" dirty="0"/>
              <a:t>What is the SCC? Why should you use it as a neuroimager?</a:t>
            </a:r>
          </a:p>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a:p>
            <a:pPr marL="514350" indent="-514350">
              <a:buFont typeface="+mj-lt"/>
              <a:buAutoNum type="arabicPeriod"/>
            </a:pPr>
            <a:endParaRPr lang="en-US" i="1" dirty="0"/>
          </a:p>
          <a:p>
            <a:pPr marL="514350" indent="-514350">
              <a:buFont typeface="+mj-lt"/>
              <a:buAutoNum type="arabicPeriod"/>
            </a:pPr>
            <a:endParaRPr lang="en-US" i="1" dirty="0"/>
          </a:p>
          <a:p>
            <a:pPr marL="514350" indent="-514350">
              <a:buFont typeface="+mj-lt"/>
              <a:buAutoNum type="arabicPeriod"/>
            </a:pPr>
            <a:endParaRPr lang="en-US" i="1" dirty="0"/>
          </a:p>
        </p:txBody>
      </p:sp>
      <p:sp>
        <p:nvSpPr>
          <p:cNvPr id="4" name="Slide Number Placeholder 3">
            <a:extLst>
              <a:ext uri="{FF2B5EF4-FFF2-40B4-BE49-F238E27FC236}">
                <a16:creationId xmlns:a16="http://schemas.microsoft.com/office/drawing/2014/main" id="{707ADBB9-B4BF-EF2C-B3EC-4525C7BF29B2}"/>
              </a:ext>
            </a:extLst>
          </p:cNvPr>
          <p:cNvSpPr>
            <a:spLocks noGrp="1"/>
          </p:cNvSpPr>
          <p:nvPr>
            <p:ph type="sldNum" sz="quarter" idx="12"/>
          </p:nvPr>
        </p:nvSpPr>
        <p:spPr/>
        <p:txBody>
          <a:bodyPr/>
          <a:lstStyle/>
          <a:p>
            <a:fld id="{F606742C-631A-CB4E-A490-45C4369C55E7}" type="slidenum">
              <a:rPr lang="en-US" smtClean="0"/>
              <a:t>23</a:t>
            </a:fld>
            <a:endParaRPr lang="en-US"/>
          </a:p>
        </p:txBody>
      </p:sp>
    </p:spTree>
    <p:extLst>
      <p:ext uri="{BB962C8B-B14F-4D97-AF65-F5344CB8AC3E}">
        <p14:creationId xmlns:p14="http://schemas.microsoft.com/office/powerpoint/2010/main" val="3021504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A2EF-B5B3-3F85-7592-912B15848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54123-7AE4-EFA6-F59E-75C1C34E4749}"/>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22E74730-C40A-0803-172E-612D15E6CFDA}"/>
              </a:ext>
            </a:extLst>
          </p:cNvPr>
          <p:cNvSpPr>
            <a:spLocks noGrp="1"/>
          </p:cNvSpPr>
          <p:nvPr>
            <p:ph idx="1"/>
          </p:nvPr>
        </p:nvSpPr>
        <p:spPr/>
        <p:txBody>
          <a:bodyPr/>
          <a:lstStyle/>
          <a:p>
            <a:pPr marL="514350" indent="-514350">
              <a:buFont typeface="+mj-lt"/>
              <a:buAutoNum type="arabicPeriod"/>
            </a:pPr>
            <a:r>
              <a:rPr lang="en-US" dirty="0"/>
              <a:t>What is the SCC? Why should you use it as a neuroimager?</a:t>
            </a:r>
          </a:p>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a:p>
            <a:pPr marL="514350" indent="-514350">
              <a:buFont typeface="+mj-lt"/>
              <a:buAutoNum type="arabicPeriod"/>
            </a:pPr>
            <a:endParaRPr lang="en-US" i="1" dirty="0"/>
          </a:p>
          <a:p>
            <a:pPr marL="514350" indent="-514350">
              <a:buFont typeface="+mj-lt"/>
              <a:buAutoNum type="arabicPeriod"/>
            </a:pPr>
            <a:endParaRPr lang="en-US" i="1" dirty="0"/>
          </a:p>
          <a:p>
            <a:pPr marL="514350" indent="-514350">
              <a:buFont typeface="+mj-lt"/>
              <a:buAutoNum type="arabicPeriod"/>
            </a:pPr>
            <a:endParaRPr lang="en-US" i="1" dirty="0"/>
          </a:p>
        </p:txBody>
      </p:sp>
      <p:sp>
        <p:nvSpPr>
          <p:cNvPr id="4" name="Rectangle 3">
            <a:extLst>
              <a:ext uri="{FF2B5EF4-FFF2-40B4-BE49-F238E27FC236}">
                <a16:creationId xmlns:a16="http://schemas.microsoft.com/office/drawing/2014/main" id="{54B38F24-6AF6-B439-DF53-F1BF04947715}"/>
              </a:ext>
            </a:extLst>
          </p:cNvPr>
          <p:cNvSpPr/>
          <p:nvPr/>
        </p:nvSpPr>
        <p:spPr>
          <a:xfrm>
            <a:off x="566057" y="3657600"/>
            <a:ext cx="7785463" cy="1741714"/>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65C2EB-8097-2FB7-CC0B-60147EFF13C8}"/>
              </a:ext>
            </a:extLst>
          </p:cNvPr>
          <p:cNvSpPr/>
          <p:nvPr/>
        </p:nvSpPr>
        <p:spPr>
          <a:xfrm>
            <a:off x="838200" y="1690687"/>
            <a:ext cx="9852302" cy="1061221"/>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84BACA1-9E38-3E13-6CE6-FDAE8932478B}"/>
              </a:ext>
            </a:extLst>
          </p:cNvPr>
          <p:cNvSpPr>
            <a:spLocks noGrp="1"/>
          </p:cNvSpPr>
          <p:nvPr>
            <p:ph type="sldNum" sz="quarter" idx="12"/>
          </p:nvPr>
        </p:nvSpPr>
        <p:spPr/>
        <p:txBody>
          <a:bodyPr/>
          <a:lstStyle/>
          <a:p>
            <a:fld id="{F606742C-631A-CB4E-A490-45C4369C55E7}" type="slidenum">
              <a:rPr lang="en-US" smtClean="0"/>
              <a:t>24</a:t>
            </a:fld>
            <a:endParaRPr lang="en-US"/>
          </a:p>
        </p:txBody>
      </p:sp>
    </p:spTree>
    <p:extLst>
      <p:ext uri="{BB962C8B-B14F-4D97-AF65-F5344CB8AC3E}">
        <p14:creationId xmlns:p14="http://schemas.microsoft.com/office/powerpoint/2010/main" val="279860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CD14-6C76-5FAD-23E5-8896DD72C3E6}"/>
              </a:ext>
            </a:extLst>
          </p:cNvPr>
          <p:cNvSpPr>
            <a:spLocks noGrp="1"/>
          </p:cNvSpPr>
          <p:nvPr>
            <p:ph type="title"/>
          </p:nvPr>
        </p:nvSpPr>
        <p:spPr/>
        <p:txBody>
          <a:bodyPr/>
          <a:lstStyle/>
          <a:p>
            <a:r>
              <a:rPr lang="en-US" dirty="0"/>
              <a:t>MRI Data 101 -- DICOM</a:t>
            </a:r>
          </a:p>
        </p:txBody>
      </p:sp>
      <p:sp>
        <p:nvSpPr>
          <p:cNvPr id="3" name="Content Placeholder 2">
            <a:extLst>
              <a:ext uri="{FF2B5EF4-FFF2-40B4-BE49-F238E27FC236}">
                <a16:creationId xmlns:a16="http://schemas.microsoft.com/office/drawing/2014/main" id="{5AECFA1D-66A3-28C2-1C41-DF1613F0C949}"/>
              </a:ext>
            </a:extLst>
          </p:cNvPr>
          <p:cNvSpPr>
            <a:spLocks noGrp="1"/>
          </p:cNvSpPr>
          <p:nvPr>
            <p:ph idx="1"/>
          </p:nvPr>
        </p:nvSpPr>
        <p:spPr/>
        <p:txBody>
          <a:bodyPr>
            <a:normAutofit lnSpcReduction="10000"/>
          </a:bodyPr>
          <a:lstStyle/>
          <a:p>
            <a:r>
              <a:rPr lang="en-US" dirty="0"/>
              <a:t>Magnetic Resonance Imaging (MRI) data largely stored in DICOM format</a:t>
            </a:r>
          </a:p>
          <a:p>
            <a:r>
              <a:rPr lang="en-US" dirty="0"/>
              <a:t>DICOM</a:t>
            </a:r>
          </a:p>
          <a:p>
            <a:pPr lvl="1"/>
            <a:r>
              <a:rPr lang="en-US" dirty="0"/>
              <a:t>Standard medical image format used by most human imaging scanners.</a:t>
            </a:r>
          </a:p>
          <a:p>
            <a:pPr lvl="1"/>
            <a:r>
              <a:rPr lang="en-US" dirty="0"/>
              <a:t>Very rich meta data.</a:t>
            </a:r>
          </a:p>
          <a:p>
            <a:pPr lvl="1"/>
            <a:r>
              <a:rPr lang="en-US" dirty="0"/>
              <a:t>Supports both 2D and 3D images (3D images are stored as a sequence of 2D images).</a:t>
            </a:r>
          </a:p>
          <a:p>
            <a:pPr lvl="1"/>
            <a:r>
              <a:rPr lang="en-US" dirty="0"/>
              <a:t>Not very conducive for image processing.</a:t>
            </a:r>
          </a:p>
          <a:p>
            <a:pPr lvl="1"/>
            <a:r>
              <a:rPr lang="en-US" dirty="0"/>
              <a:t>Relatively difficult to compress.</a:t>
            </a:r>
          </a:p>
          <a:p>
            <a:pPr lvl="1"/>
            <a:r>
              <a:rPr lang="en-US" dirty="0"/>
              <a:t>See for more information:</a:t>
            </a:r>
          </a:p>
          <a:p>
            <a:pPr lvl="2"/>
            <a:r>
              <a:rPr lang="en-US" dirty="0">
                <a:hlinkClick r:id="rId2"/>
              </a:rPr>
              <a:t>https://</a:t>
            </a:r>
            <a:r>
              <a:rPr lang="en-US" dirty="0" err="1">
                <a:hlinkClick r:id="rId2"/>
              </a:rPr>
              <a:t>www.dicomstandard.org</a:t>
            </a:r>
            <a:endParaRPr lang="en-US" dirty="0"/>
          </a:p>
          <a:p>
            <a:pPr lvl="2"/>
            <a:r>
              <a:rPr lang="en-US" dirty="0">
                <a:hlinkClick r:id="rId3"/>
              </a:rPr>
              <a:t>https://</a:t>
            </a:r>
            <a:r>
              <a:rPr lang="en-US" dirty="0" err="1">
                <a:hlinkClick r:id="rId3"/>
              </a:rPr>
              <a:t>dicom.innolitics.com</a:t>
            </a:r>
            <a:r>
              <a:rPr lang="en-US" dirty="0">
                <a:hlinkClick r:id="rId3"/>
              </a:rPr>
              <a:t>/</a:t>
            </a:r>
            <a:r>
              <a:rPr lang="en-US" dirty="0" err="1">
                <a:hlinkClick r:id="rId3"/>
              </a:rPr>
              <a:t>ciods</a:t>
            </a:r>
            <a:r>
              <a:rPr lang="en-US" dirty="0">
                <a:hlinkClick r:id="rId3"/>
              </a:rPr>
              <a:t>/</a:t>
            </a:r>
            <a:r>
              <a:rPr lang="en-US" dirty="0" err="1">
                <a:hlinkClick r:id="rId3"/>
              </a:rPr>
              <a:t>mr</a:t>
            </a:r>
            <a:r>
              <a:rPr lang="en-US" dirty="0">
                <a:hlinkClick r:id="rId3"/>
              </a:rPr>
              <a:t>-image</a:t>
            </a:r>
            <a:endParaRPr lang="en-US" dirty="0"/>
          </a:p>
        </p:txBody>
      </p:sp>
      <p:sp>
        <p:nvSpPr>
          <p:cNvPr id="4" name="Slide Number Placeholder 3">
            <a:extLst>
              <a:ext uri="{FF2B5EF4-FFF2-40B4-BE49-F238E27FC236}">
                <a16:creationId xmlns:a16="http://schemas.microsoft.com/office/drawing/2014/main" id="{2402D891-DE63-CFD4-1704-21189B8CA3EA}"/>
              </a:ext>
            </a:extLst>
          </p:cNvPr>
          <p:cNvSpPr>
            <a:spLocks noGrp="1"/>
          </p:cNvSpPr>
          <p:nvPr>
            <p:ph type="sldNum" sz="quarter" idx="12"/>
          </p:nvPr>
        </p:nvSpPr>
        <p:spPr/>
        <p:txBody>
          <a:bodyPr/>
          <a:lstStyle/>
          <a:p>
            <a:fld id="{F606742C-631A-CB4E-A490-45C4369C55E7}" type="slidenum">
              <a:rPr lang="en-US" smtClean="0"/>
              <a:t>25</a:t>
            </a:fld>
            <a:endParaRPr lang="en-US"/>
          </a:p>
        </p:txBody>
      </p:sp>
    </p:spTree>
    <p:extLst>
      <p:ext uri="{BB962C8B-B14F-4D97-AF65-F5344CB8AC3E}">
        <p14:creationId xmlns:p14="http://schemas.microsoft.com/office/powerpoint/2010/main" val="131146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7285D-4466-5B53-55CC-B599201208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D8EF5-6085-19C5-502C-20D6B4538DBE}"/>
              </a:ext>
            </a:extLst>
          </p:cNvPr>
          <p:cNvSpPr>
            <a:spLocks noGrp="1"/>
          </p:cNvSpPr>
          <p:nvPr>
            <p:ph idx="1"/>
          </p:nvPr>
        </p:nvSpPr>
        <p:spPr>
          <a:xfrm>
            <a:off x="838200" y="2147919"/>
            <a:ext cx="10515600" cy="4029044"/>
          </a:xfrm>
        </p:spPr>
        <p:txBody>
          <a:bodyPr/>
          <a:lstStyle/>
          <a:p>
            <a:r>
              <a:rPr lang="en-US" dirty="0"/>
              <a:t>Let’s return to SCC OnDemand and explore the data a little bit, inspecting the headers of one of the DICOM files.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2"/>
              </a:rPr>
              <a:t>https://rcs.bu.edu/examples/imaging/tut_dataprep_scc/notes.txt</a:t>
            </a:r>
            <a:endParaRPr lang="en-US" dirty="0"/>
          </a:p>
        </p:txBody>
      </p:sp>
      <p:sp>
        <p:nvSpPr>
          <p:cNvPr id="4" name="Slide Number Placeholder 3">
            <a:extLst>
              <a:ext uri="{FF2B5EF4-FFF2-40B4-BE49-F238E27FC236}">
                <a16:creationId xmlns:a16="http://schemas.microsoft.com/office/drawing/2014/main" id="{AAEBF9F8-0751-38FD-A7E0-656AF0C5FBAD}"/>
              </a:ext>
            </a:extLst>
          </p:cNvPr>
          <p:cNvSpPr>
            <a:spLocks noGrp="1"/>
          </p:cNvSpPr>
          <p:nvPr>
            <p:ph type="sldNum" sz="quarter" idx="12"/>
          </p:nvPr>
        </p:nvSpPr>
        <p:spPr/>
        <p:txBody>
          <a:bodyPr/>
          <a:lstStyle/>
          <a:p>
            <a:fld id="{F606742C-631A-CB4E-A490-45C4369C55E7}" type="slidenum">
              <a:rPr lang="en-US" smtClean="0"/>
              <a:t>26</a:t>
            </a:fld>
            <a:endParaRPr lang="en-US"/>
          </a:p>
        </p:txBody>
      </p:sp>
      <p:sp>
        <p:nvSpPr>
          <p:cNvPr id="7" name="Title 1">
            <a:extLst>
              <a:ext uri="{FF2B5EF4-FFF2-40B4-BE49-F238E27FC236}">
                <a16:creationId xmlns:a16="http://schemas.microsoft.com/office/drawing/2014/main" id="{D78F1B15-B922-7915-8999-519349D3741F}"/>
              </a:ext>
            </a:extLst>
          </p:cNvPr>
          <p:cNvSpPr>
            <a:spLocks noGrp="1"/>
          </p:cNvSpPr>
          <p:nvPr>
            <p:ph type="title"/>
          </p:nvPr>
        </p:nvSpPr>
        <p:spPr>
          <a:xfrm>
            <a:off x="3069223" y="320675"/>
            <a:ext cx="6053553" cy="1325563"/>
          </a:xfrm>
          <a:solidFill>
            <a:srgbClr val="FFB1AB"/>
          </a:solidFill>
          <a:ln>
            <a:solidFill>
              <a:schemeClr val="accent1"/>
            </a:solidFill>
          </a:ln>
        </p:spPr>
        <p:txBody>
          <a:bodyPr/>
          <a:lstStyle/>
          <a:p>
            <a:pPr algn="ctr"/>
            <a:r>
              <a:rPr lang="en-US" dirty="0"/>
              <a:t>Explore the DICOM files</a:t>
            </a:r>
          </a:p>
        </p:txBody>
      </p:sp>
    </p:spTree>
    <p:extLst>
      <p:ext uri="{BB962C8B-B14F-4D97-AF65-F5344CB8AC3E}">
        <p14:creationId xmlns:p14="http://schemas.microsoft.com/office/powerpoint/2010/main" val="1435646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1FA0F-E266-9AE2-925E-293228B74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76EF2-1821-2BBF-354B-C73294AB2065}"/>
              </a:ext>
            </a:extLst>
          </p:cNvPr>
          <p:cNvSpPr>
            <a:spLocks noGrp="1"/>
          </p:cNvSpPr>
          <p:nvPr>
            <p:ph type="title"/>
          </p:nvPr>
        </p:nvSpPr>
        <p:spPr/>
        <p:txBody>
          <a:bodyPr/>
          <a:lstStyle/>
          <a:p>
            <a:r>
              <a:rPr lang="en-US" dirty="0"/>
              <a:t>MRI Data 101 -- NIFTI</a:t>
            </a:r>
          </a:p>
        </p:txBody>
      </p:sp>
      <p:sp>
        <p:nvSpPr>
          <p:cNvPr id="3" name="Content Placeholder 2">
            <a:extLst>
              <a:ext uri="{FF2B5EF4-FFF2-40B4-BE49-F238E27FC236}">
                <a16:creationId xmlns:a16="http://schemas.microsoft.com/office/drawing/2014/main" id="{B5BA5AB5-87EA-0C32-A28F-CC31F37F9F76}"/>
              </a:ext>
            </a:extLst>
          </p:cNvPr>
          <p:cNvSpPr>
            <a:spLocks noGrp="1"/>
          </p:cNvSpPr>
          <p:nvPr>
            <p:ph idx="1"/>
          </p:nvPr>
        </p:nvSpPr>
        <p:spPr/>
        <p:txBody>
          <a:bodyPr>
            <a:normAutofit/>
          </a:bodyPr>
          <a:lstStyle/>
          <a:p>
            <a:r>
              <a:rPr lang="en-US" dirty="0"/>
              <a:t>Raw DICOM image files are usually converted to one of several different file formats for further processing and analysis.</a:t>
            </a:r>
          </a:p>
          <a:p>
            <a:r>
              <a:rPr lang="en-US" dirty="0"/>
              <a:t>NIFTI</a:t>
            </a:r>
          </a:p>
          <a:p>
            <a:pPr lvl="1"/>
            <a:r>
              <a:rPr lang="en-US" dirty="0"/>
              <a:t>Most popular – the research standard format</a:t>
            </a:r>
          </a:p>
          <a:p>
            <a:pPr lvl="1"/>
            <a:r>
              <a:rPr lang="en-US" dirty="0"/>
              <a:t>Relatively limited meta-data</a:t>
            </a:r>
          </a:p>
          <a:p>
            <a:pPr lvl="1"/>
            <a:r>
              <a:rPr lang="en-US" dirty="0"/>
              <a:t>Represents 3D volumes (or 4D or 5D) in a single file</a:t>
            </a:r>
          </a:p>
          <a:p>
            <a:pPr lvl="1"/>
            <a:r>
              <a:rPr lang="en-US" dirty="0"/>
              <a:t>Easily compressed to reduce storage space</a:t>
            </a:r>
          </a:p>
          <a:p>
            <a:pPr lvl="1"/>
            <a:r>
              <a:rPr lang="en-US" dirty="0"/>
              <a:t>Examples: sub_001.nii, subject_001.nii.gz</a:t>
            </a:r>
          </a:p>
          <a:p>
            <a:pPr lvl="1"/>
            <a:r>
              <a:rPr lang="en-US" dirty="0" err="1"/>
              <a:t>Freesurfer</a:t>
            </a:r>
            <a:r>
              <a:rPr lang="en-US" dirty="0"/>
              <a:t>, FSL, AFNI, SPM, CONN</a:t>
            </a:r>
          </a:p>
        </p:txBody>
      </p:sp>
      <p:sp>
        <p:nvSpPr>
          <p:cNvPr id="4" name="Slide Number Placeholder 3">
            <a:extLst>
              <a:ext uri="{FF2B5EF4-FFF2-40B4-BE49-F238E27FC236}">
                <a16:creationId xmlns:a16="http://schemas.microsoft.com/office/drawing/2014/main" id="{6E2B7F31-DA6B-D637-4871-0C5CA6532424}"/>
              </a:ext>
            </a:extLst>
          </p:cNvPr>
          <p:cNvSpPr>
            <a:spLocks noGrp="1"/>
          </p:cNvSpPr>
          <p:nvPr>
            <p:ph type="sldNum" sz="quarter" idx="12"/>
          </p:nvPr>
        </p:nvSpPr>
        <p:spPr/>
        <p:txBody>
          <a:bodyPr/>
          <a:lstStyle/>
          <a:p>
            <a:fld id="{F606742C-631A-CB4E-A490-45C4369C55E7}" type="slidenum">
              <a:rPr lang="en-US" smtClean="0"/>
              <a:t>27</a:t>
            </a:fld>
            <a:endParaRPr lang="en-US"/>
          </a:p>
        </p:txBody>
      </p:sp>
    </p:spTree>
    <p:extLst>
      <p:ext uri="{BB962C8B-B14F-4D97-AF65-F5344CB8AC3E}">
        <p14:creationId xmlns:p14="http://schemas.microsoft.com/office/powerpoint/2010/main" val="324936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9DCF3-0EB2-3DD6-E25D-8DAA65EE1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D6CEC-32D9-8A93-C5C0-298999262CAB}"/>
              </a:ext>
            </a:extLst>
          </p:cNvPr>
          <p:cNvSpPr>
            <a:spLocks noGrp="1"/>
          </p:cNvSpPr>
          <p:nvPr>
            <p:ph type="title"/>
          </p:nvPr>
        </p:nvSpPr>
        <p:spPr>
          <a:xfrm>
            <a:off x="2875527" y="320675"/>
            <a:ext cx="6440945" cy="1325563"/>
          </a:xfrm>
          <a:solidFill>
            <a:srgbClr val="FFB1AB"/>
          </a:solidFill>
          <a:ln>
            <a:solidFill>
              <a:schemeClr val="accent1"/>
            </a:solidFill>
          </a:ln>
        </p:spPr>
        <p:txBody>
          <a:bodyPr/>
          <a:lstStyle/>
          <a:p>
            <a:pPr algn="ctr"/>
            <a:r>
              <a:rPr lang="en-US" dirty="0"/>
              <a:t>DICOMs </a:t>
            </a:r>
            <a:r>
              <a:rPr lang="en-US" dirty="0">
                <a:sym typeface="Wingdings" pitchFamily="2" charset="2"/>
              </a:rPr>
              <a:t>-&gt;</a:t>
            </a:r>
            <a:r>
              <a:rPr lang="en-US" dirty="0"/>
              <a:t> NIFTIs</a:t>
            </a:r>
          </a:p>
        </p:txBody>
      </p:sp>
      <p:sp>
        <p:nvSpPr>
          <p:cNvPr id="3" name="Content Placeholder 2">
            <a:extLst>
              <a:ext uri="{FF2B5EF4-FFF2-40B4-BE49-F238E27FC236}">
                <a16:creationId xmlns:a16="http://schemas.microsoft.com/office/drawing/2014/main" id="{319F8881-CB56-09A3-A3DC-43A86C5AC1E9}"/>
              </a:ext>
            </a:extLst>
          </p:cNvPr>
          <p:cNvSpPr>
            <a:spLocks noGrp="1"/>
          </p:cNvSpPr>
          <p:nvPr>
            <p:ph idx="1"/>
          </p:nvPr>
        </p:nvSpPr>
        <p:spPr>
          <a:xfrm>
            <a:off x="838200" y="2166329"/>
            <a:ext cx="10515600" cy="4010633"/>
          </a:xfrm>
        </p:spPr>
        <p:txBody>
          <a:bodyPr>
            <a:normAutofit/>
          </a:bodyPr>
          <a:lstStyle/>
          <a:p>
            <a:r>
              <a:rPr lang="en-US" dirty="0"/>
              <a:t>Let’s convert the DICOM files we just looked at to NIFTI files and explore them a bit closer.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2"/>
              </a:rPr>
              <a:t>https://rcs.bu.edu/examples/imaging/tut_dataprep_scc/notes.txt</a:t>
            </a:r>
            <a:endParaRPr lang="en-US" dirty="0"/>
          </a:p>
        </p:txBody>
      </p:sp>
      <p:sp>
        <p:nvSpPr>
          <p:cNvPr id="4" name="Slide Number Placeholder 3">
            <a:extLst>
              <a:ext uri="{FF2B5EF4-FFF2-40B4-BE49-F238E27FC236}">
                <a16:creationId xmlns:a16="http://schemas.microsoft.com/office/drawing/2014/main" id="{472FD6B5-C41A-7D05-1141-9A36CE24CEDF}"/>
              </a:ext>
            </a:extLst>
          </p:cNvPr>
          <p:cNvSpPr>
            <a:spLocks noGrp="1"/>
          </p:cNvSpPr>
          <p:nvPr>
            <p:ph type="sldNum" sz="quarter" idx="12"/>
          </p:nvPr>
        </p:nvSpPr>
        <p:spPr/>
        <p:txBody>
          <a:bodyPr/>
          <a:lstStyle/>
          <a:p>
            <a:fld id="{F606742C-631A-CB4E-A490-45C4369C55E7}" type="slidenum">
              <a:rPr lang="en-US" smtClean="0"/>
              <a:t>28</a:t>
            </a:fld>
            <a:endParaRPr lang="en-US"/>
          </a:p>
        </p:txBody>
      </p:sp>
    </p:spTree>
    <p:extLst>
      <p:ext uri="{BB962C8B-B14F-4D97-AF65-F5344CB8AC3E}">
        <p14:creationId xmlns:p14="http://schemas.microsoft.com/office/powerpoint/2010/main" val="4203041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41E1-6C7E-A188-A6E5-99F883C3AF02}"/>
              </a:ext>
            </a:extLst>
          </p:cNvPr>
          <p:cNvSpPr>
            <a:spLocks noGrp="1"/>
          </p:cNvSpPr>
          <p:nvPr>
            <p:ph type="title"/>
          </p:nvPr>
        </p:nvSpPr>
        <p:spPr/>
        <p:txBody>
          <a:bodyPr/>
          <a:lstStyle/>
          <a:p>
            <a:r>
              <a:rPr lang="en-US" dirty="0"/>
              <a:t>MRI Data Organization</a:t>
            </a:r>
          </a:p>
        </p:txBody>
      </p:sp>
      <p:sp>
        <p:nvSpPr>
          <p:cNvPr id="3" name="Content Placeholder 2">
            <a:extLst>
              <a:ext uri="{FF2B5EF4-FFF2-40B4-BE49-F238E27FC236}">
                <a16:creationId xmlns:a16="http://schemas.microsoft.com/office/drawing/2014/main" id="{130DE759-DD20-998B-BCE1-4F51903B513C}"/>
              </a:ext>
            </a:extLst>
          </p:cNvPr>
          <p:cNvSpPr>
            <a:spLocks noGrp="1"/>
          </p:cNvSpPr>
          <p:nvPr>
            <p:ph idx="1"/>
          </p:nvPr>
        </p:nvSpPr>
        <p:spPr/>
        <p:txBody>
          <a:bodyPr/>
          <a:lstStyle/>
          <a:p>
            <a:r>
              <a:rPr lang="en-US" dirty="0"/>
              <a:t>MRI data is numerous and complex – you need an organization system!</a:t>
            </a:r>
          </a:p>
          <a:p>
            <a:r>
              <a:rPr lang="en-US" dirty="0"/>
              <a:t>In the good-old-days, every research group, institution, lab would have their own idiosyncratic organization systems. It was a nightmare.</a:t>
            </a:r>
          </a:p>
          <a:p>
            <a:r>
              <a:rPr lang="en-US" dirty="0"/>
              <a:t>BIDS came to the rescue!</a:t>
            </a:r>
          </a:p>
        </p:txBody>
      </p:sp>
      <p:sp>
        <p:nvSpPr>
          <p:cNvPr id="4" name="Slide Number Placeholder 3">
            <a:extLst>
              <a:ext uri="{FF2B5EF4-FFF2-40B4-BE49-F238E27FC236}">
                <a16:creationId xmlns:a16="http://schemas.microsoft.com/office/drawing/2014/main" id="{7603FF64-07F8-E1C0-3D69-55B9868015D3}"/>
              </a:ext>
            </a:extLst>
          </p:cNvPr>
          <p:cNvSpPr>
            <a:spLocks noGrp="1"/>
          </p:cNvSpPr>
          <p:nvPr>
            <p:ph type="sldNum" sz="quarter" idx="12"/>
          </p:nvPr>
        </p:nvSpPr>
        <p:spPr/>
        <p:txBody>
          <a:bodyPr/>
          <a:lstStyle/>
          <a:p>
            <a:fld id="{F606742C-631A-CB4E-A490-45C4369C55E7}" type="slidenum">
              <a:rPr lang="en-US" smtClean="0"/>
              <a:t>29</a:t>
            </a:fld>
            <a:endParaRPr lang="en-US"/>
          </a:p>
        </p:txBody>
      </p:sp>
    </p:spTree>
    <p:extLst>
      <p:ext uri="{BB962C8B-B14F-4D97-AF65-F5344CB8AC3E}">
        <p14:creationId xmlns:p14="http://schemas.microsoft.com/office/powerpoint/2010/main" val="72679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2EE36-8BA9-0073-2C72-E5DA37962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C3A3F-D9C0-BDF4-506E-17163D78EEFF}"/>
              </a:ext>
            </a:extLst>
          </p:cNvPr>
          <p:cNvSpPr>
            <a:spLocks noGrp="1"/>
          </p:cNvSpPr>
          <p:nvPr>
            <p:ph type="title"/>
          </p:nvPr>
        </p:nvSpPr>
        <p:spPr/>
        <p:txBody>
          <a:bodyPr/>
          <a:lstStyle/>
          <a:p>
            <a:pPr algn="ctr"/>
            <a:r>
              <a:rPr lang="en-US" dirty="0"/>
              <a:t>Assumptions</a:t>
            </a:r>
          </a:p>
        </p:txBody>
      </p:sp>
      <p:sp>
        <p:nvSpPr>
          <p:cNvPr id="3" name="Content Placeholder 2">
            <a:extLst>
              <a:ext uri="{FF2B5EF4-FFF2-40B4-BE49-F238E27FC236}">
                <a16:creationId xmlns:a16="http://schemas.microsoft.com/office/drawing/2014/main" id="{B6240CF5-D15A-0DEE-3F4A-C47F1A4AF524}"/>
              </a:ext>
            </a:extLst>
          </p:cNvPr>
          <p:cNvSpPr>
            <a:spLocks noGrp="1"/>
          </p:cNvSpPr>
          <p:nvPr>
            <p:ph idx="1"/>
          </p:nvPr>
        </p:nvSpPr>
        <p:spPr/>
        <p:txBody>
          <a:bodyPr>
            <a:normAutofit fontScale="92500" lnSpcReduction="10000"/>
          </a:bodyPr>
          <a:lstStyle/>
          <a:p>
            <a:r>
              <a:rPr lang="en-US" dirty="0"/>
              <a:t>This tutorial is aimed at a beginner level.</a:t>
            </a:r>
          </a:p>
          <a:p>
            <a:r>
              <a:rPr lang="en-US" dirty="0"/>
              <a:t>However, I will assume that you have a basically level of comfort within a Linux environment.</a:t>
            </a:r>
          </a:p>
          <a:p>
            <a:r>
              <a:rPr lang="en-US" dirty="0"/>
              <a:t>The Research Computing Services team has many resources for learning Linux:</a:t>
            </a:r>
          </a:p>
          <a:p>
            <a:pPr lvl="1"/>
            <a:r>
              <a:rPr lang="en-US" dirty="0"/>
              <a:t>A 20 min Introduction to Linux:</a:t>
            </a:r>
          </a:p>
          <a:p>
            <a:pPr lvl="2"/>
            <a:r>
              <a:rPr lang="en-US" dirty="0">
                <a:hlinkClick r:id="rId3"/>
              </a:rPr>
              <a:t>https://</a:t>
            </a:r>
            <a:r>
              <a:rPr lang="en-US" dirty="0" err="1">
                <a:hlinkClick r:id="rId3"/>
              </a:rPr>
              <a:t>www.bu.edu</a:t>
            </a:r>
            <a:r>
              <a:rPr lang="en-US" dirty="0">
                <a:hlinkClick r:id="rId3"/>
              </a:rPr>
              <a:t>/tech/support/research/training-consulting/</a:t>
            </a:r>
            <a:r>
              <a:rPr lang="en-US" dirty="0" err="1">
                <a:hlinkClick r:id="rId3"/>
              </a:rPr>
              <a:t>rcs</a:t>
            </a:r>
            <a:r>
              <a:rPr lang="en-US" dirty="0">
                <a:hlinkClick r:id="rId3"/>
              </a:rPr>
              <a:t>-tutorial-videos-and-third-party-tutorials/intro-linux-20min/</a:t>
            </a:r>
            <a:endParaRPr lang="en-US" dirty="0"/>
          </a:p>
          <a:p>
            <a:pPr lvl="1"/>
            <a:r>
              <a:rPr lang="en-US" dirty="0"/>
              <a:t>A 2 </a:t>
            </a:r>
            <a:r>
              <a:rPr lang="en-US" dirty="0" err="1"/>
              <a:t>hr</a:t>
            </a:r>
            <a:r>
              <a:rPr lang="en-US" dirty="0"/>
              <a:t> Introduction to Linux and the SCC:</a:t>
            </a:r>
          </a:p>
          <a:p>
            <a:pPr lvl="2"/>
            <a:r>
              <a:rPr lang="en-US" dirty="0">
                <a:hlinkClick r:id="rId4"/>
              </a:rPr>
              <a:t>https://</a:t>
            </a:r>
            <a:r>
              <a:rPr lang="en-US" dirty="0" err="1">
                <a:hlinkClick r:id="rId4"/>
              </a:rPr>
              <a:t>www.bu.edu</a:t>
            </a:r>
            <a:r>
              <a:rPr lang="en-US" dirty="0">
                <a:hlinkClick r:id="rId4"/>
              </a:rPr>
              <a:t>/tech/support/research/training-consulting/</a:t>
            </a:r>
            <a:r>
              <a:rPr lang="en-US" dirty="0" err="1">
                <a:hlinkClick r:id="rId4"/>
              </a:rPr>
              <a:t>rcs</a:t>
            </a:r>
            <a:r>
              <a:rPr lang="en-US" dirty="0">
                <a:hlinkClick r:id="rId4"/>
              </a:rPr>
              <a:t>-tutorial-videos-and-third-party-tutorials/intro-</a:t>
            </a:r>
            <a:r>
              <a:rPr lang="en-US" dirty="0" err="1">
                <a:hlinkClick r:id="rId4"/>
              </a:rPr>
              <a:t>scc</a:t>
            </a:r>
            <a:r>
              <a:rPr lang="en-US" dirty="0">
                <a:hlinkClick r:id="rId4"/>
              </a:rPr>
              <a:t>/</a:t>
            </a:r>
            <a:endParaRPr lang="en-US" dirty="0"/>
          </a:p>
          <a:p>
            <a:pPr lvl="1"/>
            <a:r>
              <a:rPr lang="en-US" dirty="0"/>
              <a:t>Linux on the SCC Cheat Sheet:</a:t>
            </a:r>
          </a:p>
          <a:p>
            <a:pPr lvl="2"/>
            <a:r>
              <a:rPr lang="en-US" dirty="0">
                <a:hlinkClick r:id="rId5"/>
              </a:rPr>
              <a:t>http://</a:t>
            </a:r>
            <a:r>
              <a:rPr lang="en-US" dirty="0" err="1">
                <a:hlinkClick r:id="rId5"/>
              </a:rPr>
              <a:t>scv.bu.edu</a:t>
            </a:r>
            <a:r>
              <a:rPr lang="en-US" dirty="0">
                <a:hlinkClick r:id="rId5"/>
              </a:rPr>
              <a:t>/documents/</a:t>
            </a:r>
            <a:r>
              <a:rPr lang="en-US" dirty="0" err="1">
                <a:hlinkClick r:id="rId5"/>
              </a:rPr>
              <a:t>Linux_SCC_CheatSheet.pdf</a:t>
            </a:r>
            <a:endParaRPr lang="en-US" dirty="0"/>
          </a:p>
          <a:p>
            <a:pPr lvl="2"/>
            <a:endParaRPr lang="en-US" dirty="0"/>
          </a:p>
          <a:p>
            <a:pPr lvl="1"/>
            <a:endParaRPr lang="en-US" dirty="0"/>
          </a:p>
        </p:txBody>
      </p:sp>
      <p:sp>
        <p:nvSpPr>
          <p:cNvPr id="4" name="Slide Number Placeholder 3">
            <a:extLst>
              <a:ext uri="{FF2B5EF4-FFF2-40B4-BE49-F238E27FC236}">
                <a16:creationId xmlns:a16="http://schemas.microsoft.com/office/drawing/2014/main" id="{07C63CEF-25B5-594B-412B-341DD6BFDA16}"/>
              </a:ext>
            </a:extLst>
          </p:cNvPr>
          <p:cNvSpPr>
            <a:spLocks noGrp="1"/>
          </p:cNvSpPr>
          <p:nvPr>
            <p:ph type="sldNum" sz="quarter" idx="12"/>
          </p:nvPr>
        </p:nvSpPr>
        <p:spPr/>
        <p:txBody>
          <a:bodyPr/>
          <a:lstStyle/>
          <a:p>
            <a:fld id="{F606742C-631A-CB4E-A490-45C4369C55E7}" type="slidenum">
              <a:rPr lang="en-US" smtClean="0"/>
              <a:t>3</a:t>
            </a:fld>
            <a:endParaRPr lang="en-US"/>
          </a:p>
        </p:txBody>
      </p:sp>
    </p:spTree>
    <p:extLst>
      <p:ext uri="{BB962C8B-B14F-4D97-AF65-F5344CB8AC3E}">
        <p14:creationId xmlns:p14="http://schemas.microsoft.com/office/powerpoint/2010/main" val="1602294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CA391-9052-073E-205D-F4039B035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D11EF-8A50-C08A-888F-513B4C43D97B}"/>
              </a:ext>
            </a:extLst>
          </p:cNvPr>
          <p:cNvSpPr>
            <a:spLocks noGrp="1"/>
          </p:cNvSpPr>
          <p:nvPr>
            <p:ph type="title"/>
          </p:nvPr>
        </p:nvSpPr>
        <p:spPr/>
        <p:txBody>
          <a:bodyPr/>
          <a:lstStyle/>
          <a:p>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p:txBody>
      </p:sp>
      <p:sp>
        <p:nvSpPr>
          <p:cNvPr id="3" name="Content Placeholder 2">
            <a:extLst>
              <a:ext uri="{FF2B5EF4-FFF2-40B4-BE49-F238E27FC236}">
                <a16:creationId xmlns:a16="http://schemas.microsoft.com/office/drawing/2014/main" id="{DF560F74-3B87-9199-B169-B63339160A59}"/>
              </a:ext>
            </a:extLst>
          </p:cNvPr>
          <p:cNvSpPr>
            <a:spLocks noGrp="1"/>
          </p:cNvSpPr>
          <p:nvPr>
            <p:ph idx="1"/>
          </p:nvPr>
        </p:nvSpPr>
        <p:spPr>
          <a:xfrm>
            <a:off x="838200" y="1825624"/>
            <a:ext cx="10515600" cy="4174582"/>
          </a:xfrm>
        </p:spPr>
        <p:txBody>
          <a:bodyPr>
            <a:normAutofit fontScale="92500" lnSpcReduction="10000"/>
          </a:bodyPr>
          <a:lstStyle/>
          <a:p>
            <a:r>
              <a:rPr lang="en-US" dirty="0"/>
              <a:t>BIDS – a universal organization system for brain imaging data</a:t>
            </a:r>
          </a:p>
          <a:p>
            <a:r>
              <a:rPr lang="en-US" dirty="0"/>
              <a:t>Organizes data into subfolders for data types nested within sessions nested within subjects with specific meta data files required at different stages of a hierarchy depending on data type</a:t>
            </a:r>
          </a:p>
          <a:p>
            <a:r>
              <a:rPr lang="en-US" dirty="0"/>
              <a:t>Please see the BIDS data format manual, associated website, and associated paper for further details</a:t>
            </a:r>
          </a:p>
          <a:p>
            <a:pPr lvl="1"/>
            <a:r>
              <a:rPr lang="en-US" b="1" dirty="0"/>
              <a:t>Manual</a:t>
            </a:r>
            <a:r>
              <a:rPr lang="en-US" dirty="0"/>
              <a:t>: </a:t>
            </a:r>
            <a:r>
              <a:rPr lang="en-US" dirty="0">
                <a:hlinkClick r:id="rId3"/>
              </a:rPr>
              <a:t>https://bids-specification.readthedocs.io/en/stable/</a:t>
            </a:r>
            <a:endParaRPr lang="en-US" dirty="0"/>
          </a:p>
          <a:p>
            <a:pPr lvl="1"/>
            <a:r>
              <a:rPr lang="en-US" b="1" dirty="0"/>
              <a:t>Website</a:t>
            </a:r>
            <a:r>
              <a:rPr lang="en-US" dirty="0"/>
              <a:t>: </a:t>
            </a:r>
            <a:r>
              <a:rPr lang="en-US" dirty="0">
                <a:hlinkClick r:id="rId4"/>
              </a:rPr>
              <a:t>https://bids.neuroimaging.io/specification.html</a:t>
            </a:r>
            <a:endParaRPr lang="en-US" dirty="0"/>
          </a:p>
          <a:p>
            <a:pPr lvl="1"/>
            <a:r>
              <a:rPr lang="en-US" b="1" dirty="0"/>
              <a:t>Paper</a:t>
            </a:r>
            <a:r>
              <a:rPr lang="en-US" dirty="0"/>
              <a:t>: </a:t>
            </a:r>
            <a:r>
              <a:rPr lang="en-US" b="0" i="0" u="none" strike="noStrike" dirty="0" err="1">
                <a:solidFill>
                  <a:srgbClr val="222222"/>
                </a:solidFill>
                <a:effectLst/>
                <a:latin typeface="Arial" panose="020B0604020202020204" pitchFamily="34" charset="0"/>
              </a:rPr>
              <a:t>Gorgolewski</a:t>
            </a:r>
            <a:r>
              <a:rPr lang="en-US" b="0" i="0" u="none" strike="noStrike" dirty="0">
                <a:solidFill>
                  <a:srgbClr val="222222"/>
                </a:solidFill>
                <a:effectLst/>
                <a:latin typeface="Arial" panose="020B0604020202020204" pitchFamily="34" charset="0"/>
              </a:rPr>
              <a:t>, K. J., Auer, T., Calhoun, V. D., Craddock, R. C., Das, S., Duff, E. P., ... &amp; </a:t>
            </a:r>
            <a:r>
              <a:rPr lang="en-US" b="0" i="0" u="none" strike="noStrike" dirty="0" err="1">
                <a:solidFill>
                  <a:srgbClr val="222222"/>
                </a:solidFill>
                <a:effectLst/>
                <a:latin typeface="Arial" panose="020B0604020202020204" pitchFamily="34" charset="0"/>
              </a:rPr>
              <a:t>Poldrack</a:t>
            </a:r>
            <a:r>
              <a:rPr lang="en-US" b="0" i="0" u="none" strike="noStrike" dirty="0">
                <a:solidFill>
                  <a:srgbClr val="222222"/>
                </a:solidFill>
                <a:effectLst/>
                <a:latin typeface="Arial" panose="020B0604020202020204" pitchFamily="34" charset="0"/>
              </a:rPr>
              <a:t>, R. A. (2016). The brain imaging data structure, a format for organizing and describing outputs of neuroimaging experiments. </a:t>
            </a:r>
            <a:r>
              <a:rPr lang="en-US" b="0" i="1" u="none" strike="noStrike" dirty="0">
                <a:solidFill>
                  <a:srgbClr val="222222"/>
                </a:solidFill>
                <a:effectLst/>
                <a:latin typeface="Arial" panose="020B0604020202020204" pitchFamily="34" charset="0"/>
              </a:rPr>
              <a:t>Scientific data</a:t>
            </a:r>
            <a:r>
              <a:rPr lang="en-US" b="0" i="0" u="none" strike="noStrike" dirty="0">
                <a:solidFill>
                  <a:srgbClr val="222222"/>
                </a:solidFill>
                <a:effectLst/>
                <a:latin typeface="Arial" panose="020B0604020202020204" pitchFamily="34" charset="0"/>
              </a:rPr>
              <a:t>, </a:t>
            </a:r>
            <a:r>
              <a:rPr lang="en-US" b="0" i="1" u="none" strike="noStrike" dirty="0">
                <a:solidFill>
                  <a:srgbClr val="222222"/>
                </a:solidFill>
                <a:effectLst/>
                <a:latin typeface="Arial" panose="020B0604020202020204" pitchFamily="34" charset="0"/>
              </a:rPr>
              <a:t>3</a:t>
            </a:r>
            <a:r>
              <a:rPr lang="en-US" b="0" i="0" u="none" strike="noStrike" dirty="0">
                <a:solidFill>
                  <a:srgbClr val="222222"/>
                </a:solidFill>
                <a:effectLst/>
                <a:latin typeface="Arial" panose="020B0604020202020204" pitchFamily="34" charset="0"/>
              </a:rPr>
              <a:t>(1), 1-9.</a:t>
            </a:r>
            <a:endParaRPr lang="en-US" dirty="0"/>
          </a:p>
        </p:txBody>
      </p:sp>
      <p:sp>
        <p:nvSpPr>
          <p:cNvPr id="4" name="Slide Number Placeholder 3">
            <a:extLst>
              <a:ext uri="{FF2B5EF4-FFF2-40B4-BE49-F238E27FC236}">
                <a16:creationId xmlns:a16="http://schemas.microsoft.com/office/drawing/2014/main" id="{29B70EA4-5982-1DB6-883C-3422918EF558}"/>
              </a:ext>
            </a:extLst>
          </p:cNvPr>
          <p:cNvSpPr>
            <a:spLocks noGrp="1"/>
          </p:cNvSpPr>
          <p:nvPr>
            <p:ph type="sldNum" sz="quarter" idx="12"/>
          </p:nvPr>
        </p:nvSpPr>
        <p:spPr/>
        <p:txBody>
          <a:bodyPr/>
          <a:lstStyle/>
          <a:p>
            <a:fld id="{F606742C-631A-CB4E-A490-45C4369C55E7}" type="slidenum">
              <a:rPr lang="en-US" smtClean="0"/>
              <a:t>30</a:t>
            </a:fld>
            <a:endParaRPr lang="en-US"/>
          </a:p>
        </p:txBody>
      </p:sp>
    </p:spTree>
    <p:extLst>
      <p:ext uri="{BB962C8B-B14F-4D97-AF65-F5344CB8AC3E}">
        <p14:creationId xmlns:p14="http://schemas.microsoft.com/office/powerpoint/2010/main" val="172349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3C55-189C-B15F-7078-271304362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0E8C8-8599-C159-1496-8AD08EE41BAF}"/>
              </a:ext>
            </a:extLst>
          </p:cNvPr>
          <p:cNvSpPr>
            <a:spLocks noGrp="1"/>
          </p:cNvSpPr>
          <p:nvPr>
            <p:ph type="title"/>
          </p:nvPr>
        </p:nvSpPr>
        <p:spPr/>
        <p:txBody>
          <a:bodyPr/>
          <a:lstStyle/>
          <a:p>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p:txBody>
      </p:sp>
      <p:sp>
        <p:nvSpPr>
          <p:cNvPr id="3" name="Content Placeholder 2">
            <a:extLst>
              <a:ext uri="{FF2B5EF4-FFF2-40B4-BE49-F238E27FC236}">
                <a16:creationId xmlns:a16="http://schemas.microsoft.com/office/drawing/2014/main" id="{A5FF66E2-C411-3C64-1258-56AA098813E6}"/>
              </a:ext>
            </a:extLst>
          </p:cNvPr>
          <p:cNvSpPr>
            <a:spLocks noGrp="1"/>
          </p:cNvSpPr>
          <p:nvPr>
            <p:ph idx="1"/>
          </p:nvPr>
        </p:nvSpPr>
        <p:spPr>
          <a:xfrm>
            <a:off x="838200" y="1825624"/>
            <a:ext cx="10515600" cy="2613372"/>
          </a:xfrm>
        </p:spPr>
        <p:txBody>
          <a:bodyPr>
            <a:normAutofit/>
          </a:bodyPr>
          <a:lstStyle/>
          <a:p>
            <a:r>
              <a:rPr lang="en-US" dirty="0"/>
              <a:t>What does a BIDS formatted dataset look like? What are the basics?</a:t>
            </a:r>
          </a:p>
          <a:p>
            <a:r>
              <a:rPr lang="en-US" dirty="0"/>
              <a:t>Let’s take a look at some publicly available ones on </a:t>
            </a:r>
            <a:r>
              <a:rPr lang="en-US" dirty="0" err="1"/>
              <a:t>OpenNeuro</a:t>
            </a:r>
            <a:r>
              <a:rPr lang="en-US" dirty="0"/>
              <a:t> </a:t>
            </a:r>
          </a:p>
          <a:p>
            <a:r>
              <a:rPr lang="en-US" dirty="0">
                <a:hlinkClick r:id="rId3"/>
              </a:rPr>
              <a:t>https://</a:t>
            </a:r>
            <a:r>
              <a:rPr lang="en-US" dirty="0" err="1">
                <a:hlinkClick r:id="rId3"/>
              </a:rPr>
              <a:t>openneuro.org</a:t>
            </a:r>
            <a:endParaRPr lang="en-US" dirty="0"/>
          </a:p>
        </p:txBody>
      </p:sp>
      <p:sp>
        <p:nvSpPr>
          <p:cNvPr id="4" name="Slide Number Placeholder 3">
            <a:extLst>
              <a:ext uri="{FF2B5EF4-FFF2-40B4-BE49-F238E27FC236}">
                <a16:creationId xmlns:a16="http://schemas.microsoft.com/office/drawing/2014/main" id="{834B8124-4AE2-7DBD-14F5-9DDFD95A2F5B}"/>
              </a:ext>
            </a:extLst>
          </p:cNvPr>
          <p:cNvSpPr>
            <a:spLocks noGrp="1"/>
          </p:cNvSpPr>
          <p:nvPr>
            <p:ph type="sldNum" sz="quarter" idx="12"/>
          </p:nvPr>
        </p:nvSpPr>
        <p:spPr/>
        <p:txBody>
          <a:bodyPr/>
          <a:lstStyle/>
          <a:p>
            <a:fld id="{F606742C-631A-CB4E-A490-45C4369C55E7}" type="slidenum">
              <a:rPr lang="en-US" smtClean="0"/>
              <a:t>31</a:t>
            </a:fld>
            <a:endParaRPr lang="en-US"/>
          </a:p>
        </p:txBody>
      </p:sp>
    </p:spTree>
    <p:extLst>
      <p:ext uri="{BB962C8B-B14F-4D97-AF65-F5344CB8AC3E}">
        <p14:creationId xmlns:p14="http://schemas.microsoft.com/office/powerpoint/2010/main" val="4161763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AF61-A079-EDB0-6060-D50FD329A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058CF-A6BC-78E4-C2E5-502634F32AEE}"/>
              </a:ext>
            </a:extLst>
          </p:cNvPr>
          <p:cNvSpPr>
            <a:spLocks noGrp="1"/>
          </p:cNvSpPr>
          <p:nvPr>
            <p:ph type="title"/>
          </p:nvPr>
        </p:nvSpPr>
        <p:spPr/>
        <p:txBody>
          <a:bodyPr/>
          <a:lstStyle/>
          <a:p>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p:txBody>
      </p:sp>
      <p:sp>
        <p:nvSpPr>
          <p:cNvPr id="3" name="Content Placeholder 2">
            <a:extLst>
              <a:ext uri="{FF2B5EF4-FFF2-40B4-BE49-F238E27FC236}">
                <a16:creationId xmlns:a16="http://schemas.microsoft.com/office/drawing/2014/main" id="{DBF5822B-9DC6-BED4-9204-B2337C5C321E}"/>
              </a:ext>
            </a:extLst>
          </p:cNvPr>
          <p:cNvSpPr>
            <a:spLocks noGrp="1"/>
          </p:cNvSpPr>
          <p:nvPr>
            <p:ph idx="1"/>
          </p:nvPr>
        </p:nvSpPr>
        <p:spPr>
          <a:xfrm>
            <a:off x="838200" y="1825624"/>
            <a:ext cx="10515600" cy="4540342"/>
          </a:xfrm>
        </p:spPr>
        <p:txBody>
          <a:bodyPr>
            <a:normAutofit/>
          </a:bodyPr>
          <a:lstStyle/>
          <a:p>
            <a:pPr marL="0" indent="0">
              <a:spcAft>
                <a:spcPts val="1800"/>
              </a:spcAft>
              <a:buNone/>
            </a:pPr>
            <a:r>
              <a:rPr lang="en-US" dirty="0"/>
              <a:t>How do I get my data into BIDS format?</a:t>
            </a:r>
          </a:p>
          <a:p>
            <a:pPr marL="514350" indent="-514350">
              <a:buFont typeface="+mj-lt"/>
              <a:buAutoNum type="arabicPeriod"/>
            </a:pPr>
            <a:r>
              <a:rPr lang="en-US" dirty="0"/>
              <a:t>Manually renaming and placing files into subdirectories</a:t>
            </a:r>
          </a:p>
          <a:p>
            <a:pPr marL="514350" indent="-514350">
              <a:buFont typeface="+mj-lt"/>
              <a:buAutoNum type="arabicPeriod"/>
            </a:pPr>
            <a:r>
              <a:rPr lang="en-US" dirty="0"/>
              <a:t>Automatically using your preferred programming language</a:t>
            </a:r>
          </a:p>
          <a:p>
            <a:pPr lvl="1"/>
            <a:r>
              <a:rPr lang="en-US" dirty="0"/>
              <a:t>Example: </a:t>
            </a:r>
            <a:r>
              <a:rPr lang="en-US" dirty="0">
                <a:hlinkClick r:id="rId3"/>
              </a:rPr>
              <a:t>R Script from Kyle’s </a:t>
            </a:r>
            <a:r>
              <a:rPr lang="en-US" dirty="0" err="1">
                <a:hlinkClick r:id="rId3"/>
              </a:rPr>
              <a:t>GithubRepo</a:t>
            </a:r>
            <a:endParaRPr lang="en-US" dirty="0"/>
          </a:p>
          <a:p>
            <a:pPr marL="514350" indent="-514350">
              <a:buFont typeface="+mj-lt"/>
              <a:buAutoNum type="arabicPeriod"/>
            </a:pPr>
            <a:r>
              <a:rPr lang="en-US" dirty="0"/>
              <a:t>Using a software package to automate the process:</a:t>
            </a:r>
          </a:p>
          <a:p>
            <a:pPr lvl="1"/>
            <a:r>
              <a:rPr lang="en-US" dirty="0">
                <a:hlinkClick r:id="rId4"/>
              </a:rPr>
              <a:t>There are a number packages</a:t>
            </a:r>
            <a:r>
              <a:rPr lang="en-US" dirty="0"/>
              <a:t> – Kyle’s favorite and recommended tool is </a:t>
            </a:r>
            <a:r>
              <a:rPr lang="en-US" i="1" dirty="0">
                <a:hlinkClick r:id="rId5"/>
              </a:rPr>
              <a:t>dcm2bids</a:t>
            </a:r>
            <a:endParaRPr lang="en-US" i="1" dirty="0"/>
          </a:p>
        </p:txBody>
      </p:sp>
      <p:sp>
        <p:nvSpPr>
          <p:cNvPr id="4" name="Slide Number Placeholder 3">
            <a:extLst>
              <a:ext uri="{FF2B5EF4-FFF2-40B4-BE49-F238E27FC236}">
                <a16:creationId xmlns:a16="http://schemas.microsoft.com/office/drawing/2014/main" id="{61952C00-E778-D9C9-01E6-1EEAD06626A4}"/>
              </a:ext>
            </a:extLst>
          </p:cNvPr>
          <p:cNvSpPr>
            <a:spLocks noGrp="1"/>
          </p:cNvSpPr>
          <p:nvPr>
            <p:ph type="sldNum" sz="quarter" idx="12"/>
          </p:nvPr>
        </p:nvSpPr>
        <p:spPr/>
        <p:txBody>
          <a:bodyPr/>
          <a:lstStyle/>
          <a:p>
            <a:fld id="{F606742C-631A-CB4E-A490-45C4369C55E7}" type="slidenum">
              <a:rPr lang="en-US" smtClean="0"/>
              <a:t>32</a:t>
            </a:fld>
            <a:endParaRPr lang="en-US"/>
          </a:p>
        </p:txBody>
      </p:sp>
    </p:spTree>
    <p:extLst>
      <p:ext uri="{BB962C8B-B14F-4D97-AF65-F5344CB8AC3E}">
        <p14:creationId xmlns:p14="http://schemas.microsoft.com/office/powerpoint/2010/main" val="1789775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F071-B8A1-CB42-C3D8-69723A834AF9}"/>
              </a:ext>
            </a:extLst>
          </p:cNvPr>
          <p:cNvSpPr>
            <a:spLocks noGrp="1"/>
          </p:cNvSpPr>
          <p:nvPr>
            <p:ph type="title"/>
          </p:nvPr>
        </p:nvSpPr>
        <p:spPr/>
        <p:txBody>
          <a:bodyPr/>
          <a:lstStyle/>
          <a:p>
            <a:r>
              <a:rPr lang="en-US" dirty="0"/>
              <a:t>Software Spotlight: </a:t>
            </a:r>
            <a:r>
              <a:rPr lang="en-US" i="1" dirty="0"/>
              <a:t>dcm2bids</a:t>
            </a:r>
          </a:p>
        </p:txBody>
      </p:sp>
      <p:sp>
        <p:nvSpPr>
          <p:cNvPr id="3" name="Content Placeholder 2">
            <a:extLst>
              <a:ext uri="{FF2B5EF4-FFF2-40B4-BE49-F238E27FC236}">
                <a16:creationId xmlns:a16="http://schemas.microsoft.com/office/drawing/2014/main" id="{0613B1D3-0F68-90A9-6B3D-AB5FC5723546}"/>
              </a:ext>
            </a:extLst>
          </p:cNvPr>
          <p:cNvSpPr>
            <a:spLocks noGrp="1"/>
          </p:cNvSpPr>
          <p:nvPr>
            <p:ph idx="1"/>
          </p:nvPr>
        </p:nvSpPr>
        <p:spPr/>
        <p:txBody>
          <a:bodyPr/>
          <a:lstStyle/>
          <a:p>
            <a:r>
              <a:rPr lang="en-US" dirty="0"/>
              <a:t>One of a vast array of software packages designed to organize your MRI data into a bids format</a:t>
            </a:r>
          </a:p>
          <a:p>
            <a:r>
              <a:rPr lang="en-US" dirty="0"/>
              <a:t>Relies on the very popular </a:t>
            </a:r>
            <a:r>
              <a:rPr lang="en-US" i="1" dirty="0"/>
              <a:t>dcm2nix </a:t>
            </a:r>
            <a:r>
              <a:rPr lang="en-US" dirty="0"/>
              <a:t>software package to convert DICOM </a:t>
            </a:r>
            <a:r>
              <a:rPr lang="en-US" dirty="0">
                <a:sym typeface="Wingdings" pitchFamily="2" charset="2"/>
              </a:rPr>
              <a:t> NIFIT AND performs data organization all in one go</a:t>
            </a:r>
          </a:p>
          <a:p>
            <a:r>
              <a:rPr lang="en-US" dirty="0"/>
              <a:t>You need to carefully design a </a:t>
            </a:r>
            <a:r>
              <a:rPr lang="en-US" dirty="0" err="1"/>
              <a:t>config.json</a:t>
            </a:r>
            <a:r>
              <a:rPr lang="en-US" dirty="0"/>
              <a:t> file to sort your scans into the appropriate BIDS datatypes</a:t>
            </a:r>
          </a:p>
          <a:p>
            <a:endParaRPr lang="en-US" dirty="0"/>
          </a:p>
        </p:txBody>
      </p:sp>
      <p:sp>
        <p:nvSpPr>
          <p:cNvPr id="4" name="Slide Number Placeholder 3">
            <a:extLst>
              <a:ext uri="{FF2B5EF4-FFF2-40B4-BE49-F238E27FC236}">
                <a16:creationId xmlns:a16="http://schemas.microsoft.com/office/drawing/2014/main" id="{8202221C-3780-EDDB-67C2-CAB3187B2285}"/>
              </a:ext>
            </a:extLst>
          </p:cNvPr>
          <p:cNvSpPr>
            <a:spLocks noGrp="1"/>
          </p:cNvSpPr>
          <p:nvPr>
            <p:ph type="sldNum" sz="quarter" idx="12"/>
          </p:nvPr>
        </p:nvSpPr>
        <p:spPr/>
        <p:txBody>
          <a:bodyPr/>
          <a:lstStyle/>
          <a:p>
            <a:fld id="{F606742C-631A-CB4E-A490-45C4369C55E7}" type="slidenum">
              <a:rPr lang="en-US" smtClean="0"/>
              <a:t>33</a:t>
            </a:fld>
            <a:endParaRPr lang="en-US"/>
          </a:p>
        </p:txBody>
      </p:sp>
    </p:spTree>
    <p:extLst>
      <p:ext uri="{BB962C8B-B14F-4D97-AF65-F5344CB8AC3E}">
        <p14:creationId xmlns:p14="http://schemas.microsoft.com/office/powerpoint/2010/main" val="1753917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56EEB-2F10-2FC4-F4FC-BF0F813042C5}"/>
              </a:ext>
            </a:extLst>
          </p:cNvPr>
          <p:cNvSpPr>
            <a:spLocks noGrp="1"/>
          </p:cNvSpPr>
          <p:nvPr>
            <p:ph idx="1"/>
          </p:nvPr>
        </p:nvSpPr>
        <p:spPr>
          <a:xfrm>
            <a:off x="838200" y="2154055"/>
            <a:ext cx="10515600" cy="4022907"/>
          </a:xfrm>
        </p:spPr>
        <p:txBody>
          <a:bodyPr/>
          <a:lstStyle/>
          <a:p>
            <a:r>
              <a:rPr lang="en-US" dirty="0">
                <a:sym typeface="Wingdings" pitchFamily="2" charset="2"/>
              </a:rPr>
              <a:t>Let’s convert our example DICOM data into a bids formatted dataset.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2"/>
              </a:rPr>
              <a:t>https://rcs.bu.edu/examples/imaging/tut_dataprep_scc/notes.txt</a:t>
            </a:r>
            <a:endParaRPr lang="en-US" dirty="0">
              <a:sym typeface="Wingdings" pitchFamily="2" charset="2"/>
            </a:endParaRPr>
          </a:p>
          <a:p>
            <a:endParaRPr lang="en-US" dirty="0">
              <a:sym typeface="Wingdings" pitchFamily="2" charset="2"/>
            </a:endParaRPr>
          </a:p>
          <a:p>
            <a:endParaRPr lang="en-US" dirty="0"/>
          </a:p>
        </p:txBody>
      </p:sp>
      <p:sp>
        <p:nvSpPr>
          <p:cNvPr id="4" name="Slide Number Placeholder 3">
            <a:extLst>
              <a:ext uri="{FF2B5EF4-FFF2-40B4-BE49-F238E27FC236}">
                <a16:creationId xmlns:a16="http://schemas.microsoft.com/office/drawing/2014/main" id="{5FF631C3-896F-2C0B-75E0-5908F3AF2754}"/>
              </a:ext>
            </a:extLst>
          </p:cNvPr>
          <p:cNvSpPr>
            <a:spLocks noGrp="1"/>
          </p:cNvSpPr>
          <p:nvPr>
            <p:ph type="sldNum" sz="quarter" idx="12"/>
          </p:nvPr>
        </p:nvSpPr>
        <p:spPr/>
        <p:txBody>
          <a:bodyPr/>
          <a:lstStyle/>
          <a:p>
            <a:fld id="{F606742C-631A-CB4E-A490-45C4369C55E7}" type="slidenum">
              <a:rPr lang="en-US" smtClean="0"/>
              <a:t>34</a:t>
            </a:fld>
            <a:endParaRPr lang="en-US"/>
          </a:p>
        </p:txBody>
      </p:sp>
      <p:sp>
        <p:nvSpPr>
          <p:cNvPr id="7" name="Title 1">
            <a:extLst>
              <a:ext uri="{FF2B5EF4-FFF2-40B4-BE49-F238E27FC236}">
                <a16:creationId xmlns:a16="http://schemas.microsoft.com/office/drawing/2014/main" id="{5FD4620D-D09B-6367-58BA-9EAC2DBE2A90}"/>
              </a:ext>
            </a:extLst>
          </p:cNvPr>
          <p:cNvSpPr>
            <a:spLocks noGrp="1"/>
          </p:cNvSpPr>
          <p:nvPr>
            <p:ph type="title"/>
          </p:nvPr>
        </p:nvSpPr>
        <p:spPr>
          <a:xfrm>
            <a:off x="1437827" y="320675"/>
            <a:ext cx="9316345" cy="1325563"/>
          </a:xfrm>
          <a:solidFill>
            <a:srgbClr val="FFB1AB"/>
          </a:solidFill>
          <a:ln>
            <a:solidFill>
              <a:schemeClr val="accent1"/>
            </a:solidFill>
          </a:ln>
        </p:spPr>
        <p:txBody>
          <a:bodyPr/>
          <a:lstStyle/>
          <a:p>
            <a:pPr algn="ctr"/>
            <a:r>
              <a:rPr lang="en-US" dirty="0">
                <a:effectLst/>
                <a:latin typeface="Menlo" panose="020B0609030804020204" pitchFamily="49" charset="0"/>
              </a:rPr>
              <a:t>DICOMs -&gt; NIFTIs -&gt; BIDS </a:t>
            </a:r>
          </a:p>
        </p:txBody>
      </p:sp>
    </p:spTree>
    <p:extLst>
      <p:ext uri="{BB962C8B-B14F-4D97-AF65-F5344CB8AC3E}">
        <p14:creationId xmlns:p14="http://schemas.microsoft.com/office/powerpoint/2010/main" val="1110652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AEE1B-C532-FAC7-9C80-DDD9C33F9C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3D395-C809-5922-CC6E-06E589B8F93D}"/>
              </a:ext>
            </a:extLst>
          </p:cNvPr>
          <p:cNvSpPr>
            <a:spLocks noGrp="1"/>
          </p:cNvSpPr>
          <p:nvPr>
            <p:ph type="title"/>
          </p:nvPr>
        </p:nvSpPr>
        <p:spPr/>
        <p:txBody>
          <a:bodyPr/>
          <a:lstStyle/>
          <a:p>
            <a:r>
              <a:rPr lang="en-US" dirty="0"/>
              <a:t>Creating a dcm2bids config file</a:t>
            </a:r>
          </a:p>
        </p:txBody>
      </p:sp>
      <p:sp>
        <p:nvSpPr>
          <p:cNvPr id="3" name="Content Placeholder 2">
            <a:extLst>
              <a:ext uri="{FF2B5EF4-FFF2-40B4-BE49-F238E27FC236}">
                <a16:creationId xmlns:a16="http://schemas.microsoft.com/office/drawing/2014/main" id="{B6865E00-2DDB-F21F-E4F1-D94C288F232B}"/>
              </a:ext>
            </a:extLst>
          </p:cNvPr>
          <p:cNvSpPr>
            <a:spLocks noGrp="1"/>
          </p:cNvSpPr>
          <p:nvPr>
            <p:ph idx="1"/>
          </p:nvPr>
        </p:nvSpPr>
        <p:spPr/>
        <p:txBody>
          <a:bodyPr/>
          <a:lstStyle/>
          <a:p>
            <a:r>
              <a:rPr lang="en-US" dirty="0">
                <a:sym typeface="Wingdings" pitchFamily="2" charset="2"/>
              </a:rPr>
              <a:t>The trickiest part about using dcm2bids is </a:t>
            </a:r>
            <a:r>
              <a:rPr lang="en-US" dirty="0">
                <a:sym typeface="Wingdings" pitchFamily="2" charset="2"/>
                <a:hlinkClick r:id="rId2"/>
              </a:rPr>
              <a:t>creating the config file</a:t>
            </a:r>
            <a:r>
              <a:rPr lang="en-US" dirty="0">
                <a:sym typeface="Wingdings" pitchFamily="2" charset="2"/>
              </a:rPr>
              <a:t>.</a:t>
            </a:r>
          </a:p>
          <a:p>
            <a:r>
              <a:rPr lang="en-US" dirty="0">
                <a:sym typeface="Wingdings" pitchFamily="2" charset="2"/>
              </a:rPr>
              <a:t>The config file is a </a:t>
            </a:r>
            <a:r>
              <a:rPr lang="en-US" dirty="0" err="1">
                <a:sym typeface="Wingdings" pitchFamily="2" charset="2"/>
              </a:rPr>
              <a:t>json</a:t>
            </a:r>
            <a:r>
              <a:rPr lang="en-US" dirty="0">
                <a:sym typeface="Wingdings" pitchFamily="2" charset="2"/>
              </a:rPr>
              <a:t> text file that tells dcm2bids how to map header information from the DICOM file to the appropriate BIDS information</a:t>
            </a:r>
          </a:p>
          <a:p>
            <a:pPr lvl="1"/>
            <a:r>
              <a:rPr lang="en-US" dirty="0">
                <a:sym typeface="Wingdings" pitchFamily="2" charset="2"/>
              </a:rPr>
              <a:t>For example, which DICOM files represent an ANAT image? A BOLD images? A FMAP image?</a:t>
            </a:r>
          </a:p>
        </p:txBody>
      </p:sp>
      <p:sp>
        <p:nvSpPr>
          <p:cNvPr id="4" name="Slide Number Placeholder 3">
            <a:extLst>
              <a:ext uri="{FF2B5EF4-FFF2-40B4-BE49-F238E27FC236}">
                <a16:creationId xmlns:a16="http://schemas.microsoft.com/office/drawing/2014/main" id="{EB518D44-AE75-9544-4E50-6F191CAEC5F0}"/>
              </a:ext>
            </a:extLst>
          </p:cNvPr>
          <p:cNvSpPr>
            <a:spLocks noGrp="1"/>
          </p:cNvSpPr>
          <p:nvPr>
            <p:ph type="sldNum" sz="quarter" idx="12"/>
          </p:nvPr>
        </p:nvSpPr>
        <p:spPr/>
        <p:txBody>
          <a:bodyPr/>
          <a:lstStyle/>
          <a:p>
            <a:fld id="{F606742C-631A-CB4E-A490-45C4369C55E7}" type="slidenum">
              <a:rPr lang="en-US" smtClean="0"/>
              <a:t>35</a:t>
            </a:fld>
            <a:endParaRPr lang="en-US"/>
          </a:p>
        </p:txBody>
      </p:sp>
    </p:spTree>
    <p:extLst>
      <p:ext uri="{BB962C8B-B14F-4D97-AF65-F5344CB8AC3E}">
        <p14:creationId xmlns:p14="http://schemas.microsoft.com/office/powerpoint/2010/main" val="1549233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0CF5-CEC4-104E-8B00-BD8928ACA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77BA9-8B91-78A5-0CA6-852117DEB9F3}"/>
              </a:ext>
            </a:extLst>
          </p:cNvPr>
          <p:cNvSpPr>
            <a:spLocks noGrp="1"/>
          </p:cNvSpPr>
          <p:nvPr>
            <p:ph type="title"/>
          </p:nvPr>
        </p:nvSpPr>
        <p:spPr/>
        <p:txBody>
          <a:bodyPr/>
          <a:lstStyle/>
          <a:p>
            <a:r>
              <a:rPr lang="en-US" dirty="0"/>
              <a:t>Does your dataset meet the BIDS guidelines?</a:t>
            </a:r>
          </a:p>
        </p:txBody>
      </p:sp>
      <p:sp>
        <p:nvSpPr>
          <p:cNvPr id="3" name="Content Placeholder 2">
            <a:extLst>
              <a:ext uri="{FF2B5EF4-FFF2-40B4-BE49-F238E27FC236}">
                <a16:creationId xmlns:a16="http://schemas.microsoft.com/office/drawing/2014/main" id="{D0A9686B-2CB3-E8D1-A37F-4EF2F771A652}"/>
              </a:ext>
            </a:extLst>
          </p:cNvPr>
          <p:cNvSpPr>
            <a:spLocks noGrp="1"/>
          </p:cNvSpPr>
          <p:nvPr>
            <p:ph idx="1"/>
          </p:nvPr>
        </p:nvSpPr>
        <p:spPr/>
        <p:txBody>
          <a:bodyPr/>
          <a:lstStyle/>
          <a:p>
            <a:r>
              <a:rPr lang="en-US" dirty="0"/>
              <a:t>How do you know if your datasets meets BIDS guidelines?</a:t>
            </a:r>
          </a:p>
          <a:p>
            <a:r>
              <a:rPr lang="en-US" dirty="0"/>
              <a:t>You can use the </a:t>
            </a:r>
            <a:r>
              <a:rPr lang="en-US" i="1" dirty="0"/>
              <a:t>BIDS validator.</a:t>
            </a:r>
            <a:endParaRPr lang="en-US" dirty="0"/>
          </a:p>
          <a:p>
            <a:pPr lvl="1"/>
            <a:r>
              <a:rPr lang="en-US" dirty="0"/>
              <a:t>Available as a locally installable utility and as an online web browser utility</a:t>
            </a:r>
          </a:p>
          <a:p>
            <a:pPr lvl="1"/>
            <a:r>
              <a:rPr lang="en-US" dirty="0"/>
              <a:t>Web Utility: </a:t>
            </a:r>
            <a:r>
              <a:rPr lang="en-US" dirty="0">
                <a:hlinkClick r:id="rId3"/>
              </a:rPr>
              <a:t>https://bids-standard.github.io/bids-validator/</a:t>
            </a:r>
            <a:endParaRPr lang="en-US" dirty="0"/>
          </a:p>
          <a:p>
            <a:endParaRPr lang="en-US" dirty="0"/>
          </a:p>
        </p:txBody>
      </p:sp>
      <p:sp>
        <p:nvSpPr>
          <p:cNvPr id="4" name="Slide Number Placeholder 3">
            <a:extLst>
              <a:ext uri="{FF2B5EF4-FFF2-40B4-BE49-F238E27FC236}">
                <a16:creationId xmlns:a16="http://schemas.microsoft.com/office/drawing/2014/main" id="{2EFDA457-9762-752D-CBA2-FE50E966C63B}"/>
              </a:ext>
            </a:extLst>
          </p:cNvPr>
          <p:cNvSpPr>
            <a:spLocks noGrp="1"/>
          </p:cNvSpPr>
          <p:nvPr>
            <p:ph type="sldNum" sz="quarter" idx="12"/>
          </p:nvPr>
        </p:nvSpPr>
        <p:spPr/>
        <p:txBody>
          <a:bodyPr/>
          <a:lstStyle/>
          <a:p>
            <a:fld id="{F606742C-631A-CB4E-A490-45C4369C55E7}" type="slidenum">
              <a:rPr lang="en-US" smtClean="0"/>
              <a:t>36</a:t>
            </a:fld>
            <a:endParaRPr lang="en-US"/>
          </a:p>
        </p:txBody>
      </p:sp>
    </p:spTree>
    <p:extLst>
      <p:ext uri="{BB962C8B-B14F-4D97-AF65-F5344CB8AC3E}">
        <p14:creationId xmlns:p14="http://schemas.microsoft.com/office/powerpoint/2010/main" val="253867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22659-66B5-5485-EE61-32F876CE0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ADD6D-770F-971A-D748-16B0953CAAE3}"/>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438EEBB5-6847-236D-8DA7-FDA4420E6285}"/>
              </a:ext>
            </a:extLst>
          </p:cNvPr>
          <p:cNvSpPr>
            <a:spLocks noGrp="1"/>
          </p:cNvSpPr>
          <p:nvPr>
            <p:ph idx="1"/>
          </p:nvPr>
        </p:nvSpPr>
        <p:spPr/>
        <p:txBody>
          <a:bodyPr/>
          <a:lstStyle/>
          <a:p>
            <a:r>
              <a:rPr lang="en-US" dirty="0"/>
              <a:t>What is the SCC? Why should you use it as a neuroimager?</a:t>
            </a:r>
          </a:p>
          <a:p>
            <a:r>
              <a:rPr lang="en-US" dirty="0"/>
              <a:t>Connecting to the SCC</a:t>
            </a:r>
          </a:p>
          <a:p>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r>
              <a:rPr lang="en-US" dirty="0"/>
              <a:t>Assessing the quality of your data with </a:t>
            </a:r>
            <a:r>
              <a:rPr lang="en-US" i="1" dirty="0" err="1"/>
              <a:t>mriqc</a:t>
            </a:r>
            <a:endParaRPr lang="en-US" i="1" dirty="0"/>
          </a:p>
          <a:p>
            <a:r>
              <a:rPr lang="en-US" dirty="0"/>
              <a:t>Preprocessing your data with </a:t>
            </a:r>
            <a:r>
              <a:rPr lang="en-US" i="1" dirty="0" err="1"/>
              <a:t>fmriprep</a:t>
            </a:r>
            <a:endParaRPr lang="en-US" i="1" dirty="0"/>
          </a:p>
          <a:p>
            <a:endParaRPr lang="en-US" i="1" dirty="0"/>
          </a:p>
          <a:p>
            <a:endParaRPr lang="en-US" i="1" dirty="0"/>
          </a:p>
          <a:p>
            <a:endParaRPr lang="en-US" i="1" dirty="0"/>
          </a:p>
        </p:txBody>
      </p:sp>
      <p:sp>
        <p:nvSpPr>
          <p:cNvPr id="4" name="Slide Number Placeholder 3">
            <a:extLst>
              <a:ext uri="{FF2B5EF4-FFF2-40B4-BE49-F238E27FC236}">
                <a16:creationId xmlns:a16="http://schemas.microsoft.com/office/drawing/2014/main" id="{9ECB6D54-718D-05BE-6D7C-B875C977A075}"/>
              </a:ext>
            </a:extLst>
          </p:cNvPr>
          <p:cNvSpPr>
            <a:spLocks noGrp="1"/>
          </p:cNvSpPr>
          <p:nvPr>
            <p:ph type="sldNum" sz="quarter" idx="12"/>
          </p:nvPr>
        </p:nvSpPr>
        <p:spPr/>
        <p:txBody>
          <a:bodyPr/>
          <a:lstStyle/>
          <a:p>
            <a:fld id="{F606742C-631A-CB4E-A490-45C4369C55E7}" type="slidenum">
              <a:rPr lang="en-US" smtClean="0"/>
              <a:t>37</a:t>
            </a:fld>
            <a:endParaRPr lang="en-US"/>
          </a:p>
        </p:txBody>
      </p:sp>
    </p:spTree>
    <p:extLst>
      <p:ext uri="{BB962C8B-B14F-4D97-AF65-F5344CB8AC3E}">
        <p14:creationId xmlns:p14="http://schemas.microsoft.com/office/powerpoint/2010/main" val="755292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29B7-0887-F883-B7ED-4E9F5B997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9360F-8A0E-68E0-A15C-45B339A7C761}"/>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A8699901-5A36-C929-D47E-1F0AFE16873F}"/>
              </a:ext>
            </a:extLst>
          </p:cNvPr>
          <p:cNvSpPr>
            <a:spLocks noGrp="1"/>
          </p:cNvSpPr>
          <p:nvPr>
            <p:ph idx="1"/>
          </p:nvPr>
        </p:nvSpPr>
        <p:spPr/>
        <p:txBody>
          <a:bodyPr/>
          <a:lstStyle/>
          <a:p>
            <a:r>
              <a:rPr lang="en-US" dirty="0"/>
              <a:t>What is the SCC? Why should you use it as a neuroimager?</a:t>
            </a:r>
          </a:p>
          <a:p>
            <a:r>
              <a:rPr lang="en-US" dirty="0"/>
              <a:t>Connecting to the SCC</a:t>
            </a:r>
          </a:p>
          <a:p>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r>
              <a:rPr lang="en-US" dirty="0"/>
              <a:t>Assessing the quality of your data with </a:t>
            </a:r>
            <a:r>
              <a:rPr lang="en-US" i="1" dirty="0" err="1"/>
              <a:t>mriqc</a:t>
            </a:r>
            <a:endParaRPr lang="en-US" i="1" dirty="0"/>
          </a:p>
          <a:p>
            <a:r>
              <a:rPr lang="en-US" dirty="0"/>
              <a:t>Preprocessing your data with </a:t>
            </a:r>
            <a:r>
              <a:rPr lang="en-US" i="1" dirty="0" err="1"/>
              <a:t>fmriprep</a:t>
            </a:r>
            <a:endParaRPr lang="en-US" i="1" dirty="0"/>
          </a:p>
        </p:txBody>
      </p:sp>
      <p:sp>
        <p:nvSpPr>
          <p:cNvPr id="4" name="Rectangle 3">
            <a:extLst>
              <a:ext uri="{FF2B5EF4-FFF2-40B4-BE49-F238E27FC236}">
                <a16:creationId xmlns:a16="http://schemas.microsoft.com/office/drawing/2014/main" id="{B865364F-4CB8-FB05-4779-634029730BAD}"/>
              </a:ext>
            </a:extLst>
          </p:cNvPr>
          <p:cNvSpPr/>
          <p:nvPr/>
        </p:nvSpPr>
        <p:spPr>
          <a:xfrm>
            <a:off x="566057" y="4249782"/>
            <a:ext cx="7785463" cy="1149531"/>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CFF09BE-B151-676E-11E3-323F4D990C2E}"/>
              </a:ext>
            </a:extLst>
          </p:cNvPr>
          <p:cNvSpPr/>
          <p:nvPr/>
        </p:nvSpPr>
        <p:spPr>
          <a:xfrm>
            <a:off x="838200" y="1690687"/>
            <a:ext cx="9307286" cy="1966913"/>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FA3088A-3586-D5C9-0B8D-5D07201C88A3}"/>
              </a:ext>
            </a:extLst>
          </p:cNvPr>
          <p:cNvSpPr>
            <a:spLocks noGrp="1"/>
          </p:cNvSpPr>
          <p:nvPr>
            <p:ph type="sldNum" sz="quarter" idx="12"/>
          </p:nvPr>
        </p:nvSpPr>
        <p:spPr/>
        <p:txBody>
          <a:bodyPr/>
          <a:lstStyle/>
          <a:p>
            <a:fld id="{F606742C-631A-CB4E-A490-45C4369C55E7}" type="slidenum">
              <a:rPr lang="en-US" smtClean="0"/>
              <a:t>38</a:t>
            </a:fld>
            <a:endParaRPr lang="en-US"/>
          </a:p>
        </p:txBody>
      </p:sp>
    </p:spTree>
    <p:extLst>
      <p:ext uri="{BB962C8B-B14F-4D97-AF65-F5344CB8AC3E}">
        <p14:creationId xmlns:p14="http://schemas.microsoft.com/office/powerpoint/2010/main" val="2184582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BF81-344E-DA5C-3E9C-2CB0A38F6C3F}"/>
              </a:ext>
            </a:extLst>
          </p:cNvPr>
          <p:cNvSpPr>
            <a:spLocks noGrp="1"/>
          </p:cNvSpPr>
          <p:nvPr>
            <p:ph type="title"/>
          </p:nvPr>
        </p:nvSpPr>
        <p:spPr/>
        <p:txBody>
          <a:bodyPr/>
          <a:lstStyle/>
          <a:p>
            <a:r>
              <a:rPr lang="en-US" dirty="0"/>
              <a:t>Assessing your Data</a:t>
            </a:r>
          </a:p>
        </p:txBody>
      </p:sp>
      <p:sp>
        <p:nvSpPr>
          <p:cNvPr id="3" name="Content Placeholder 2">
            <a:extLst>
              <a:ext uri="{FF2B5EF4-FFF2-40B4-BE49-F238E27FC236}">
                <a16:creationId xmlns:a16="http://schemas.microsoft.com/office/drawing/2014/main" id="{C18C5A0C-B6D4-20EF-B0C4-6395347F78C9}"/>
              </a:ext>
            </a:extLst>
          </p:cNvPr>
          <p:cNvSpPr>
            <a:spLocks noGrp="1"/>
          </p:cNvSpPr>
          <p:nvPr>
            <p:ph idx="1"/>
          </p:nvPr>
        </p:nvSpPr>
        <p:spPr/>
        <p:txBody>
          <a:bodyPr/>
          <a:lstStyle/>
          <a:p>
            <a:r>
              <a:rPr lang="en-US" dirty="0"/>
              <a:t>Now that you have your data organized, how do you know if it is any good?</a:t>
            </a:r>
          </a:p>
          <a:p>
            <a:r>
              <a:rPr lang="en-US" dirty="0"/>
              <a:t>In neuroimaging, there are several common data quality concerns including but not limited to:</a:t>
            </a:r>
          </a:p>
          <a:p>
            <a:pPr lvl="1"/>
            <a:r>
              <a:rPr lang="en-US" dirty="0"/>
              <a:t>Singal dropout, typically near the sinuses and ear canals</a:t>
            </a:r>
          </a:p>
          <a:p>
            <a:pPr lvl="1"/>
            <a:r>
              <a:rPr lang="en-US" dirty="0"/>
              <a:t>Magnetic Field Inhomogeneities</a:t>
            </a:r>
          </a:p>
          <a:p>
            <a:pPr lvl="1"/>
            <a:r>
              <a:rPr lang="en-US" dirty="0"/>
              <a:t>Participant motion</a:t>
            </a:r>
          </a:p>
        </p:txBody>
      </p:sp>
      <p:sp>
        <p:nvSpPr>
          <p:cNvPr id="4" name="Slide Number Placeholder 3">
            <a:extLst>
              <a:ext uri="{FF2B5EF4-FFF2-40B4-BE49-F238E27FC236}">
                <a16:creationId xmlns:a16="http://schemas.microsoft.com/office/drawing/2014/main" id="{14813FE9-76F3-9AD2-DC69-49A599F9BD8A}"/>
              </a:ext>
            </a:extLst>
          </p:cNvPr>
          <p:cNvSpPr>
            <a:spLocks noGrp="1"/>
          </p:cNvSpPr>
          <p:nvPr>
            <p:ph type="sldNum" sz="quarter" idx="12"/>
          </p:nvPr>
        </p:nvSpPr>
        <p:spPr/>
        <p:txBody>
          <a:bodyPr/>
          <a:lstStyle/>
          <a:p>
            <a:fld id="{F606742C-631A-CB4E-A490-45C4369C55E7}" type="slidenum">
              <a:rPr lang="en-US" smtClean="0"/>
              <a:t>39</a:t>
            </a:fld>
            <a:endParaRPr lang="en-US"/>
          </a:p>
        </p:txBody>
      </p:sp>
    </p:spTree>
    <p:extLst>
      <p:ext uri="{BB962C8B-B14F-4D97-AF65-F5344CB8AC3E}">
        <p14:creationId xmlns:p14="http://schemas.microsoft.com/office/powerpoint/2010/main" val="325101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2D55E-B944-99F2-791E-A8942A059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23068-1BC2-B94F-2B80-1BEB31E9B609}"/>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F95AFFB9-790D-3EBE-703E-ABF97E295A10}"/>
              </a:ext>
            </a:extLst>
          </p:cNvPr>
          <p:cNvSpPr>
            <a:spLocks noGrp="1"/>
          </p:cNvSpPr>
          <p:nvPr>
            <p:ph idx="1"/>
          </p:nvPr>
        </p:nvSpPr>
        <p:spPr/>
        <p:txBody>
          <a:bodyPr>
            <a:normAutofit lnSpcReduction="10000"/>
          </a:bodyPr>
          <a:lstStyle/>
          <a:p>
            <a:pPr>
              <a:spcAft>
                <a:spcPts val="1800"/>
              </a:spcAft>
            </a:pPr>
            <a:r>
              <a:rPr lang="en-US" dirty="0"/>
              <a:t>By the end of this tutorial, you should …</a:t>
            </a:r>
          </a:p>
          <a:p>
            <a:pPr marL="914400" lvl="1" indent="-457200">
              <a:buFont typeface="+mj-lt"/>
              <a:buAutoNum type="arabicPeriod"/>
            </a:pPr>
            <a:r>
              <a:rPr lang="en-US" dirty="0"/>
              <a:t>have a basic understanding of the SCC and why it is important.</a:t>
            </a:r>
          </a:p>
          <a:p>
            <a:pPr marL="914400" lvl="1" indent="-457200">
              <a:buFont typeface="+mj-lt"/>
              <a:buAutoNum type="arabicPeriod"/>
            </a:pPr>
            <a:r>
              <a:rPr lang="en-US" dirty="0"/>
              <a:t>have a basic understanding of the two major file formats for neuroimaging data: DICOM and NIFTI.</a:t>
            </a:r>
          </a:p>
          <a:p>
            <a:pPr marL="914400" lvl="1" indent="-457200">
              <a:buFont typeface="+mj-lt"/>
              <a:buAutoNum type="arabicPeriod"/>
            </a:pPr>
            <a:r>
              <a:rPr lang="en-US" dirty="0"/>
              <a:t>have a basic understanding of how neuroimaging data is organized in BIDS.</a:t>
            </a:r>
          </a:p>
          <a:p>
            <a:pPr marL="914400" lvl="1" indent="-457200">
              <a:buFont typeface="+mj-lt"/>
              <a:buAutoNum type="arabicPeriod"/>
            </a:pPr>
            <a:r>
              <a:rPr lang="en-US" dirty="0"/>
              <a:t>be able to convert DICOM files to NIFTI files using </a:t>
            </a:r>
            <a:r>
              <a:rPr lang="en-US" i="1" dirty="0"/>
              <a:t>dcm2niix.</a:t>
            </a:r>
          </a:p>
          <a:p>
            <a:pPr marL="914400" lvl="1" indent="-457200">
              <a:buFont typeface="+mj-lt"/>
              <a:buAutoNum type="arabicPeriod"/>
            </a:pPr>
            <a:r>
              <a:rPr lang="en-US" dirty="0"/>
              <a:t>be able to convert DICOM files to BIDS formatted NIFTI files using </a:t>
            </a:r>
            <a:r>
              <a:rPr lang="en-US" i="1" dirty="0"/>
              <a:t>dcm2bids.</a:t>
            </a:r>
          </a:p>
          <a:p>
            <a:pPr marL="914400" lvl="1" indent="-457200">
              <a:buFont typeface="+mj-lt"/>
              <a:buAutoNum type="arabicPeriod"/>
            </a:pPr>
            <a:r>
              <a:rPr lang="en-US" dirty="0"/>
              <a:t>be able to run a quality assurance routine using </a:t>
            </a:r>
            <a:r>
              <a:rPr lang="en-US" i="1" dirty="0"/>
              <a:t>MRIQC </a:t>
            </a:r>
            <a:r>
              <a:rPr lang="en-US" dirty="0"/>
              <a:t>on the SCC.</a:t>
            </a:r>
            <a:endParaRPr lang="en-US" i="1" dirty="0"/>
          </a:p>
          <a:p>
            <a:pPr marL="914400" lvl="1" indent="-457200">
              <a:buFont typeface="+mj-lt"/>
              <a:buAutoNum type="arabicPeriod"/>
            </a:pPr>
            <a:r>
              <a:rPr lang="en-US" dirty="0"/>
              <a:t>be able to run a preprocessing routine using </a:t>
            </a:r>
            <a:r>
              <a:rPr lang="en-US" i="1" dirty="0"/>
              <a:t>FMRIPREP </a:t>
            </a:r>
            <a:r>
              <a:rPr lang="en-US" dirty="0"/>
              <a:t>on the SCC.</a:t>
            </a:r>
            <a:endParaRPr lang="en-US" i="1" dirty="0"/>
          </a:p>
        </p:txBody>
      </p:sp>
      <p:sp>
        <p:nvSpPr>
          <p:cNvPr id="4" name="Slide Number Placeholder 3">
            <a:extLst>
              <a:ext uri="{FF2B5EF4-FFF2-40B4-BE49-F238E27FC236}">
                <a16:creationId xmlns:a16="http://schemas.microsoft.com/office/drawing/2014/main" id="{38DAEB9D-3A63-F67D-D978-35713E2DEFF2}"/>
              </a:ext>
            </a:extLst>
          </p:cNvPr>
          <p:cNvSpPr>
            <a:spLocks noGrp="1"/>
          </p:cNvSpPr>
          <p:nvPr>
            <p:ph type="sldNum" sz="quarter" idx="12"/>
          </p:nvPr>
        </p:nvSpPr>
        <p:spPr/>
        <p:txBody>
          <a:bodyPr/>
          <a:lstStyle/>
          <a:p>
            <a:fld id="{F606742C-631A-CB4E-A490-45C4369C55E7}" type="slidenum">
              <a:rPr lang="en-US" smtClean="0"/>
              <a:t>4</a:t>
            </a:fld>
            <a:endParaRPr lang="en-US"/>
          </a:p>
        </p:txBody>
      </p:sp>
    </p:spTree>
    <p:extLst>
      <p:ext uri="{BB962C8B-B14F-4D97-AF65-F5344CB8AC3E}">
        <p14:creationId xmlns:p14="http://schemas.microsoft.com/office/powerpoint/2010/main" val="1950070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B59F-8A10-BFEB-7AAC-0B7514126E02}"/>
              </a:ext>
            </a:extLst>
          </p:cNvPr>
          <p:cNvSpPr>
            <a:spLocks noGrp="1"/>
          </p:cNvSpPr>
          <p:nvPr>
            <p:ph type="title"/>
          </p:nvPr>
        </p:nvSpPr>
        <p:spPr/>
        <p:txBody>
          <a:bodyPr/>
          <a:lstStyle/>
          <a:p>
            <a:r>
              <a:rPr lang="en-US" dirty="0"/>
              <a:t>Software Spotlight – </a:t>
            </a:r>
            <a:r>
              <a:rPr lang="en-US" i="1" dirty="0"/>
              <a:t>MRIQC</a:t>
            </a:r>
          </a:p>
        </p:txBody>
      </p:sp>
      <p:sp>
        <p:nvSpPr>
          <p:cNvPr id="3" name="Content Placeholder 2">
            <a:extLst>
              <a:ext uri="{FF2B5EF4-FFF2-40B4-BE49-F238E27FC236}">
                <a16:creationId xmlns:a16="http://schemas.microsoft.com/office/drawing/2014/main" id="{2C99ECB3-9379-B2EA-4536-12A295D26E29}"/>
              </a:ext>
            </a:extLst>
          </p:cNvPr>
          <p:cNvSpPr>
            <a:spLocks noGrp="1"/>
          </p:cNvSpPr>
          <p:nvPr>
            <p:ph idx="1"/>
          </p:nvPr>
        </p:nvSpPr>
        <p:spPr/>
        <p:txBody>
          <a:bodyPr/>
          <a:lstStyle/>
          <a:p>
            <a:r>
              <a:rPr lang="en-US" dirty="0"/>
              <a:t>MRIQC is a BIDS compatible software package that will create a nicely formatted html report giving a snapshot overview of the quality of an MRI scan</a:t>
            </a:r>
          </a:p>
          <a:p>
            <a:r>
              <a:rPr lang="en-US" dirty="0"/>
              <a:t>MRIQC is designed to use the best performing tools from other MRI software packages with minimal data processing time</a:t>
            </a:r>
          </a:p>
          <a:p>
            <a:r>
              <a:rPr lang="en-US" dirty="0"/>
              <a:t>Once your data in compliance with BIDS, the running of the software package is straightforward!</a:t>
            </a:r>
          </a:p>
          <a:p>
            <a:r>
              <a:rPr lang="en-US" dirty="0">
                <a:hlinkClick r:id="rId2"/>
              </a:rPr>
              <a:t>https://</a:t>
            </a:r>
            <a:r>
              <a:rPr lang="en-US" dirty="0" err="1">
                <a:hlinkClick r:id="rId2"/>
              </a:rPr>
              <a:t>mriqc.readthedocs.io</a:t>
            </a:r>
            <a:r>
              <a:rPr lang="en-US" dirty="0">
                <a:hlinkClick r:id="rId2"/>
              </a:rPr>
              <a:t>/</a:t>
            </a:r>
            <a:r>
              <a:rPr lang="en-US" dirty="0" err="1">
                <a:hlinkClick r:id="rId2"/>
              </a:rPr>
              <a:t>en</a:t>
            </a:r>
            <a:r>
              <a:rPr lang="en-US" dirty="0">
                <a:hlinkClick r:id="rId2"/>
              </a:rPr>
              <a:t>/latest/</a:t>
            </a:r>
            <a:endParaRPr lang="en-US" dirty="0"/>
          </a:p>
        </p:txBody>
      </p:sp>
      <p:sp>
        <p:nvSpPr>
          <p:cNvPr id="4" name="Slide Number Placeholder 3">
            <a:extLst>
              <a:ext uri="{FF2B5EF4-FFF2-40B4-BE49-F238E27FC236}">
                <a16:creationId xmlns:a16="http://schemas.microsoft.com/office/drawing/2014/main" id="{3F56F8A7-FB87-779A-2CF4-A8985AB5B5F4}"/>
              </a:ext>
            </a:extLst>
          </p:cNvPr>
          <p:cNvSpPr>
            <a:spLocks noGrp="1"/>
          </p:cNvSpPr>
          <p:nvPr>
            <p:ph type="sldNum" sz="quarter" idx="12"/>
          </p:nvPr>
        </p:nvSpPr>
        <p:spPr/>
        <p:txBody>
          <a:bodyPr/>
          <a:lstStyle/>
          <a:p>
            <a:fld id="{F606742C-631A-CB4E-A490-45C4369C55E7}" type="slidenum">
              <a:rPr lang="en-US" smtClean="0"/>
              <a:t>40</a:t>
            </a:fld>
            <a:endParaRPr lang="en-US"/>
          </a:p>
        </p:txBody>
      </p:sp>
    </p:spTree>
    <p:extLst>
      <p:ext uri="{BB962C8B-B14F-4D97-AF65-F5344CB8AC3E}">
        <p14:creationId xmlns:p14="http://schemas.microsoft.com/office/powerpoint/2010/main" val="624850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3E46D-DD67-8841-8348-3A848532EB12}"/>
              </a:ext>
            </a:extLst>
          </p:cNvPr>
          <p:cNvSpPr>
            <a:spLocks noGrp="1"/>
          </p:cNvSpPr>
          <p:nvPr>
            <p:ph idx="1"/>
          </p:nvPr>
        </p:nvSpPr>
        <p:spPr>
          <a:xfrm>
            <a:off x="838200" y="2381121"/>
            <a:ext cx="10515600" cy="3795841"/>
          </a:xfrm>
        </p:spPr>
        <p:txBody>
          <a:bodyPr/>
          <a:lstStyle/>
          <a:p>
            <a:r>
              <a:rPr lang="en-US" dirty="0"/>
              <a:t>Let’s take a closer look at an example batch script for running MRIQC on the SCC.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2"/>
              </a:rPr>
              <a:t>https://rcs.bu.edu/examples/imaging/tut_dataprep_scc/02_mriqc.qsub</a:t>
            </a:r>
            <a:endParaRPr lang="en-US" dirty="0">
              <a:hlinkClick r:id="rId3"/>
            </a:endParaRPr>
          </a:p>
          <a:p>
            <a:pPr lvl="1"/>
            <a:r>
              <a:rPr lang="en-US" dirty="0">
                <a:hlinkClick r:id="rId4"/>
              </a:rPr>
              <a:t>https://rcs.bu.edu/examples/imaging/tut_dataprep_scc/notes.txt</a:t>
            </a:r>
            <a:endParaRPr lang="en-US" dirty="0"/>
          </a:p>
        </p:txBody>
      </p:sp>
      <p:sp>
        <p:nvSpPr>
          <p:cNvPr id="4" name="Slide Number Placeholder 3">
            <a:extLst>
              <a:ext uri="{FF2B5EF4-FFF2-40B4-BE49-F238E27FC236}">
                <a16:creationId xmlns:a16="http://schemas.microsoft.com/office/drawing/2014/main" id="{BA725382-AA3D-8F5A-4126-1C806C86A4A8}"/>
              </a:ext>
            </a:extLst>
          </p:cNvPr>
          <p:cNvSpPr>
            <a:spLocks noGrp="1"/>
          </p:cNvSpPr>
          <p:nvPr>
            <p:ph type="sldNum" sz="quarter" idx="12"/>
          </p:nvPr>
        </p:nvSpPr>
        <p:spPr/>
        <p:txBody>
          <a:bodyPr/>
          <a:lstStyle/>
          <a:p>
            <a:fld id="{F606742C-631A-CB4E-A490-45C4369C55E7}" type="slidenum">
              <a:rPr lang="en-US" smtClean="0"/>
              <a:t>41</a:t>
            </a:fld>
            <a:endParaRPr lang="en-US"/>
          </a:p>
        </p:txBody>
      </p:sp>
      <p:sp>
        <p:nvSpPr>
          <p:cNvPr id="7" name="Title 1">
            <a:extLst>
              <a:ext uri="{FF2B5EF4-FFF2-40B4-BE49-F238E27FC236}">
                <a16:creationId xmlns:a16="http://schemas.microsoft.com/office/drawing/2014/main" id="{1A010779-F8F1-3321-F28C-5FBC4AC96309}"/>
              </a:ext>
            </a:extLst>
          </p:cNvPr>
          <p:cNvSpPr>
            <a:spLocks noGrp="1"/>
          </p:cNvSpPr>
          <p:nvPr>
            <p:ph type="title"/>
          </p:nvPr>
        </p:nvSpPr>
        <p:spPr>
          <a:xfrm>
            <a:off x="1437827" y="320675"/>
            <a:ext cx="9316345" cy="1325563"/>
          </a:xfrm>
          <a:solidFill>
            <a:srgbClr val="FFB1AB"/>
          </a:solidFill>
          <a:ln>
            <a:solidFill>
              <a:schemeClr val="accent1"/>
            </a:solidFill>
          </a:ln>
        </p:spPr>
        <p:txBody>
          <a:bodyPr/>
          <a:lstStyle/>
          <a:p>
            <a:pPr algn="ctr"/>
            <a:r>
              <a:rPr lang="en-US" dirty="0">
                <a:effectLst/>
                <a:latin typeface="Menlo" panose="020B0609030804020204" pitchFamily="49" charset="0"/>
              </a:rPr>
              <a:t>MRIQC</a:t>
            </a:r>
          </a:p>
        </p:txBody>
      </p:sp>
    </p:spTree>
    <p:extLst>
      <p:ext uri="{BB962C8B-B14F-4D97-AF65-F5344CB8AC3E}">
        <p14:creationId xmlns:p14="http://schemas.microsoft.com/office/powerpoint/2010/main" val="3874862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AED9-5C26-78CF-907B-D95DCC2F9353}"/>
              </a:ext>
            </a:extLst>
          </p:cNvPr>
          <p:cNvSpPr>
            <a:spLocks noGrp="1"/>
          </p:cNvSpPr>
          <p:nvPr>
            <p:ph type="title"/>
          </p:nvPr>
        </p:nvSpPr>
        <p:spPr/>
        <p:txBody>
          <a:bodyPr/>
          <a:lstStyle/>
          <a:p>
            <a:r>
              <a:rPr lang="en-US" dirty="0"/>
              <a:t>MRIQC Parameters Deep Dive</a:t>
            </a:r>
          </a:p>
        </p:txBody>
      </p:sp>
      <p:sp>
        <p:nvSpPr>
          <p:cNvPr id="3" name="Content Placeholder 2">
            <a:extLst>
              <a:ext uri="{FF2B5EF4-FFF2-40B4-BE49-F238E27FC236}">
                <a16:creationId xmlns:a16="http://schemas.microsoft.com/office/drawing/2014/main" id="{F6291E85-1E09-9448-2729-889077B00A0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72EF297-2D31-88E5-C157-F601239E3E5A}"/>
              </a:ext>
            </a:extLst>
          </p:cNvPr>
          <p:cNvSpPr>
            <a:spLocks noGrp="1"/>
          </p:cNvSpPr>
          <p:nvPr>
            <p:ph type="sldNum" sz="quarter" idx="12"/>
          </p:nvPr>
        </p:nvSpPr>
        <p:spPr/>
        <p:txBody>
          <a:bodyPr/>
          <a:lstStyle/>
          <a:p>
            <a:fld id="{F606742C-631A-CB4E-A490-45C4369C55E7}" type="slidenum">
              <a:rPr lang="en-US" smtClean="0"/>
              <a:t>42</a:t>
            </a:fld>
            <a:endParaRPr lang="en-US"/>
          </a:p>
        </p:txBody>
      </p:sp>
    </p:spTree>
    <p:extLst>
      <p:ext uri="{BB962C8B-B14F-4D97-AF65-F5344CB8AC3E}">
        <p14:creationId xmlns:p14="http://schemas.microsoft.com/office/powerpoint/2010/main" val="1349954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6BEF-2F80-02E0-B397-A6E7C209A246}"/>
              </a:ext>
            </a:extLst>
          </p:cNvPr>
          <p:cNvSpPr>
            <a:spLocks noGrp="1"/>
          </p:cNvSpPr>
          <p:nvPr>
            <p:ph type="title"/>
          </p:nvPr>
        </p:nvSpPr>
        <p:spPr/>
        <p:txBody>
          <a:bodyPr/>
          <a:lstStyle/>
          <a:p>
            <a:r>
              <a:rPr lang="en-US" dirty="0"/>
              <a:t>An Example MRIQC Individual Report</a:t>
            </a:r>
          </a:p>
        </p:txBody>
      </p:sp>
      <p:sp>
        <p:nvSpPr>
          <p:cNvPr id="3" name="Content Placeholder 2">
            <a:extLst>
              <a:ext uri="{FF2B5EF4-FFF2-40B4-BE49-F238E27FC236}">
                <a16:creationId xmlns:a16="http://schemas.microsoft.com/office/drawing/2014/main" id="{5FD95A52-18F4-060E-9BA7-89FCE143C419}"/>
              </a:ext>
            </a:extLst>
          </p:cNvPr>
          <p:cNvSpPr>
            <a:spLocks noGrp="1"/>
          </p:cNvSpPr>
          <p:nvPr>
            <p:ph idx="1"/>
          </p:nvPr>
        </p:nvSpPr>
        <p:spPr>
          <a:xfrm>
            <a:off x="838200" y="1890169"/>
            <a:ext cx="10515600" cy="4286794"/>
          </a:xfrm>
        </p:spPr>
        <p:txBody>
          <a:bodyPr/>
          <a:lstStyle/>
          <a:p>
            <a:r>
              <a:rPr lang="en-US" dirty="0"/>
              <a:t>Let’s take a closer look at an example output report:</a:t>
            </a:r>
          </a:p>
          <a:p>
            <a:pPr lvl="1"/>
            <a:r>
              <a:rPr lang="en-US" dirty="0"/>
              <a:t>T1 and T2 Images:</a:t>
            </a:r>
          </a:p>
          <a:p>
            <a:pPr lvl="2"/>
            <a:r>
              <a:rPr lang="en-US" dirty="0">
                <a:hlinkClick r:id="rId2"/>
              </a:rPr>
              <a:t>https://mriqc.readthedocs.io/en/latest/reports/smri.html</a:t>
            </a:r>
            <a:endParaRPr lang="en-US" dirty="0"/>
          </a:p>
          <a:p>
            <a:pPr lvl="1"/>
            <a:r>
              <a:rPr lang="en-US" dirty="0"/>
              <a:t>BOLD Images:</a:t>
            </a:r>
          </a:p>
          <a:p>
            <a:pPr lvl="2"/>
            <a:r>
              <a:rPr lang="en-US" dirty="0">
                <a:hlinkClick r:id="rId3"/>
              </a:rPr>
              <a:t>https://</a:t>
            </a:r>
            <a:r>
              <a:rPr lang="en-US" dirty="0" err="1">
                <a:hlinkClick r:id="rId3"/>
              </a:rPr>
              <a:t>mriqc.readthedocs.io</a:t>
            </a:r>
            <a:r>
              <a:rPr lang="en-US" dirty="0">
                <a:hlinkClick r:id="rId3"/>
              </a:rPr>
              <a:t>/</a:t>
            </a:r>
            <a:r>
              <a:rPr lang="en-US" dirty="0" err="1">
                <a:hlinkClick r:id="rId3"/>
              </a:rPr>
              <a:t>en</a:t>
            </a:r>
            <a:r>
              <a:rPr lang="en-US" dirty="0">
                <a:hlinkClick r:id="rId3"/>
              </a:rPr>
              <a:t>/latest/reports/</a:t>
            </a:r>
            <a:r>
              <a:rPr lang="en-US" dirty="0" err="1">
                <a:hlinkClick r:id="rId3"/>
              </a:rPr>
              <a:t>bold.html</a:t>
            </a:r>
            <a:endParaRPr lang="en-US" dirty="0"/>
          </a:p>
        </p:txBody>
      </p:sp>
      <p:sp>
        <p:nvSpPr>
          <p:cNvPr id="4" name="Slide Number Placeholder 3">
            <a:extLst>
              <a:ext uri="{FF2B5EF4-FFF2-40B4-BE49-F238E27FC236}">
                <a16:creationId xmlns:a16="http://schemas.microsoft.com/office/drawing/2014/main" id="{BB693276-FF28-C041-AA51-BFD0706D5572}"/>
              </a:ext>
            </a:extLst>
          </p:cNvPr>
          <p:cNvSpPr>
            <a:spLocks noGrp="1"/>
          </p:cNvSpPr>
          <p:nvPr>
            <p:ph type="sldNum" sz="quarter" idx="12"/>
          </p:nvPr>
        </p:nvSpPr>
        <p:spPr/>
        <p:txBody>
          <a:bodyPr/>
          <a:lstStyle/>
          <a:p>
            <a:fld id="{F606742C-631A-CB4E-A490-45C4369C55E7}" type="slidenum">
              <a:rPr lang="en-US" smtClean="0"/>
              <a:t>43</a:t>
            </a:fld>
            <a:endParaRPr lang="en-US"/>
          </a:p>
        </p:txBody>
      </p:sp>
    </p:spTree>
    <p:extLst>
      <p:ext uri="{BB962C8B-B14F-4D97-AF65-F5344CB8AC3E}">
        <p14:creationId xmlns:p14="http://schemas.microsoft.com/office/powerpoint/2010/main" val="482407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F32F4-B643-BBB5-FDAA-3B39956F8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86D33-6B2B-0EAD-D589-5A8C1725B62B}"/>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692FC3E1-48FF-376B-53FC-581C0CAC01FD}"/>
              </a:ext>
            </a:extLst>
          </p:cNvPr>
          <p:cNvSpPr>
            <a:spLocks noGrp="1"/>
          </p:cNvSpPr>
          <p:nvPr>
            <p:ph idx="1"/>
          </p:nvPr>
        </p:nvSpPr>
        <p:spPr/>
        <p:txBody>
          <a:bodyPr/>
          <a:lstStyle/>
          <a:p>
            <a:r>
              <a:rPr lang="en-US" dirty="0"/>
              <a:t>What is the SCC? Why should you use it as a neuroimager?</a:t>
            </a:r>
          </a:p>
          <a:p>
            <a:r>
              <a:rPr lang="en-US" dirty="0"/>
              <a:t>Connecting to the SCC</a:t>
            </a:r>
          </a:p>
          <a:p>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r>
              <a:rPr lang="en-US" dirty="0"/>
              <a:t>Assessing the quality of your data with </a:t>
            </a:r>
            <a:r>
              <a:rPr lang="en-US" i="1" dirty="0" err="1"/>
              <a:t>mriqc</a:t>
            </a:r>
            <a:endParaRPr lang="en-US" i="1" dirty="0"/>
          </a:p>
          <a:p>
            <a:r>
              <a:rPr lang="en-US" dirty="0"/>
              <a:t>Preprocessing your data with </a:t>
            </a:r>
            <a:r>
              <a:rPr lang="en-US" i="1" dirty="0" err="1"/>
              <a:t>fmriprep</a:t>
            </a:r>
            <a:endParaRPr lang="en-US" i="1" dirty="0"/>
          </a:p>
          <a:p>
            <a:endParaRPr lang="en-US" i="1" dirty="0"/>
          </a:p>
          <a:p>
            <a:endParaRPr lang="en-US" i="1" dirty="0"/>
          </a:p>
          <a:p>
            <a:endParaRPr lang="en-US" i="1" dirty="0"/>
          </a:p>
        </p:txBody>
      </p:sp>
      <p:sp>
        <p:nvSpPr>
          <p:cNvPr id="4" name="Slide Number Placeholder 3">
            <a:extLst>
              <a:ext uri="{FF2B5EF4-FFF2-40B4-BE49-F238E27FC236}">
                <a16:creationId xmlns:a16="http://schemas.microsoft.com/office/drawing/2014/main" id="{8C2B1868-FF45-C608-9A9A-58BC016F0B29}"/>
              </a:ext>
            </a:extLst>
          </p:cNvPr>
          <p:cNvSpPr>
            <a:spLocks noGrp="1"/>
          </p:cNvSpPr>
          <p:nvPr>
            <p:ph type="sldNum" sz="quarter" idx="12"/>
          </p:nvPr>
        </p:nvSpPr>
        <p:spPr/>
        <p:txBody>
          <a:bodyPr/>
          <a:lstStyle/>
          <a:p>
            <a:fld id="{F606742C-631A-CB4E-A490-45C4369C55E7}" type="slidenum">
              <a:rPr lang="en-US" smtClean="0"/>
              <a:t>44</a:t>
            </a:fld>
            <a:endParaRPr lang="en-US"/>
          </a:p>
        </p:txBody>
      </p:sp>
    </p:spTree>
    <p:extLst>
      <p:ext uri="{BB962C8B-B14F-4D97-AF65-F5344CB8AC3E}">
        <p14:creationId xmlns:p14="http://schemas.microsoft.com/office/powerpoint/2010/main" val="607925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C981-67BE-288C-AC08-3BADEB083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48259-2378-FF9A-A468-C1F65792BFFD}"/>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A4EA4A05-6DD2-6BE3-9FF3-CFB192FD718F}"/>
              </a:ext>
            </a:extLst>
          </p:cNvPr>
          <p:cNvSpPr>
            <a:spLocks noGrp="1"/>
          </p:cNvSpPr>
          <p:nvPr>
            <p:ph idx="1"/>
          </p:nvPr>
        </p:nvSpPr>
        <p:spPr/>
        <p:txBody>
          <a:bodyPr/>
          <a:lstStyle/>
          <a:p>
            <a:r>
              <a:rPr lang="en-US" dirty="0"/>
              <a:t>What is the SCC? Why should you use it as a neuroimager?</a:t>
            </a:r>
          </a:p>
          <a:p>
            <a:r>
              <a:rPr lang="en-US" dirty="0"/>
              <a:t>Connecting to the SCC</a:t>
            </a:r>
          </a:p>
          <a:p>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r>
              <a:rPr lang="en-US" dirty="0"/>
              <a:t>Assessing the quality of your data with </a:t>
            </a:r>
            <a:r>
              <a:rPr lang="en-US" i="1" dirty="0" err="1"/>
              <a:t>mriqc</a:t>
            </a:r>
            <a:endParaRPr lang="en-US" i="1" dirty="0"/>
          </a:p>
          <a:p>
            <a:r>
              <a:rPr lang="en-US" dirty="0"/>
              <a:t>Preprocessing your data with </a:t>
            </a:r>
            <a:r>
              <a:rPr lang="en-US" i="1" dirty="0" err="1"/>
              <a:t>fmriprep</a:t>
            </a:r>
            <a:endParaRPr lang="en-US" i="1" dirty="0"/>
          </a:p>
        </p:txBody>
      </p:sp>
      <p:sp>
        <p:nvSpPr>
          <p:cNvPr id="5" name="Rectangle 4">
            <a:extLst>
              <a:ext uri="{FF2B5EF4-FFF2-40B4-BE49-F238E27FC236}">
                <a16:creationId xmlns:a16="http://schemas.microsoft.com/office/drawing/2014/main" id="{05F03649-7734-122C-3058-7756557B18C9}"/>
              </a:ext>
            </a:extLst>
          </p:cNvPr>
          <p:cNvSpPr/>
          <p:nvPr/>
        </p:nvSpPr>
        <p:spPr>
          <a:xfrm>
            <a:off x="838200" y="1690687"/>
            <a:ext cx="9307286" cy="253297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4E86A03-3F08-35A2-82AF-28EAE20133D3}"/>
              </a:ext>
            </a:extLst>
          </p:cNvPr>
          <p:cNvSpPr>
            <a:spLocks noGrp="1"/>
          </p:cNvSpPr>
          <p:nvPr>
            <p:ph type="sldNum" sz="quarter" idx="12"/>
          </p:nvPr>
        </p:nvSpPr>
        <p:spPr/>
        <p:txBody>
          <a:bodyPr/>
          <a:lstStyle/>
          <a:p>
            <a:fld id="{F606742C-631A-CB4E-A490-45C4369C55E7}" type="slidenum">
              <a:rPr lang="en-US" smtClean="0"/>
              <a:t>45</a:t>
            </a:fld>
            <a:endParaRPr lang="en-US"/>
          </a:p>
        </p:txBody>
      </p:sp>
    </p:spTree>
    <p:extLst>
      <p:ext uri="{BB962C8B-B14F-4D97-AF65-F5344CB8AC3E}">
        <p14:creationId xmlns:p14="http://schemas.microsoft.com/office/powerpoint/2010/main" val="988970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EA5A6-AA11-0CD2-1152-E97026466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14C93-B888-ECD9-2546-73C525D3F37F}"/>
              </a:ext>
            </a:extLst>
          </p:cNvPr>
          <p:cNvSpPr>
            <a:spLocks noGrp="1"/>
          </p:cNvSpPr>
          <p:nvPr>
            <p:ph type="title"/>
          </p:nvPr>
        </p:nvSpPr>
        <p:spPr/>
        <p:txBody>
          <a:bodyPr/>
          <a:lstStyle/>
          <a:p>
            <a:r>
              <a:rPr lang="en-US" dirty="0"/>
              <a:t>Preprocessing your Data</a:t>
            </a:r>
          </a:p>
        </p:txBody>
      </p:sp>
      <p:sp>
        <p:nvSpPr>
          <p:cNvPr id="3" name="Content Placeholder 2">
            <a:extLst>
              <a:ext uri="{FF2B5EF4-FFF2-40B4-BE49-F238E27FC236}">
                <a16:creationId xmlns:a16="http://schemas.microsoft.com/office/drawing/2014/main" id="{64CDB097-23A3-FF33-E4F2-BEF258FD8E72}"/>
              </a:ext>
            </a:extLst>
          </p:cNvPr>
          <p:cNvSpPr>
            <a:spLocks noGrp="1"/>
          </p:cNvSpPr>
          <p:nvPr>
            <p:ph idx="1"/>
          </p:nvPr>
        </p:nvSpPr>
        <p:spPr/>
        <p:txBody>
          <a:bodyPr>
            <a:normAutofit fontScale="92500" lnSpcReduction="10000"/>
          </a:bodyPr>
          <a:lstStyle/>
          <a:p>
            <a:r>
              <a:rPr lang="en-US" dirty="0"/>
              <a:t>Now that your data are organized and are of high quality, how do you prepare the data for analysis?</a:t>
            </a:r>
          </a:p>
          <a:p>
            <a:r>
              <a:rPr lang="en-US" dirty="0"/>
              <a:t>Typically, in MRI studies you want to perform a set of data processing steps prior to analyzing your data. They include:</a:t>
            </a:r>
          </a:p>
          <a:p>
            <a:pPr lvl="1"/>
            <a:r>
              <a:rPr lang="en-US" dirty="0"/>
              <a:t>Brain extraction and defacing</a:t>
            </a:r>
          </a:p>
          <a:p>
            <a:pPr lvl="1"/>
            <a:r>
              <a:rPr lang="en-US" dirty="0"/>
              <a:t>Motion correction</a:t>
            </a:r>
          </a:p>
          <a:p>
            <a:pPr lvl="1"/>
            <a:r>
              <a:rPr lang="en-US" dirty="0"/>
              <a:t>Slice timing correction</a:t>
            </a:r>
          </a:p>
          <a:p>
            <a:pPr lvl="1"/>
            <a:r>
              <a:rPr lang="en-US" dirty="0"/>
              <a:t>Smoothing</a:t>
            </a:r>
          </a:p>
          <a:p>
            <a:pPr lvl="1"/>
            <a:r>
              <a:rPr lang="en-US" dirty="0"/>
              <a:t>Registration and Normalization</a:t>
            </a:r>
          </a:p>
          <a:p>
            <a:r>
              <a:rPr lang="en-US" dirty="0"/>
              <a:t>There are many different preprocessing pipelines each with their own algorithms</a:t>
            </a:r>
          </a:p>
          <a:p>
            <a:pPr lvl="1"/>
            <a:r>
              <a:rPr lang="en-US" dirty="0"/>
              <a:t>How do you choose which software package to use? Which ones are the best?</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F7E7D5E3-5A49-DAA5-5B1D-7F6AAFCA3861}"/>
              </a:ext>
            </a:extLst>
          </p:cNvPr>
          <p:cNvSpPr>
            <a:spLocks noGrp="1"/>
          </p:cNvSpPr>
          <p:nvPr>
            <p:ph type="sldNum" sz="quarter" idx="12"/>
          </p:nvPr>
        </p:nvSpPr>
        <p:spPr/>
        <p:txBody>
          <a:bodyPr/>
          <a:lstStyle/>
          <a:p>
            <a:fld id="{F606742C-631A-CB4E-A490-45C4369C55E7}" type="slidenum">
              <a:rPr lang="en-US" smtClean="0"/>
              <a:t>46</a:t>
            </a:fld>
            <a:endParaRPr lang="en-US"/>
          </a:p>
        </p:txBody>
      </p:sp>
    </p:spTree>
    <p:extLst>
      <p:ext uri="{BB962C8B-B14F-4D97-AF65-F5344CB8AC3E}">
        <p14:creationId xmlns:p14="http://schemas.microsoft.com/office/powerpoint/2010/main" val="785235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54F25-62EF-7785-CBB3-5D97290F1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A2B8A-AB4D-54A1-1DCA-165FE3829ED7}"/>
              </a:ext>
            </a:extLst>
          </p:cNvPr>
          <p:cNvSpPr>
            <a:spLocks noGrp="1"/>
          </p:cNvSpPr>
          <p:nvPr>
            <p:ph type="title"/>
          </p:nvPr>
        </p:nvSpPr>
        <p:spPr/>
        <p:txBody>
          <a:bodyPr/>
          <a:lstStyle/>
          <a:p>
            <a:r>
              <a:rPr lang="en-US" dirty="0"/>
              <a:t>Software Spotlight – </a:t>
            </a:r>
            <a:r>
              <a:rPr lang="en-US" i="1" dirty="0"/>
              <a:t>FMRIPREP</a:t>
            </a:r>
          </a:p>
        </p:txBody>
      </p:sp>
      <p:sp>
        <p:nvSpPr>
          <p:cNvPr id="3" name="Content Placeholder 2">
            <a:extLst>
              <a:ext uri="{FF2B5EF4-FFF2-40B4-BE49-F238E27FC236}">
                <a16:creationId xmlns:a16="http://schemas.microsoft.com/office/drawing/2014/main" id="{D93AB8D6-CF8E-84AA-F6EF-0A28FFD67E71}"/>
              </a:ext>
            </a:extLst>
          </p:cNvPr>
          <p:cNvSpPr>
            <a:spLocks noGrp="1"/>
          </p:cNvSpPr>
          <p:nvPr>
            <p:ph idx="1"/>
          </p:nvPr>
        </p:nvSpPr>
        <p:spPr/>
        <p:txBody>
          <a:bodyPr/>
          <a:lstStyle/>
          <a:p>
            <a:r>
              <a:rPr lang="en-US" dirty="0">
                <a:hlinkClick r:id="rId2"/>
              </a:rPr>
              <a:t>FMRIPREP</a:t>
            </a:r>
            <a:r>
              <a:rPr lang="en-US" dirty="0"/>
              <a:t> is a BIDS compatible software package that creates a preprocessing pipeline from all the best performing parts of other commonly used MRI processing software</a:t>
            </a:r>
          </a:p>
          <a:p>
            <a:pPr lvl="1"/>
            <a:r>
              <a:rPr lang="en-US" dirty="0"/>
              <a:t>For example: a smoothing algorithm from SPM, a normalization algorithm from AFNI, </a:t>
            </a:r>
            <a:r>
              <a:rPr lang="en-US" dirty="0" err="1"/>
              <a:t>etc</a:t>
            </a:r>
            <a:r>
              <a:rPr lang="en-US" dirty="0"/>
              <a:t>, etc.</a:t>
            </a:r>
          </a:p>
          <a:p>
            <a:r>
              <a:rPr lang="en-US" dirty="0"/>
              <a:t>FMRIPREP offers a ton of options for tinkering with its internals</a:t>
            </a:r>
          </a:p>
          <a:p>
            <a:r>
              <a:rPr lang="en-US" dirty="0"/>
              <a:t>Like MRIQC, creates nicely formatted html reports on the success (or failure) of the preprocessing pipeline</a:t>
            </a:r>
          </a:p>
          <a:p>
            <a:r>
              <a:rPr lang="en-US" dirty="0"/>
              <a:t>Once your data is in compliance with BIDS, running FMRIPREP is easy!</a:t>
            </a:r>
          </a:p>
        </p:txBody>
      </p:sp>
      <p:sp>
        <p:nvSpPr>
          <p:cNvPr id="4" name="Slide Number Placeholder 3">
            <a:extLst>
              <a:ext uri="{FF2B5EF4-FFF2-40B4-BE49-F238E27FC236}">
                <a16:creationId xmlns:a16="http://schemas.microsoft.com/office/drawing/2014/main" id="{91549238-FE94-DDD8-C914-7B23D5B9D4C4}"/>
              </a:ext>
            </a:extLst>
          </p:cNvPr>
          <p:cNvSpPr>
            <a:spLocks noGrp="1"/>
          </p:cNvSpPr>
          <p:nvPr>
            <p:ph type="sldNum" sz="quarter" idx="12"/>
          </p:nvPr>
        </p:nvSpPr>
        <p:spPr/>
        <p:txBody>
          <a:bodyPr/>
          <a:lstStyle/>
          <a:p>
            <a:fld id="{F606742C-631A-CB4E-A490-45C4369C55E7}" type="slidenum">
              <a:rPr lang="en-US" smtClean="0"/>
              <a:t>47</a:t>
            </a:fld>
            <a:endParaRPr lang="en-US"/>
          </a:p>
        </p:txBody>
      </p:sp>
    </p:spTree>
    <p:extLst>
      <p:ext uri="{BB962C8B-B14F-4D97-AF65-F5344CB8AC3E}">
        <p14:creationId xmlns:p14="http://schemas.microsoft.com/office/powerpoint/2010/main" val="3478727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EE3E1-B508-4026-4149-84A704E452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7783B2-780D-6C3D-6112-844C1CC65735}"/>
              </a:ext>
            </a:extLst>
          </p:cNvPr>
          <p:cNvSpPr>
            <a:spLocks noGrp="1"/>
          </p:cNvSpPr>
          <p:nvPr>
            <p:ph idx="1"/>
          </p:nvPr>
        </p:nvSpPr>
        <p:spPr>
          <a:xfrm>
            <a:off x="838200" y="2368847"/>
            <a:ext cx="10515600" cy="3808115"/>
          </a:xfrm>
        </p:spPr>
        <p:txBody>
          <a:bodyPr/>
          <a:lstStyle/>
          <a:p>
            <a:r>
              <a:rPr lang="en-US" dirty="0"/>
              <a:t>Let’s return once again to the SCC and examine a batch script designed to run </a:t>
            </a:r>
            <a:r>
              <a:rPr lang="en-US" dirty="0" err="1"/>
              <a:t>fmriprep</a:t>
            </a:r>
            <a:r>
              <a:rPr lang="en-US" dirty="0"/>
              <a:t>.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2"/>
              </a:rPr>
              <a:t>https://rcs.bu.edu/examples/imaging/tut_dataprep_scc/notes.txt</a:t>
            </a:r>
            <a:endParaRPr lang="en-US" dirty="0"/>
          </a:p>
        </p:txBody>
      </p:sp>
      <p:sp>
        <p:nvSpPr>
          <p:cNvPr id="4" name="Slide Number Placeholder 3">
            <a:extLst>
              <a:ext uri="{FF2B5EF4-FFF2-40B4-BE49-F238E27FC236}">
                <a16:creationId xmlns:a16="http://schemas.microsoft.com/office/drawing/2014/main" id="{077C6FCE-EB98-23BE-51F0-AE39F8B54A2F}"/>
              </a:ext>
            </a:extLst>
          </p:cNvPr>
          <p:cNvSpPr>
            <a:spLocks noGrp="1"/>
          </p:cNvSpPr>
          <p:nvPr>
            <p:ph type="sldNum" sz="quarter" idx="12"/>
          </p:nvPr>
        </p:nvSpPr>
        <p:spPr/>
        <p:txBody>
          <a:bodyPr/>
          <a:lstStyle/>
          <a:p>
            <a:fld id="{F606742C-631A-CB4E-A490-45C4369C55E7}" type="slidenum">
              <a:rPr lang="en-US" smtClean="0"/>
              <a:t>48</a:t>
            </a:fld>
            <a:endParaRPr lang="en-US"/>
          </a:p>
        </p:txBody>
      </p:sp>
      <p:sp>
        <p:nvSpPr>
          <p:cNvPr id="7" name="Title 1">
            <a:extLst>
              <a:ext uri="{FF2B5EF4-FFF2-40B4-BE49-F238E27FC236}">
                <a16:creationId xmlns:a16="http://schemas.microsoft.com/office/drawing/2014/main" id="{A4485D36-AE15-B1C0-3F72-6BE61BF192B7}"/>
              </a:ext>
            </a:extLst>
          </p:cNvPr>
          <p:cNvSpPr>
            <a:spLocks noGrp="1"/>
          </p:cNvSpPr>
          <p:nvPr>
            <p:ph type="title"/>
          </p:nvPr>
        </p:nvSpPr>
        <p:spPr>
          <a:xfrm>
            <a:off x="1437827" y="320675"/>
            <a:ext cx="9316345" cy="1325563"/>
          </a:xfrm>
          <a:solidFill>
            <a:srgbClr val="FFB1AB"/>
          </a:solidFill>
          <a:ln>
            <a:solidFill>
              <a:schemeClr val="accent1"/>
            </a:solidFill>
          </a:ln>
        </p:spPr>
        <p:txBody>
          <a:bodyPr/>
          <a:lstStyle/>
          <a:p>
            <a:pPr algn="ctr"/>
            <a:r>
              <a:rPr lang="en-US" dirty="0">
                <a:effectLst/>
                <a:latin typeface="Menlo" panose="020B0609030804020204" pitchFamily="49" charset="0"/>
              </a:rPr>
              <a:t>FMRIPREP</a:t>
            </a:r>
          </a:p>
        </p:txBody>
      </p:sp>
    </p:spTree>
    <p:extLst>
      <p:ext uri="{BB962C8B-B14F-4D97-AF65-F5344CB8AC3E}">
        <p14:creationId xmlns:p14="http://schemas.microsoft.com/office/powerpoint/2010/main" val="2941474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6B02D-2B6C-C5D7-E2F1-9AA0CAC2B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E3CA7-7489-9625-E2D0-41908B55B3DC}"/>
              </a:ext>
            </a:extLst>
          </p:cNvPr>
          <p:cNvSpPr>
            <a:spLocks noGrp="1"/>
          </p:cNvSpPr>
          <p:nvPr>
            <p:ph type="title"/>
          </p:nvPr>
        </p:nvSpPr>
        <p:spPr/>
        <p:txBody>
          <a:bodyPr/>
          <a:lstStyle/>
          <a:p>
            <a:r>
              <a:rPr lang="en-US" dirty="0"/>
              <a:t>An Example FMRIPREP Report</a:t>
            </a:r>
          </a:p>
        </p:txBody>
      </p:sp>
      <p:sp>
        <p:nvSpPr>
          <p:cNvPr id="3" name="Content Placeholder 2">
            <a:extLst>
              <a:ext uri="{FF2B5EF4-FFF2-40B4-BE49-F238E27FC236}">
                <a16:creationId xmlns:a16="http://schemas.microsoft.com/office/drawing/2014/main" id="{1C8E0931-25C5-C1F7-3956-2BEA19D0DF2B}"/>
              </a:ext>
            </a:extLst>
          </p:cNvPr>
          <p:cNvSpPr>
            <a:spLocks noGrp="1"/>
          </p:cNvSpPr>
          <p:nvPr>
            <p:ph idx="1"/>
          </p:nvPr>
        </p:nvSpPr>
        <p:spPr>
          <a:xfrm>
            <a:off x="838200" y="1825625"/>
            <a:ext cx="10515600" cy="4351338"/>
          </a:xfrm>
        </p:spPr>
        <p:txBody>
          <a:bodyPr/>
          <a:lstStyle/>
          <a:p>
            <a:r>
              <a:rPr lang="en-US" dirty="0"/>
              <a:t>Lets take a look at an example output report for FMRIPREP:</a:t>
            </a:r>
          </a:p>
          <a:p>
            <a:pPr lvl="1"/>
            <a:r>
              <a:rPr lang="en-US" dirty="0">
                <a:hlinkClick r:id="rId2"/>
              </a:rPr>
              <a:t>https://</a:t>
            </a:r>
            <a:r>
              <a:rPr lang="en-US" dirty="0" err="1">
                <a:hlinkClick r:id="rId2"/>
              </a:rPr>
              <a:t>fmriprep.org</a:t>
            </a:r>
            <a:r>
              <a:rPr lang="en-US" dirty="0">
                <a:hlinkClick r:id="rId2"/>
              </a:rPr>
              <a:t>/</a:t>
            </a:r>
            <a:r>
              <a:rPr lang="en-US" dirty="0" err="1">
                <a:hlinkClick r:id="rId2"/>
              </a:rPr>
              <a:t>en</a:t>
            </a:r>
            <a:r>
              <a:rPr lang="en-US" dirty="0">
                <a:hlinkClick r:id="rId2"/>
              </a:rPr>
              <a:t>/stable/</a:t>
            </a:r>
            <a:r>
              <a:rPr lang="en-US" dirty="0" err="1">
                <a:hlinkClick r:id="rId2"/>
              </a:rPr>
              <a:t>outputs.html</a:t>
            </a:r>
            <a:endParaRPr lang="en-US" dirty="0"/>
          </a:p>
        </p:txBody>
      </p:sp>
      <p:sp>
        <p:nvSpPr>
          <p:cNvPr id="4" name="Slide Number Placeholder 3">
            <a:extLst>
              <a:ext uri="{FF2B5EF4-FFF2-40B4-BE49-F238E27FC236}">
                <a16:creationId xmlns:a16="http://schemas.microsoft.com/office/drawing/2014/main" id="{AFD8A665-29CE-E471-FB4C-DFF32EAFC751}"/>
              </a:ext>
            </a:extLst>
          </p:cNvPr>
          <p:cNvSpPr>
            <a:spLocks noGrp="1"/>
          </p:cNvSpPr>
          <p:nvPr>
            <p:ph type="sldNum" sz="quarter" idx="12"/>
          </p:nvPr>
        </p:nvSpPr>
        <p:spPr/>
        <p:txBody>
          <a:bodyPr/>
          <a:lstStyle/>
          <a:p>
            <a:fld id="{F606742C-631A-CB4E-A490-45C4369C55E7}" type="slidenum">
              <a:rPr lang="en-US" smtClean="0"/>
              <a:t>49</a:t>
            </a:fld>
            <a:endParaRPr lang="en-US"/>
          </a:p>
        </p:txBody>
      </p:sp>
    </p:spTree>
    <p:extLst>
      <p:ext uri="{BB962C8B-B14F-4D97-AF65-F5344CB8AC3E}">
        <p14:creationId xmlns:p14="http://schemas.microsoft.com/office/powerpoint/2010/main" val="62472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3A31-45EF-0C69-81FE-896718A0186F}"/>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AED24D75-D125-545D-A041-B69A0CFB6D5F}"/>
              </a:ext>
            </a:extLst>
          </p:cNvPr>
          <p:cNvSpPr>
            <a:spLocks noGrp="1"/>
          </p:cNvSpPr>
          <p:nvPr>
            <p:ph idx="1"/>
          </p:nvPr>
        </p:nvSpPr>
        <p:spPr/>
        <p:txBody>
          <a:bodyPr/>
          <a:lstStyle/>
          <a:p>
            <a:pPr marL="514350" indent="-514350">
              <a:buFont typeface="+mj-lt"/>
              <a:buAutoNum type="arabicPeriod"/>
            </a:pPr>
            <a:r>
              <a:rPr lang="en-US" dirty="0"/>
              <a:t>What is the SCC? Why should you use it as a neuroimager?</a:t>
            </a:r>
          </a:p>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a:p>
            <a:endParaRPr lang="en-US" i="1" dirty="0"/>
          </a:p>
          <a:p>
            <a:endParaRPr lang="en-US" i="1" dirty="0"/>
          </a:p>
          <a:p>
            <a:endParaRPr lang="en-US" i="1" dirty="0"/>
          </a:p>
        </p:txBody>
      </p:sp>
      <p:sp>
        <p:nvSpPr>
          <p:cNvPr id="4" name="Slide Number Placeholder 3">
            <a:extLst>
              <a:ext uri="{FF2B5EF4-FFF2-40B4-BE49-F238E27FC236}">
                <a16:creationId xmlns:a16="http://schemas.microsoft.com/office/drawing/2014/main" id="{6B32C479-E38A-C0AA-8904-F60F9A915D5D}"/>
              </a:ext>
            </a:extLst>
          </p:cNvPr>
          <p:cNvSpPr>
            <a:spLocks noGrp="1"/>
          </p:cNvSpPr>
          <p:nvPr>
            <p:ph type="sldNum" sz="quarter" idx="12"/>
          </p:nvPr>
        </p:nvSpPr>
        <p:spPr/>
        <p:txBody>
          <a:bodyPr/>
          <a:lstStyle/>
          <a:p>
            <a:fld id="{F606742C-631A-CB4E-A490-45C4369C55E7}" type="slidenum">
              <a:rPr lang="en-US" smtClean="0"/>
              <a:t>5</a:t>
            </a:fld>
            <a:endParaRPr lang="en-US"/>
          </a:p>
        </p:txBody>
      </p:sp>
    </p:spTree>
    <p:extLst>
      <p:ext uri="{BB962C8B-B14F-4D97-AF65-F5344CB8AC3E}">
        <p14:creationId xmlns:p14="http://schemas.microsoft.com/office/powerpoint/2010/main" val="634100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7FC8-F6BA-7D41-99E7-6A5CF19283D7}"/>
              </a:ext>
            </a:extLst>
          </p:cNvPr>
          <p:cNvSpPr>
            <a:spLocks noGrp="1"/>
          </p:cNvSpPr>
          <p:nvPr>
            <p:ph type="title"/>
          </p:nvPr>
        </p:nvSpPr>
        <p:spPr/>
        <p:txBody>
          <a:bodyPr/>
          <a:lstStyle/>
          <a:p>
            <a:r>
              <a:rPr lang="en-US" dirty="0"/>
              <a:t>Additional Web Resources</a:t>
            </a:r>
          </a:p>
        </p:txBody>
      </p:sp>
      <p:sp>
        <p:nvSpPr>
          <p:cNvPr id="3" name="Content Placeholder 2">
            <a:extLst>
              <a:ext uri="{FF2B5EF4-FFF2-40B4-BE49-F238E27FC236}">
                <a16:creationId xmlns:a16="http://schemas.microsoft.com/office/drawing/2014/main" id="{C021C894-9657-A361-54F0-C23A15F00DA4}"/>
              </a:ext>
            </a:extLst>
          </p:cNvPr>
          <p:cNvSpPr>
            <a:spLocks noGrp="1"/>
          </p:cNvSpPr>
          <p:nvPr>
            <p:ph idx="1"/>
          </p:nvPr>
        </p:nvSpPr>
        <p:spPr/>
        <p:txBody>
          <a:bodyPr>
            <a:normAutofit fontScale="85000" lnSpcReduction="20000"/>
          </a:bodyPr>
          <a:lstStyle/>
          <a:p>
            <a:r>
              <a:rPr lang="en-US" dirty="0"/>
              <a:t>Research Computing Support Pages</a:t>
            </a:r>
          </a:p>
          <a:p>
            <a:pPr lvl="1"/>
            <a:r>
              <a:rPr lang="en-US" dirty="0" err="1">
                <a:hlinkClick r:id="rId2"/>
              </a:rPr>
              <a:t>www.bu.edu</a:t>
            </a:r>
            <a:r>
              <a:rPr lang="en-US" dirty="0">
                <a:hlinkClick r:id="rId2"/>
              </a:rPr>
              <a:t>/tech/support/research/</a:t>
            </a:r>
            <a:endParaRPr lang="en-US" dirty="0"/>
          </a:p>
          <a:p>
            <a:r>
              <a:rPr lang="en-US" dirty="0"/>
              <a:t>Software Packages Available on the SCC</a:t>
            </a:r>
          </a:p>
          <a:p>
            <a:pPr lvl="1"/>
            <a:r>
              <a:rPr lang="en-US" dirty="0" err="1">
                <a:hlinkClick r:id="rId3"/>
              </a:rPr>
              <a:t>www.bu.edu</a:t>
            </a:r>
            <a:r>
              <a:rPr lang="en-US" dirty="0">
                <a:hlinkClick r:id="rId3"/>
              </a:rPr>
              <a:t>/tech/support/research/software-and-programming/software-and-applications/</a:t>
            </a:r>
            <a:endParaRPr lang="en-US" dirty="0"/>
          </a:p>
          <a:p>
            <a:r>
              <a:rPr lang="en-US" dirty="0"/>
              <a:t>Brain Imaging Data Standard</a:t>
            </a:r>
          </a:p>
          <a:p>
            <a:pPr lvl="1"/>
            <a:r>
              <a:rPr lang="en-US" dirty="0" err="1">
                <a:hlinkClick r:id="rId4"/>
              </a:rPr>
              <a:t>bids.neuroimaging.io</a:t>
            </a:r>
            <a:endParaRPr lang="en-US" dirty="0"/>
          </a:p>
          <a:p>
            <a:r>
              <a:rPr lang="en-US" i="1" dirty="0"/>
              <a:t>dcm2bids</a:t>
            </a:r>
          </a:p>
          <a:p>
            <a:pPr lvl="1"/>
            <a:r>
              <a:rPr lang="en-US" dirty="0" err="1">
                <a:hlinkClick r:id="rId5"/>
              </a:rPr>
              <a:t>unfmontreal.github.io</a:t>
            </a:r>
            <a:r>
              <a:rPr lang="en-US" dirty="0">
                <a:hlinkClick r:id="rId5"/>
              </a:rPr>
              <a:t>/Dcm2Bids/3.2.0/</a:t>
            </a:r>
            <a:endParaRPr lang="en-US" dirty="0"/>
          </a:p>
          <a:p>
            <a:r>
              <a:rPr lang="en-US" i="1" dirty="0"/>
              <a:t>MRIQC</a:t>
            </a:r>
          </a:p>
          <a:p>
            <a:pPr lvl="1"/>
            <a:r>
              <a:rPr lang="en-US" dirty="0" err="1">
                <a:hlinkClick r:id="rId6"/>
              </a:rPr>
              <a:t>mriqc.readthedocs.io</a:t>
            </a:r>
            <a:r>
              <a:rPr lang="en-US" dirty="0">
                <a:hlinkClick r:id="rId6"/>
              </a:rPr>
              <a:t>/</a:t>
            </a:r>
            <a:r>
              <a:rPr lang="en-US" dirty="0" err="1">
                <a:hlinkClick r:id="rId6"/>
              </a:rPr>
              <a:t>en</a:t>
            </a:r>
            <a:r>
              <a:rPr lang="en-US" dirty="0">
                <a:hlinkClick r:id="rId6"/>
              </a:rPr>
              <a:t>/latest/</a:t>
            </a:r>
            <a:endParaRPr lang="en-US" dirty="0"/>
          </a:p>
          <a:p>
            <a:r>
              <a:rPr lang="en-US" i="1" dirty="0"/>
              <a:t>FMRIPREP</a:t>
            </a:r>
          </a:p>
          <a:p>
            <a:pPr lvl="1"/>
            <a:r>
              <a:rPr lang="en-US" dirty="0" err="1">
                <a:hlinkClick r:id="rId7"/>
              </a:rPr>
              <a:t>fmriprep.org</a:t>
            </a:r>
            <a:r>
              <a:rPr lang="en-US" dirty="0">
                <a:hlinkClick r:id="rId7"/>
              </a:rPr>
              <a:t>/</a:t>
            </a:r>
            <a:r>
              <a:rPr lang="en-US" dirty="0" err="1">
                <a:hlinkClick r:id="rId7"/>
              </a:rPr>
              <a:t>en</a:t>
            </a:r>
            <a:r>
              <a:rPr lang="en-US" dirty="0">
                <a:hlinkClick r:id="rId7"/>
              </a:rPr>
              <a:t>/stable/</a:t>
            </a:r>
            <a:endParaRPr lang="en-US" dirty="0"/>
          </a:p>
        </p:txBody>
      </p:sp>
      <p:sp>
        <p:nvSpPr>
          <p:cNvPr id="4" name="Slide Number Placeholder 3">
            <a:extLst>
              <a:ext uri="{FF2B5EF4-FFF2-40B4-BE49-F238E27FC236}">
                <a16:creationId xmlns:a16="http://schemas.microsoft.com/office/drawing/2014/main" id="{9FBCF4AC-B44A-59D4-9227-944A18D778BA}"/>
              </a:ext>
            </a:extLst>
          </p:cNvPr>
          <p:cNvSpPr>
            <a:spLocks noGrp="1"/>
          </p:cNvSpPr>
          <p:nvPr>
            <p:ph type="sldNum" sz="quarter" idx="12"/>
          </p:nvPr>
        </p:nvSpPr>
        <p:spPr/>
        <p:txBody>
          <a:bodyPr/>
          <a:lstStyle/>
          <a:p>
            <a:fld id="{F606742C-631A-CB4E-A490-45C4369C55E7}" type="slidenum">
              <a:rPr lang="en-US" smtClean="0"/>
              <a:t>50</a:t>
            </a:fld>
            <a:endParaRPr lang="en-US"/>
          </a:p>
        </p:txBody>
      </p:sp>
    </p:spTree>
    <p:extLst>
      <p:ext uri="{BB962C8B-B14F-4D97-AF65-F5344CB8AC3E}">
        <p14:creationId xmlns:p14="http://schemas.microsoft.com/office/powerpoint/2010/main" val="2343927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99442-9CC6-2A07-F0A1-182AC0D15122}"/>
              </a:ext>
            </a:extLst>
          </p:cNvPr>
          <p:cNvSpPr>
            <a:spLocks noGrp="1"/>
          </p:cNvSpPr>
          <p:nvPr>
            <p:ph idx="1"/>
          </p:nvPr>
        </p:nvSpPr>
        <p:spPr/>
        <p:txBody>
          <a:bodyPr/>
          <a:lstStyle/>
          <a:p>
            <a:r>
              <a:rPr lang="en-US" dirty="0"/>
              <a:t>Please open the following link in a web browser and fill out our survey!</a:t>
            </a:r>
          </a:p>
          <a:p>
            <a:pPr lvl="1"/>
            <a:r>
              <a:rPr lang="en-US" dirty="0">
                <a:hlinkClick r:id="rId3"/>
              </a:rPr>
              <a:t>http://scv.bu.edu/survey/tutorial_evaluation.html</a:t>
            </a:r>
            <a:r>
              <a:rPr lang="en-US" dirty="0"/>
              <a:t> </a:t>
            </a:r>
          </a:p>
          <a:p>
            <a:r>
              <a:rPr lang="en-US" dirty="0"/>
              <a:t>Let us know how we did, how we can improve, and what types of workshops and tutorials you would like to see in the future</a:t>
            </a:r>
          </a:p>
        </p:txBody>
      </p:sp>
      <p:sp>
        <p:nvSpPr>
          <p:cNvPr id="2" name="Slide Number Placeholder 1">
            <a:extLst>
              <a:ext uri="{FF2B5EF4-FFF2-40B4-BE49-F238E27FC236}">
                <a16:creationId xmlns:a16="http://schemas.microsoft.com/office/drawing/2014/main" id="{B27BA214-CCD3-4E56-F7CC-635ABBBEE3BD}"/>
              </a:ext>
            </a:extLst>
          </p:cNvPr>
          <p:cNvSpPr>
            <a:spLocks noGrp="1"/>
          </p:cNvSpPr>
          <p:nvPr>
            <p:ph type="sldNum" sz="quarter" idx="12"/>
          </p:nvPr>
        </p:nvSpPr>
        <p:spPr/>
        <p:txBody>
          <a:bodyPr/>
          <a:lstStyle/>
          <a:p>
            <a:fld id="{F606742C-631A-CB4E-A490-45C4369C55E7}" type="slidenum">
              <a:rPr lang="en-US" smtClean="0"/>
              <a:t>51</a:t>
            </a:fld>
            <a:endParaRPr lang="en-US"/>
          </a:p>
        </p:txBody>
      </p:sp>
    </p:spTree>
    <p:extLst>
      <p:ext uri="{BB962C8B-B14F-4D97-AF65-F5344CB8AC3E}">
        <p14:creationId xmlns:p14="http://schemas.microsoft.com/office/powerpoint/2010/main" val="146562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D70B-509D-4669-7AE0-FFFB33D45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99BDA-A617-C767-B48B-5E40FA3487AE}"/>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F80A92AB-5E1A-B4B5-AA30-B4DB3CE4ED0B}"/>
              </a:ext>
            </a:extLst>
          </p:cNvPr>
          <p:cNvSpPr>
            <a:spLocks noGrp="1"/>
          </p:cNvSpPr>
          <p:nvPr>
            <p:ph idx="1"/>
          </p:nvPr>
        </p:nvSpPr>
        <p:spPr/>
        <p:txBody>
          <a:bodyPr/>
          <a:lstStyle/>
          <a:p>
            <a:pPr marL="514350" indent="-514350">
              <a:buFont typeface="+mj-lt"/>
              <a:buAutoNum type="arabicPeriod"/>
            </a:pPr>
            <a:r>
              <a:rPr lang="en-US" dirty="0"/>
              <a:t>What is the SCC? Why should you use it as a neuroimager?</a:t>
            </a:r>
          </a:p>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a:p>
            <a:endParaRPr lang="en-US" i="1" dirty="0"/>
          </a:p>
          <a:p>
            <a:endParaRPr lang="en-US" i="1" dirty="0"/>
          </a:p>
          <a:p>
            <a:endParaRPr lang="en-US" i="1" dirty="0"/>
          </a:p>
        </p:txBody>
      </p:sp>
      <p:sp>
        <p:nvSpPr>
          <p:cNvPr id="4" name="Rectangle 3">
            <a:extLst>
              <a:ext uri="{FF2B5EF4-FFF2-40B4-BE49-F238E27FC236}">
                <a16:creationId xmlns:a16="http://schemas.microsoft.com/office/drawing/2014/main" id="{372B8675-05AF-549F-B106-4F84FCABB6FE}"/>
              </a:ext>
            </a:extLst>
          </p:cNvPr>
          <p:cNvSpPr/>
          <p:nvPr/>
        </p:nvSpPr>
        <p:spPr>
          <a:xfrm>
            <a:off x="566057" y="2377440"/>
            <a:ext cx="7785463" cy="3021874"/>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95A84EE-BEC6-E251-C05D-18187F6A128A}"/>
              </a:ext>
            </a:extLst>
          </p:cNvPr>
          <p:cNvSpPr>
            <a:spLocks noGrp="1"/>
          </p:cNvSpPr>
          <p:nvPr>
            <p:ph type="sldNum" sz="quarter" idx="12"/>
          </p:nvPr>
        </p:nvSpPr>
        <p:spPr/>
        <p:txBody>
          <a:bodyPr/>
          <a:lstStyle/>
          <a:p>
            <a:fld id="{F606742C-631A-CB4E-A490-45C4369C55E7}" type="slidenum">
              <a:rPr lang="en-US" smtClean="0"/>
              <a:t>6</a:t>
            </a:fld>
            <a:endParaRPr lang="en-US"/>
          </a:p>
        </p:txBody>
      </p:sp>
    </p:spTree>
    <p:extLst>
      <p:ext uri="{BB962C8B-B14F-4D97-AF65-F5344CB8AC3E}">
        <p14:creationId xmlns:p14="http://schemas.microsoft.com/office/powerpoint/2010/main" val="19107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8D95E-1E04-4502-27A6-84A2C8ACD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1898B-A62A-74B6-AFC6-63B140F37A34}"/>
              </a:ext>
            </a:extLst>
          </p:cNvPr>
          <p:cNvSpPr>
            <a:spLocks noGrp="1"/>
          </p:cNvSpPr>
          <p:nvPr>
            <p:ph type="title"/>
          </p:nvPr>
        </p:nvSpPr>
        <p:spPr>
          <a:xfrm>
            <a:off x="688986" y="380965"/>
            <a:ext cx="10515600" cy="1325563"/>
          </a:xfrm>
        </p:spPr>
        <p:txBody>
          <a:bodyPr/>
          <a:lstStyle/>
          <a:p>
            <a:r>
              <a:rPr lang="en-US" dirty="0"/>
              <a:t>What is the SCC?</a:t>
            </a:r>
          </a:p>
        </p:txBody>
      </p:sp>
      <p:pic>
        <p:nvPicPr>
          <p:cNvPr id="4" name="Graphic 3" descr="Computer with solid fill">
            <a:extLst>
              <a:ext uri="{FF2B5EF4-FFF2-40B4-BE49-F238E27FC236}">
                <a16:creationId xmlns:a16="http://schemas.microsoft.com/office/drawing/2014/main" id="{2213E497-B621-9ABC-6143-EECE4BE64D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316" y="1426352"/>
            <a:ext cx="2238653" cy="2238653"/>
          </a:xfrm>
          <a:prstGeom prst="rect">
            <a:avLst/>
          </a:prstGeom>
        </p:spPr>
      </p:pic>
      <p:sp>
        <p:nvSpPr>
          <p:cNvPr id="5" name="TextBox 4">
            <a:extLst>
              <a:ext uri="{FF2B5EF4-FFF2-40B4-BE49-F238E27FC236}">
                <a16:creationId xmlns:a16="http://schemas.microsoft.com/office/drawing/2014/main" id="{37F8A5C7-2C46-78CB-4712-A5934191FA1C}"/>
              </a:ext>
            </a:extLst>
          </p:cNvPr>
          <p:cNvSpPr txBox="1"/>
          <p:nvPr/>
        </p:nvSpPr>
        <p:spPr>
          <a:xfrm>
            <a:off x="398557" y="3312267"/>
            <a:ext cx="2902998" cy="369332"/>
          </a:xfrm>
          <a:prstGeom prst="rect">
            <a:avLst/>
          </a:prstGeom>
          <a:noFill/>
        </p:spPr>
        <p:txBody>
          <a:bodyPr wrap="square" rtlCol="0">
            <a:spAutoFit/>
          </a:bodyPr>
          <a:lstStyle/>
          <a:p>
            <a:pPr algn="ctr"/>
            <a:r>
              <a:rPr lang="en-US" dirty="0"/>
              <a:t>Your Computer</a:t>
            </a:r>
          </a:p>
        </p:txBody>
      </p:sp>
      <p:grpSp>
        <p:nvGrpSpPr>
          <p:cNvPr id="8" name="Group 7">
            <a:extLst>
              <a:ext uri="{FF2B5EF4-FFF2-40B4-BE49-F238E27FC236}">
                <a16:creationId xmlns:a16="http://schemas.microsoft.com/office/drawing/2014/main" id="{47B983BD-E1D0-093E-FF0A-FD2F88D3EDC5}"/>
              </a:ext>
            </a:extLst>
          </p:cNvPr>
          <p:cNvGrpSpPr/>
          <p:nvPr/>
        </p:nvGrpSpPr>
        <p:grpSpPr>
          <a:xfrm>
            <a:off x="3325644" y="2047280"/>
            <a:ext cx="569224" cy="919087"/>
            <a:chOff x="4084319" y="2309673"/>
            <a:chExt cx="1079864" cy="1347927"/>
          </a:xfrm>
        </p:grpSpPr>
        <p:sp>
          <p:nvSpPr>
            <p:cNvPr id="6" name="Curved Up Arrow 5">
              <a:extLst>
                <a:ext uri="{FF2B5EF4-FFF2-40B4-BE49-F238E27FC236}">
                  <a16:creationId xmlns:a16="http://schemas.microsoft.com/office/drawing/2014/main" id="{B087B52F-6DDC-CB48-7A19-CFBE708CD3B3}"/>
                </a:ext>
              </a:extLst>
            </p:cNvPr>
            <p:cNvSpPr/>
            <p:nvPr/>
          </p:nvSpPr>
          <p:spPr>
            <a:xfrm>
              <a:off x="4084320" y="3048000"/>
              <a:ext cx="1079863" cy="60960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a:extLst>
                <a:ext uri="{FF2B5EF4-FFF2-40B4-BE49-F238E27FC236}">
                  <a16:creationId xmlns:a16="http://schemas.microsoft.com/office/drawing/2014/main" id="{E4FDE673-15D4-B8F9-CB62-E38DC267DAD2}"/>
                </a:ext>
              </a:extLst>
            </p:cNvPr>
            <p:cNvSpPr/>
            <p:nvPr/>
          </p:nvSpPr>
          <p:spPr>
            <a:xfrm rot="10800000">
              <a:off x="4084319" y="2309673"/>
              <a:ext cx="1079863" cy="60960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8">
            <a:extLst>
              <a:ext uri="{FF2B5EF4-FFF2-40B4-BE49-F238E27FC236}">
                <a16:creationId xmlns:a16="http://schemas.microsoft.com/office/drawing/2014/main" id="{FF1AEB90-2441-38B0-C4A7-9BBF601848F7}"/>
              </a:ext>
            </a:extLst>
          </p:cNvPr>
          <p:cNvSpPr/>
          <p:nvPr/>
        </p:nvSpPr>
        <p:spPr>
          <a:xfrm>
            <a:off x="4178902" y="1607900"/>
            <a:ext cx="2557535" cy="13341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Internet</a:t>
            </a:r>
          </a:p>
        </p:txBody>
      </p:sp>
      <p:grpSp>
        <p:nvGrpSpPr>
          <p:cNvPr id="54" name="Group 53">
            <a:extLst>
              <a:ext uri="{FF2B5EF4-FFF2-40B4-BE49-F238E27FC236}">
                <a16:creationId xmlns:a16="http://schemas.microsoft.com/office/drawing/2014/main" id="{3B9329F8-DD06-726E-A8B5-D5B437278388}"/>
              </a:ext>
            </a:extLst>
          </p:cNvPr>
          <p:cNvGrpSpPr/>
          <p:nvPr/>
        </p:nvGrpSpPr>
        <p:grpSpPr>
          <a:xfrm>
            <a:off x="7200401" y="2138519"/>
            <a:ext cx="3485188" cy="2238653"/>
            <a:chOff x="8210067" y="3507908"/>
            <a:chExt cx="3485188" cy="2238653"/>
          </a:xfrm>
        </p:grpSpPr>
        <p:pic>
          <p:nvPicPr>
            <p:cNvPr id="10" name="Graphic 9" descr="Computer with solid fill">
              <a:extLst>
                <a:ext uri="{FF2B5EF4-FFF2-40B4-BE49-F238E27FC236}">
                  <a16:creationId xmlns:a16="http://schemas.microsoft.com/office/drawing/2014/main" id="{736419DC-E29B-E2B4-092D-11869135444B}"/>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8210067" y="3507908"/>
              <a:ext cx="761261" cy="2238653"/>
            </a:xfrm>
            <a:prstGeom prst="rect">
              <a:avLst/>
            </a:prstGeom>
          </p:spPr>
        </p:pic>
        <p:pic>
          <p:nvPicPr>
            <p:cNvPr id="11" name="Graphic 10" descr="Computer with solid fill">
              <a:extLst>
                <a:ext uri="{FF2B5EF4-FFF2-40B4-BE49-F238E27FC236}">
                  <a16:creationId xmlns:a16="http://schemas.microsoft.com/office/drawing/2014/main" id="{CD80D7D1-4A69-5155-4CC4-DF2777891A2A}"/>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9118043" y="3507908"/>
              <a:ext cx="761261" cy="2238653"/>
            </a:xfrm>
            <a:prstGeom prst="rect">
              <a:avLst/>
            </a:prstGeom>
          </p:spPr>
        </p:pic>
        <p:pic>
          <p:nvPicPr>
            <p:cNvPr id="12" name="Graphic 11" descr="Computer with solid fill">
              <a:extLst>
                <a:ext uri="{FF2B5EF4-FFF2-40B4-BE49-F238E27FC236}">
                  <a16:creationId xmlns:a16="http://schemas.microsoft.com/office/drawing/2014/main" id="{F7EF5B25-BDA7-344E-054E-DFCA16B6B040}"/>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10026019" y="3507908"/>
              <a:ext cx="761261" cy="2238653"/>
            </a:xfrm>
            <a:prstGeom prst="rect">
              <a:avLst/>
            </a:prstGeom>
          </p:spPr>
        </p:pic>
        <p:pic>
          <p:nvPicPr>
            <p:cNvPr id="13" name="Graphic 12" descr="Computer with solid fill">
              <a:extLst>
                <a:ext uri="{FF2B5EF4-FFF2-40B4-BE49-F238E27FC236}">
                  <a16:creationId xmlns:a16="http://schemas.microsoft.com/office/drawing/2014/main" id="{05D3A640-7DE4-2EA3-1C18-E3371695C55E}"/>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10933994" y="3507908"/>
              <a:ext cx="761261" cy="2238653"/>
            </a:xfrm>
            <a:prstGeom prst="rect">
              <a:avLst/>
            </a:prstGeom>
          </p:spPr>
        </p:pic>
      </p:grpSp>
      <p:sp>
        <p:nvSpPr>
          <p:cNvPr id="14" name="TextBox 13">
            <a:extLst>
              <a:ext uri="{FF2B5EF4-FFF2-40B4-BE49-F238E27FC236}">
                <a16:creationId xmlns:a16="http://schemas.microsoft.com/office/drawing/2014/main" id="{D432C526-E6DC-5E49-4CB7-2FC1614C5CB4}"/>
              </a:ext>
            </a:extLst>
          </p:cNvPr>
          <p:cNvSpPr txBox="1"/>
          <p:nvPr/>
        </p:nvSpPr>
        <p:spPr>
          <a:xfrm>
            <a:off x="7204242" y="4052573"/>
            <a:ext cx="2902998" cy="646331"/>
          </a:xfrm>
          <a:prstGeom prst="rect">
            <a:avLst/>
          </a:prstGeom>
          <a:noFill/>
        </p:spPr>
        <p:txBody>
          <a:bodyPr wrap="square" rtlCol="0">
            <a:spAutoFit/>
          </a:bodyPr>
          <a:lstStyle/>
          <a:p>
            <a:pPr algn="ctr"/>
            <a:r>
              <a:rPr lang="en-US" dirty="0"/>
              <a:t>Login Nodes</a:t>
            </a:r>
          </a:p>
          <a:p>
            <a:pPr algn="ctr"/>
            <a:r>
              <a:rPr lang="en-US" dirty="0"/>
              <a:t>scc1, scc2, geo</a:t>
            </a:r>
            <a:r>
              <a:rPr lang="en-US"/>
              <a:t>, scc4</a:t>
            </a:r>
            <a:endParaRPr lang="en-US" dirty="0"/>
          </a:p>
        </p:txBody>
      </p:sp>
      <p:cxnSp>
        <p:nvCxnSpPr>
          <p:cNvPr id="17" name="Straight Arrow Connector 16">
            <a:extLst>
              <a:ext uri="{FF2B5EF4-FFF2-40B4-BE49-F238E27FC236}">
                <a16:creationId xmlns:a16="http://schemas.microsoft.com/office/drawing/2014/main" id="{414F89DD-7A1C-F400-299C-AF33C8330A72}"/>
              </a:ext>
            </a:extLst>
          </p:cNvPr>
          <p:cNvCxnSpPr>
            <a:cxnSpLocks/>
          </p:cNvCxnSpPr>
          <p:nvPr/>
        </p:nvCxnSpPr>
        <p:spPr>
          <a:xfrm flipH="1">
            <a:off x="6245215" y="695956"/>
            <a:ext cx="1216673" cy="829452"/>
          </a:xfrm>
          <a:prstGeom prst="straightConnector1">
            <a:avLst/>
          </a:prstGeom>
          <a:ln w="508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006D881-73AE-6118-3D0D-A7CF0AD6FE80}"/>
              </a:ext>
            </a:extLst>
          </p:cNvPr>
          <p:cNvCxnSpPr>
            <a:cxnSpLocks/>
          </p:cNvCxnSpPr>
          <p:nvPr/>
        </p:nvCxnSpPr>
        <p:spPr>
          <a:xfrm>
            <a:off x="6120321" y="3058895"/>
            <a:ext cx="863107" cy="253372"/>
          </a:xfrm>
          <a:prstGeom prst="straightConnector1">
            <a:avLst/>
          </a:prstGeom>
          <a:ln w="508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C63DC667-064E-0117-208F-852369D31ED9}"/>
              </a:ext>
            </a:extLst>
          </p:cNvPr>
          <p:cNvCxnSpPr>
            <a:cxnSpLocks/>
            <a:stCxn id="14" idx="2"/>
          </p:cNvCxnSpPr>
          <p:nvPr/>
        </p:nvCxnSpPr>
        <p:spPr>
          <a:xfrm rot="5400000">
            <a:off x="6205081" y="3594080"/>
            <a:ext cx="1345836" cy="3555484"/>
          </a:xfrm>
          <a:prstGeom prst="curvedConnector2">
            <a:avLst/>
          </a:prstGeom>
          <a:ln w="44450">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595A8D8A-D531-8715-CD92-7AA3A3F7FCFB}"/>
              </a:ext>
            </a:extLst>
          </p:cNvPr>
          <p:cNvGrpSpPr/>
          <p:nvPr/>
        </p:nvGrpSpPr>
        <p:grpSpPr>
          <a:xfrm>
            <a:off x="1311108" y="4275927"/>
            <a:ext cx="3512789" cy="2125126"/>
            <a:chOff x="713569" y="3422866"/>
            <a:chExt cx="3512789" cy="2125126"/>
          </a:xfrm>
        </p:grpSpPr>
        <p:pic>
          <p:nvPicPr>
            <p:cNvPr id="35" name="Graphic 34" descr="Computer with solid fill">
              <a:extLst>
                <a:ext uri="{FF2B5EF4-FFF2-40B4-BE49-F238E27FC236}">
                  <a16:creationId xmlns:a16="http://schemas.microsoft.com/office/drawing/2014/main" id="{E2DDAC70-22E4-A0C6-E562-76C15262B1AA}"/>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713569" y="3422866"/>
              <a:ext cx="461078" cy="1325563"/>
            </a:xfrm>
            <a:prstGeom prst="rect">
              <a:avLst/>
            </a:prstGeom>
          </p:spPr>
        </p:pic>
        <p:pic>
          <p:nvPicPr>
            <p:cNvPr id="36" name="Graphic 35" descr="Computer with solid fill">
              <a:extLst>
                <a:ext uri="{FF2B5EF4-FFF2-40B4-BE49-F238E27FC236}">
                  <a16:creationId xmlns:a16="http://schemas.microsoft.com/office/drawing/2014/main" id="{F07CA45C-76E6-D231-2BEC-5A913063189D}"/>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1149528" y="3422866"/>
              <a:ext cx="461078" cy="1325563"/>
            </a:xfrm>
            <a:prstGeom prst="rect">
              <a:avLst/>
            </a:prstGeom>
          </p:spPr>
        </p:pic>
        <p:pic>
          <p:nvPicPr>
            <p:cNvPr id="37" name="Graphic 36" descr="Computer with solid fill">
              <a:extLst>
                <a:ext uri="{FF2B5EF4-FFF2-40B4-BE49-F238E27FC236}">
                  <a16:creationId xmlns:a16="http://schemas.microsoft.com/office/drawing/2014/main" id="{856712BD-B806-7750-E3C2-465784525967}"/>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1585487" y="3422866"/>
              <a:ext cx="461078" cy="1325563"/>
            </a:xfrm>
            <a:prstGeom prst="rect">
              <a:avLst/>
            </a:prstGeom>
          </p:spPr>
        </p:pic>
        <p:pic>
          <p:nvPicPr>
            <p:cNvPr id="38" name="Graphic 37" descr="Computer with solid fill">
              <a:extLst>
                <a:ext uri="{FF2B5EF4-FFF2-40B4-BE49-F238E27FC236}">
                  <a16:creationId xmlns:a16="http://schemas.microsoft.com/office/drawing/2014/main" id="{74BFE68B-E4D9-5FEA-7EE6-84C3BD120BC0}"/>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021446" y="3422866"/>
              <a:ext cx="461078" cy="1325563"/>
            </a:xfrm>
            <a:prstGeom prst="rect">
              <a:avLst/>
            </a:prstGeom>
          </p:spPr>
        </p:pic>
        <p:pic>
          <p:nvPicPr>
            <p:cNvPr id="39" name="Graphic 38" descr="Computer with solid fill">
              <a:extLst>
                <a:ext uri="{FF2B5EF4-FFF2-40B4-BE49-F238E27FC236}">
                  <a16:creationId xmlns:a16="http://schemas.microsoft.com/office/drawing/2014/main" id="{77D4EA8B-4039-68A3-5384-E968EBDABD00}"/>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457405" y="3422866"/>
              <a:ext cx="461078" cy="1325563"/>
            </a:xfrm>
            <a:prstGeom prst="rect">
              <a:avLst/>
            </a:prstGeom>
          </p:spPr>
        </p:pic>
        <p:pic>
          <p:nvPicPr>
            <p:cNvPr id="40" name="Graphic 39" descr="Computer with solid fill">
              <a:extLst>
                <a:ext uri="{FF2B5EF4-FFF2-40B4-BE49-F238E27FC236}">
                  <a16:creationId xmlns:a16="http://schemas.microsoft.com/office/drawing/2014/main" id="{B229C50E-C147-9530-F3A3-E365135E7FF6}"/>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893364" y="3422866"/>
              <a:ext cx="461078" cy="1325563"/>
            </a:xfrm>
            <a:prstGeom prst="rect">
              <a:avLst/>
            </a:prstGeom>
          </p:spPr>
        </p:pic>
        <p:pic>
          <p:nvPicPr>
            <p:cNvPr id="41" name="Graphic 40" descr="Computer with solid fill">
              <a:extLst>
                <a:ext uri="{FF2B5EF4-FFF2-40B4-BE49-F238E27FC236}">
                  <a16:creationId xmlns:a16="http://schemas.microsoft.com/office/drawing/2014/main" id="{2E9A9D96-671E-4D2F-CB06-6FDE4C59143A}"/>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3329323" y="3422866"/>
              <a:ext cx="461078" cy="1325563"/>
            </a:xfrm>
            <a:prstGeom prst="rect">
              <a:avLst/>
            </a:prstGeom>
          </p:spPr>
        </p:pic>
        <p:pic>
          <p:nvPicPr>
            <p:cNvPr id="42" name="Graphic 41" descr="Computer with solid fill">
              <a:extLst>
                <a:ext uri="{FF2B5EF4-FFF2-40B4-BE49-F238E27FC236}">
                  <a16:creationId xmlns:a16="http://schemas.microsoft.com/office/drawing/2014/main" id="{C3BB27F6-4DB4-84D1-AE2C-490673B651BA}"/>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3765280" y="3422866"/>
              <a:ext cx="461078" cy="1325563"/>
            </a:xfrm>
            <a:prstGeom prst="rect">
              <a:avLst/>
            </a:prstGeom>
          </p:spPr>
        </p:pic>
        <p:pic>
          <p:nvPicPr>
            <p:cNvPr id="44" name="Graphic 43" descr="Computer with solid fill">
              <a:extLst>
                <a:ext uri="{FF2B5EF4-FFF2-40B4-BE49-F238E27FC236}">
                  <a16:creationId xmlns:a16="http://schemas.microsoft.com/office/drawing/2014/main" id="{358C446C-8E6D-2AF8-21C1-AE7C5F851630}"/>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713569" y="4222429"/>
              <a:ext cx="461078" cy="1325563"/>
            </a:xfrm>
            <a:prstGeom prst="rect">
              <a:avLst/>
            </a:prstGeom>
          </p:spPr>
        </p:pic>
        <p:pic>
          <p:nvPicPr>
            <p:cNvPr id="45" name="Graphic 44" descr="Computer with solid fill">
              <a:extLst>
                <a:ext uri="{FF2B5EF4-FFF2-40B4-BE49-F238E27FC236}">
                  <a16:creationId xmlns:a16="http://schemas.microsoft.com/office/drawing/2014/main" id="{A7E02CD0-EFEB-C658-6E79-FEBDBCA4070D}"/>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1149528" y="4222429"/>
              <a:ext cx="461078" cy="1325563"/>
            </a:xfrm>
            <a:prstGeom prst="rect">
              <a:avLst/>
            </a:prstGeom>
          </p:spPr>
        </p:pic>
        <p:pic>
          <p:nvPicPr>
            <p:cNvPr id="46" name="Graphic 45" descr="Computer with solid fill">
              <a:extLst>
                <a:ext uri="{FF2B5EF4-FFF2-40B4-BE49-F238E27FC236}">
                  <a16:creationId xmlns:a16="http://schemas.microsoft.com/office/drawing/2014/main" id="{83B4C5F7-AB44-E044-6AA3-8318CCD3E8BF}"/>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1585487" y="4222429"/>
              <a:ext cx="461078" cy="1325563"/>
            </a:xfrm>
            <a:prstGeom prst="rect">
              <a:avLst/>
            </a:prstGeom>
          </p:spPr>
        </p:pic>
        <p:pic>
          <p:nvPicPr>
            <p:cNvPr id="47" name="Graphic 46" descr="Computer with solid fill">
              <a:extLst>
                <a:ext uri="{FF2B5EF4-FFF2-40B4-BE49-F238E27FC236}">
                  <a16:creationId xmlns:a16="http://schemas.microsoft.com/office/drawing/2014/main" id="{738ABD03-600D-56D7-614A-4E2C53B82D0C}"/>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021446" y="4222429"/>
              <a:ext cx="461078" cy="1325563"/>
            </a:xfrm>
            <a:prstGeom prst="rect">
              <a:avLst/>
            </a:prstGeom>
          </p:spPr>
        </p:pic>
        <p:pic>
          <p:nvPicPr>
            <p:cNvPr id="48" name="Graphic 47" descr="Computer with solid fill">
              <a:extLst>
                <a:ext uri="{FF2B5EF4-FFF2-40B4-BE49-F238E27FC236}">
                  <a16:creationId xmlns:a16="http://schemas.microsoft.com/office/drawing/2014/main" id="{435BD001-B200-0764-EE9E-767BB0309E17}"/>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457405" y="4222429"/>
              <a:ext cx="461078" cy="1325563"/>
            </a:xfrm>
            <a:prstGeom prst="rect">
              <a:avLst/>
            </a:prstGeom>
          </p:spPr>
        </p:pic>
        <p:pic>
          <p:nvPicPr>
            <p:cNvPr id="49" name="Graphic 48" descr="Computer with solid fill">
              <a:extLst>
                <a:ext uri="{FF2B5EF4-FFF2-40B4-BE49-F238E27FC236}">
                  <a16:creationId xmlns:a16="http://schemas.microsoft.com/office/drawing/2014/main" id="{2E75B8FB-0086-B06C-6BA3-2AC99675AD42}"/>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2893364" y="4222429"/>
              <a:ext cx="461078" cy="1325563"/>
            </a:xfrm>
            <a:prstGeom prst="rect">
              <a:avLst/>
            </a:prstGeom>
          </p:spPr>
        </p:pic>
        <p:pic>
          <p:nvPicPr>
            <p:cNvPr id="50" name="Graphic 49" descr="Computer with solid fill">
              <a:extLst>
                <a:ext uri="{FF2B5EF4-FFF2-40B4-BE49-F238E27FC236}">
                  <a16:creationId xmlns:a16="http://schemas.microsoft.com/office/drawing/2014/main" id="{911C1DB2-C0FD-F03B-23E2-0BBF660220EB}"/>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3329323" y="4222429"/>
              <a:ext cx="461078" cy="1325563"/>
            </a:xfrm>
            <a:prstGeom prst="rect">
              <a:avLst/>
            </a:prstGeom>
          </p:spPr>
        </p:pic>
        <p:pic>
          <p:nvPicPr>
            <p:cNvPr id="51" name="Graphic 50" descr="Computer with solid fill">
              <a:extLst>
                <a:ext uri="{FF2B5EF4-FFF2-40B4-BE49-F238E27FC236}">
                  <a16:creationId xmlns:a16="http://schemas.microsoft.com/office/drawing/2014/main" id="{D0C9E3D5-45FB-4920-67F9-E083DF2D59DB}"/>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a:off x="3765280" y="4222429"/>
              <a:ext cx="461078" cy="1325563"/>
            </a:xfrm>
            <a:prstGeom prst="rect">
              <a:avLst/>
            </a:prstGeom>
          </p:spPr>
        </p:pic>
      </p:grpSp>
      <p:sp>
        <p:nvSpPr>
          <p:cNvPr id="59" name="TextBox 58">
            <a:extLst>
              <a:ext uri="{FF2B5EF4-FFF2-40B4-BE49-F238E27FC236}">
                <a16:creationId xmlns:a16="http://schemas.microsoft.com/office/drawing/2014/main" id="{6FF3AC04-E7DC-E108-8B44-6A2E86404983}"/>
              </a:ext>
            </a:extLst>
          </p:cNvPr>
          <p:cNvSpPr txBox="1"/>
          <p:nvPr/>
        </p:nvSpPr>
        <p:spPr>
          <a:xfrm>
            <a:off x="1561946" y="6241871"/>
            <a:ext cx="2902998" cy="369332"/>
          </a:xfrm>
          <a:prstGeom prst="rect">
            <a:avLst/>
          </a:prstGeom>
          <a:noFill/>
        </p:spPr>
        <p:txBody>
          <a:bodyPr wrap="square" rtlCol="0">
            <a:spAutoFit/>
          </a:bodyPr>
          <a:lstStyle/>
          <a:p>
            <a:pPr algn="ctr"/>
            <a:r>
              <a:rPr lang="en-US" dirty="0"/>
              <a:t>Compute Nodes</a:t>
            </a:r>
          </a:p>
        </p:txBody>
      </p:sp>
      <p:sp>
        <p:nvSpPr>
          <p:cNvPr id="63" name="TextBox 62">
            <a:extLst>
              <a:ext uri="{FF2B5EF4-FFF2-40B4-BE49-F238E27FC236}">
                <a16:creationId xmlns:a16="http://schemas.microsoft.com/office/drawing/2014/main" id="{5986A120-46C8-9C25-3C35-43B0614BBA58}"/>
              </a:ext>
            </a:extLst>
          </p:cNvPr>
          <p:cNvSpPr txBox="1"/>
          <p:nvPr/>
        </p:nvSpPr>
        <p:spPr>
          <a:xfrm rot="19989780">
            <a:off x="6327878" y="5686344"/>
            <a:ext cx="2902998" cy="369332"/>
          </a:xfrm>
          <a:prstGeom prst="rect">
            <a:avLst/>
          </a:prstGeom>
          <a:noFill/>
        </p:spPr>
        <p:txBody>
          <a:bodyPr wrap="square" rtlCol="0">
            <a:spAutoFit/>
          </a:bodyPr>
          <a:lstStyle/>
          <a:p>
            <a:pPr algn="ctr"/>
            <a:r>
              <a:rPr lang="en-US" dirty="0"/>
              <a:t>Private Network</a:t>
            </a:r>
          </a:p>
        </p:txBody>
      </p:sp>
      <p:pic>
        <p:nvPicPr>
          <p:cNvPr id="3" name="Graphic 2" descr="Computer with solid fill">
            <a:extLst>
              <a:ext uri="{FF2B5EF4-FFF2-40B4-BE49-F238E27FC236}">
                <a16:creationId xmlns:a16="http://schemas.microsoft.com/office/drawing/2014/main" id="{518E91E6-2B20-B8E8-A7BE-C8B0244A797F}"/>
              </a:ext>
            </a:extLst>
          </p:cNvPr>
          <p:cNvPicPr>
            <a:picLocks noChangeAspect="1"/>
          </p:cNvPicPr>
          <p:nvPr/>
        </p:nvPicPr>
        <p:blipFill>
          <a:blip r:embed="rId3">
            <a:extLst>
              <a:ext uri="{96DAC541-7B7A-43D3-8B79-37D633B846F1}">
                <asvg:svgBlip xmlns:asvg="http://schemas.microsoft.com/office/drawing/2016/SVG/main" r:embed="rId4"/>
              </a:ext>
            </a:extLst>
          </a:blip>
          <a:srcRect l="65995"/>
          <a:stretch/>
        </p:blipFill>
        <p:spPr>
          <a:xfrm rot="16200000">
            <a:off x="8058844" y="-517816"/>
            <a:ext cx="761261" cy="2238653"/>
          </a:xfrm>
          <a:prstGeom prst="rect">
            <a:avLst/>
          </a:prstGeom>
        </p:spPr>
      </p:pic>
      <p:sp>
        <p:nvSpPr>
          <p:cNvPr id="20" name="TextBox 19">
            <a:extLst>
              <a:ext uri="{FF2B5EF4-FFF2-40B4-BE49-F238E27FC236}">
                <a16:creationId xmlns:a16="http://schemas.microsoft.com/office/drawing/2014/main" id="{9866C829-C69C-1913-DDEA-16A2596F8DD5}"/>
              </a:ext>
            </a:extLst>
          </p:cNvPr>
          <p:cNvSpPr txBox="1"/>
          <p:nvPr/>
        </p:nvSpPr>
        <p:spPr>
          <a:xfrm>
            <a:off x="7105976" y="1057020"/>
            <a:ext cx="2902998" cy="369332"/>
          </a:xfrm>
          <a:prstGeom prst="rect">
            <a:avLst/>
          </a:prstGeom>
          <a:noFill/>
        </p:spPr>
        <p:txBody>
          <a:bodyPr wrap="square" rtlCol="0">
            <a:spAutoFit/>
          </a:bodyPr>
          <a:lstStyle/>
          <a:p>
            <a:pPr algn="ctr"/>
            <a:r>
              <a:rPr lang="en-US" dirty="0"/>
              <a:t>SCC OnDemand</a:t>
            </a:r>
          </a:p>
        </p:txBody>
      </p:sp>
      <p:cxnSp>
        <p:nvCxnSpPr>
          <p:cNvPr id="79" name="Curved Connector 78">
            <a:extLst>
              <a:ext uri="{FF2B5EF4-FFF2-40B4-BE49-F238E27FC236}">
                <a16:creationId xmlns:a16="http://schemas.microsoft.com/office/drawing/2014/main" id="{E030830E-4B4D-F89A-55FF-9486D661319F}"/>
              </a:ext>
            </a:extLst>
          </p:cNvPr>
          <p:cNvCxnSpPr>
            <a:cxnSpLocks/>
            <a:stCxn id="20" idx="3"/>
          </p:cNvCxnSpPr>
          <p:nvPr/>
        </p:nvCxnSpPr>
        <p:spPr>
          <a:xfrm flipH="1">
            <a:off x="5518041" y="1241686"/>
            <a:ext cx="4490933" cy="5315941"/>
          </a:xfrm>
          <a:prstGeom prst="curvedConnector4">
            <a:avLst>
              <a:gd name="adj1" fmla="val -38055"/>
              <a:gd name="adj2" fmla="val 98835"/>
            </a:avLst>
          </a:prstGeom>
          <a:ln w="44450">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Slide Number Placeholder 14">
            <a:extLst>
              <a:ext uri="{FF2B5EF4-FFF2-40B4-BE49-F238E27FC236}">
                <a16:creationId xmlns:a16="http://schemas.microsoft.com/office/drawing/2014/main" id="{21E0C526-CF11-C429-8022-AD5EC8F6D3EF}"/>
              </a:ext>
            </a:extLst>
          </p:cNvPr>
          <p:cNvSpPr>
            <a:spLocks noGrp="1"/>
          </p:cNvSpPr>
          <p:nvPr>
            <p:ph type="sldNum" sz="quarter" idx="12"/>
          </p:nvPr>
        </p:nvSpPr>
        <p:spPr/>
        <p:txBody>
          <a:bodyPr/>
          <a:lstStyle/>
          <a:p>
            <a:fld id="{F606742C-631A-CB4E-A490-45C4369C55E7}" type="slidenum">
              <a:rPr lang="en-US" smtClean="0"/>
              <a:t>7</a:t>
            </a:fld>
            <a:endParaRPr lang="en-US"/>
          </a:p>
        </p:txBody>
      </p:sp>
      <p:sp>
        <p:nvSpPr>
          <p:cNvPr id="32" name="TextBox 31">
            <a:extLst>
              <a:ext uri="{FF2B5EF4-FFF2-40B4-BE49-F238E27FC236}">
                <a16:creationId xmlns:a16="http://schemas.microsoft.com/office/drawing/2014/main" id="{5FE6B3FE-2063-6B12-7F27-741C83658A0B}"/>
              </a:ext>
            </a:extLst>
          </p:cNvPr>
          <p:cNvSpPr txBox="1"/>
          <p:nvPr/>
        </p:nvSpPr>
        <p:spPr>
          <a:xfrm rot="18551858">
            <a:off x="9841915" y="5416825"/>
            <a:ext cx="2902998" cy="369332"/>
          </a:xfrm>
          <a:prstGeom prst="rect">
            <a:avLst/>
          </a:prstGeom>
          <a:noFill/>
        </p:spPr>
        <p:txBody>
          <a:bodyPr wrap="square" rtlCol="0">
            <a:spAutoFit/>
          </a:bodyPr>
          <a:lstStyle/>
          <a:p>
            <a:pPr algn="ctr"/>
            <a:r>
              <a:rPr lang="en-US" dirty="0"/>
              <a:t>Private Network</a:t>
            </a:r>
          </a:p>
        </p:txBody>
      </p:sp>
      <p:sp>
        <p:nvSpPr>
          <p:cNvPr id="33" name="TextBox 32">
            <a:extLst>
              <a:ext uri="{FF2B5EF4-FFF2-40B4-BE49-F238E27FC236}">
                <a16:creationId xmlns:a16="http://schemas.microsoft.com/office/drawing/2014/main" id="{D3AE1A42-C23A-D05C-DE79-441516D32027}"/>
              </a:ext>
            </a:extLst>
          </p:cNvPr>
          <p:cNvSpPr txBox="1"/>
          <p:nvPr/>
        </p:nvSpPr>
        <p:spPr>
          <a:xfrm rot="19647914">
            <a:off x="4803905" y="657270"/>
            <a:ext cx="2902998" cy="369332"/>
          </a:xfrm>
          <a:prstGeom prst="rect">
            <a:avLst/>
          </a:prstGeom>
          <a:noFill/>
        </p:spPr>
        <p:txBody>
          <a:bodyPr wrap="square" rtlCol="0">
            <a:spAutoFit/>
          </a:bodyPr>
          <a:lstStyle/>
          <a:p>
            <a:pPr algn="ctr"/>
            <a:r>
              <a:rPr lang="en-US" dirty="0"/>
              <a:t>Public Network</a:t>
            </a:r>
          </a:p>
        </p:txBody>
      </p:sp>
      <p:sp>
        <p:nvSpPr>
          <p:cNvPr id="34" name="TextBox 33">
            <a:extLst>
              <a:ext uri="{FF2B5EF4-FFF2-40B4-BE49-F238E27FC236}">
                <a16:creationId xmlns:a16="http://schemas.microsoft.com/office/drawing/2014/main" id="{2803C1CF-6EE3-A448-852E-14FC7E063687}"/>
              </a:ext>
            </a:extLst>
          </p:cNvPr>
          <p:cNvSpPr txBox="1"/>
          <p:nvPr/>
        </p:nvSpPr>
        <p:spPr>
          <a:xfrm rot="1608680">
            <a:off x="4649582" y="3589217"/>
            <a:ext cx="2902998" cy="369332"/>
          </a:xfrm>
          <a:prstGeom prst="rect">
            <a:avLst/>
          </a:prstGeom>
          <a:noFill/>
        </p:spPr>
        <p:txBody>
          <a:bodyPr wrap="square" rtlCol="0">
            <a:spAutoFit/>
          </a:bodyPr>
          <a:lstStyle/>
          <a:p>
            <a:pPr algn="ctr"/>
            <a:r>
              <a:rPr lang="en-US" dirty="0"/>
              <a:t>Public Network</a:t>
            </a:r>
          </a:p>
        </p:txBody>
      </p:sp>
    </p:spTree>
    <p:extLst>
      <p:ext uri="{BB962C8B-B14F-4D97-AF65-F5344CB8AC3E}">
        <p14:creationId xmlns:p14="http://schemas.microsoft.com/office/powerpoint/2010/main" val="100619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4" grpId="0"/>
      <p:bldP spid="59" grpId="0"/>
      <p:bldP spid="63" grpId="0"/>
      <p:bldP spid="20"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B2EA-01E2-44F1-2D9E-340CFC88D887}"/>
              </a:ext>
            </a:extLst>
          </p:cNvPr>
          <p:cNvSpPr>
            <a:spLocks noGrp="1"/>
          </p:cNvSpPr>
          <p:nvPr>
            <p:ph type="title"/>
          </p:nvPr>
        </p:nvSpPr>
        <p:spPr/>
        <p:txBody>
          <a:bodyPr/>
          <a:lstStyle/>
          <a:p>
            <a:r>
              <a:rPr lang="en-US" dirty="0"/>
              <a:t>Why the SCC?</a:t>
            </a:r>
          </a:p>
        </p:txBody>
      </p:sp>
      <p:pic>
        <p:nvPicPr>
          <p:cNvPr id="4" name="Picture 3" descr="A close up of a brain&#10;&#10;Description automatically generated">
            <a:extLst>
              <a:ext uri="{FF2B5EF4-FFF2-40B4-BE49-F238E27FC236}">
                <a16:creationId xmlns:a16="http://schemas.microsoft.com/office/drawing/2014/main" id="{00C06057-8CC2-A1F0-C620-566D2065D206}"/>
              </a:ext>
            </a:extLst>
          </p:cNvPr>
          <p:cNvPicPr>
            <a:picLocks noChangeAspect="1"/>
          </p:cNvPicPr>
          <p:nvPr/>
        </p:nvPicPr>
        <p:blipFill>
          <a:blip r:embed="rId3"/>
          <a:srcRect l="29768" r="27834"/>
          <a:stretch/>
        </p:blipFill>
        <p:spPr>
          <a:xfrm>
            <a:off x="325072" y="3885868"/>
            <a:ext cx="2846619" cy="2238049"/>
          </a:xfrm>
          <a:prstGeom prst="rect">
            <a:avLst/>
          </a:prstGeom>
        </p:spPr>
      </p:pic>
      <p:sp>
        <p:nvSpPr>
          <p:cNvPr id="7" name="Right Arrow 6">
            <a:extLst>
              <a:ext uri="{FF2B5EF4-FFF2-40B4-BE49-F238E27FC236}">
                <a16:creationId xmlns:a16="http://schemas.microsoft.com/office/drawing/2014/main" id="{DA95DEED-C725-34BB-DC88-FDE75C4AE7F1}"/>
              </a:ext>
            </a:extLst>
          </p:cNvPr>
          <p:cNvSpPr/>
          <p:nvPr/>
        </p:nvSpPr>
        <p:spPr>
          <a:xfrm rot="20049333">
            <a:off x="3290210" y="3739233"/>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88203A09-BF09-81DD-DA9F-8E586E01EA7D}"/>
              </a:ext>
            </a:extLst>
          </p:cNvPr>
          <p:cNvSpPr/>
          <p:nvPr/>
        </p:nvSpPr>
        <p:spPr>
          <a:xfrm rot="1741362">
            <a:off x="7428133" y="3688898"/>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olorful object with black background&#10;&#10;Description automatically generated">
            <a:extLst>
              <a:ext uri="{FF2B5EF4-FFF2-40B4-BE49-F238E27FC236}">
                <a16:creationId xmlns:a16="http://schemas.microsoft.com/office/drawing/2014/main" id="{A3B0B59E-8FB3-C48B-DCF8-D26400DA9C16}"/>
              </a:ext>
            </a:extLst>
          </p:cNvPr>
          <p:cNvPicPr>
            <a:picLocks noChangeAspect="1"/>
          </p:cNvPicPr>
          <p:nvPr/>
        </p:nvPicPr>
        <p:blipFill>
          <a:blip r:embed="rId4"/>
          <a:srcRect l="28552" r="28349"/>
          <a:stretch/>
        </p:blipFill>
        <p:spPr>
          <a:xfrm>
            <a:off x="9121760" y="3885868"/>
            <a:ext cx="2746519" cy="2238049"/>
          </a:xfrm>
          <a:prstGeom prst="rect">
            <a:avLst/>
          </a:prstGeom>
        </p:spPr>
      </p:pic>
      <p:pic>
        <p:nvPicPr>
          <p:cNvPr id="12" name="Computer" descr="Computer with solid fill">
            <a:extLst>
              <a:ext uri="{FF2B5EF4-FFF2-40B4-BE49-F238E27FC236}">
                <a16:creationId xmlns:a16="http://schemas.microsoft.com/office/drawing/2014/main" id="{799C77F4-667A-F125-4748-34B677F3AC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4046" y="1027906"/>
            <a:ext cx="2746519" cy="2746519"/>
          </a:xfrm>
          <a:prstGeom prst="rect">
            <a:avLst/>
          </a:prstGeom>
        </p:spPr>
      </p:pic>
      <p:sp>
        <p:nvSpPr>
          <p:cNvPr id="13" name="TextBox 12">
            <a:extLst>
              <a:ext uri="{FF2B5EF4-FFF2-40B4-BE49-F238E27FC236}">
                <a16:creationId xmlns:a16="http://schemas.microsoft.com/office/drawing/2014/main" id="{C7F0592C-AC7A-3350-FCF7-F0D2B8A780D8}"/>
              </a:ext>
            </a:extLst>
          </p:cNvPr>
          <p:cNvSpPr txBox="1"/>
          <p:nvPr/>
        </p:nvSpPr>
        <p:spPr>
          <a:xfrm>
            <a:off x="4774656" y="3543592"/>
            <a:ext cx="2365298" cy="830997"/>
          </a:xfrm>
          <a:prstGeom prst="rect">
            <a:avLst/>
          </a:prstGeom>
          <a:noFill/>
        </p:spPr>
        <p:txBody>
          <a:bodyPr wrap="square" rtlCol="0">
            <a:spAutoFit/>
          </a:bodyPr>
          <a:lstStyle/>
          <a:p>
            <a:pPr algn="ctr"/>
            <a:r>
              <a:rPr lang="en-US" sz="2400" dirty="0"/>
              <a:t>Personal Computer</a:t>
            </a:r>
          </a:p>
        </p:txBody>
      </p:sp>
      <p:sp>
        <p:nvSpPr>
          <p:cNvPr id="3" name="Slide Number Placeholder 2">
            <a:extLst>
              <a:ext uri="{FF2B5EF4-FFF2-40B4-BE49-F238E27FC236}">
                <a16:creationId xmlns:a16="http://schemas.microsoft.com/office/drawing/2014/main" id="{DD3CE278-C865-4A31-C809-03BF471FB3B3}"/>
              </a:ext>
            </a:extLst>
          </p:cNvPr>
          <p:cNvSpPr>
            <a:spLocks noGrp="1"/>
          </p:cNvSpPr>
          <p:nvPr>
            <p:ph type="sldNum" sz="quarter" idx="12"/>
          </p:nvPr>
        </p:nvSpPr>
        <p:spPr/>
        <p:txBody>
          <a:bodyPr/>
          <a:lstStyle/>
          <a:p>
            <a:fld id="{F606742C-631A-CB4E-A490-45C4369C55E7}" type="slidenum">
              <a:rPr lang="en-US" smtClean="0"/>
              <a:t>8</a:t>
            </a:fld>
            <a:endParaRPr lang="en-US"/>
          </a:p>
        </p:txBody>
      </p:sp>
    </p:spTree>
    <p:extLst>
      <p:ext uri="{BB962C8B-B14F-4D97-AF65-F5344CB8AC3E}">
        <p14:creationId xmlns:p14="http://schemas.microsoft.com/office/powerpoint/2010/main" val="393263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B0D4E-BD64-A517-7FBB-4C9D4ADA9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2E4F5-658E-8002-78DA-04AA81FA0906}"/>
              </a:ext>
            </a:extLst>
          </p:cNvPr>
          <p:cNvSpPr>
            <a:spLocks noGrp="1"/>
          </p:cNvSpPr>
          <p:nvPr>
            <p:ph type="title"/>
          </p:nvPr>
        </p:nvSpPr>
        <p:spPr/>
        <p:txBody>
          <a:bodyPr/>
          <a:lstStyle/>
          <a:p>
            <a:r>
              <a:rPr lang="en-US" dirty="0"/>
              <a:t>Why the SCC?</a:t>
            </a:r>
          </a:p>
        </p:txBody>
      </p:sp>
      <p:pic>
        <p:nvPicPr>
          <p:cNvPr id="4" name="Scan" descr="A close up of a brain&#10;&#10;Description automatically generated">
            <a:extLst>
              <a:ext uri="{FF2B5EF4-FFF2-40B4-BE49-F238E27FC236}">
                <a16:creationId xmlns:a16="http://schemas.microsoft.com/office/drawing/2014/main" id="{F59C995D-8AF4-8AD5-CA4E-DC9E63E5CEE3}"/>
              </a:ext>
            </a:extLst>
          </p:cNvPr>
          <p:cNvPicPr>
            <a:picLocks noChangeAspect="1"/>
          </p:cNvPicPr>
          <p:nvPr/>
        </p:nvPicPr>
        <p:blipFill>
          <a:blip r:embed="rId3"/>
          <a:srcRect l="29768" r="27834"/>
          <a:stretch/>
        </p:blipFill>
        <p:spPr>
          <a:xfrm>
            <a:off x="325072" y="3885868"/>
            <a:ext cx="2846619" cy="2238049"/>
          </a:xfrm>
          <a:prstGeom prst="rect">
            <a:avLst/>
          </a:prstGeom>
        </p:spPr>
      </p:pic>
      <p:pic>
        <p:nvPicPr>
          <p:cNvPr id="8" name="Computer" descr="Computer with solid fill">
            <a:extLst>
              <a:ext uri="{FF2B5EF4-FFF2-40B4-BE49-F238E27FC236}">
                <a16:creationId xmlns:a16="http://schemas.microsoft.com/office/drawing/2014/main" id="{4C16D9A1-1BCA-F864-6CBB-1E9D77EA38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84046" y="1027906"/>
            <a:ext cx="2746519" cy="2746519"/>
          </a:xfrm>
          <a:prstGeom prst="rect">
            <a:avLst/>
          </a:prstGeom>
        </p:spPr>
      </p:pic>
      <p:sp>
        <p:nvSpPr>
          <p:cNvPr id="7" name="Left Arrow">
            <a:extLst>
              <a:ext uri="{FF2B5EF4-FFF2-40B4-BE49-F238E27FC236}">
                <a16:creationId xmlns:a16="http://schemas.microsoft.com/office/drawing/2014/main" id="{6951FBF1-AA8B-657E-1E41-A11B5A2D18E8}"/>
              </a:ext>
            </a:extLst>
          </p:cNvPr>
          <p:cNvSpPr/>
          <p:nvPr/>
        </p:nvSpPr>
        <p:spPr>
          <a:xfrm rot="20049333">
            <a:off x="3290210" y="3739233"/>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a:extLst>
              <a:ext uri="{FF2B5EF4-FFF2-40B4-BE49-F238E27FC236}">
                <a16:creationId xmlns:a16="http://schemas.microsoft.com/office/drawing/2014/main" id="{255FEF6B-955F-6570-CB0D-48D07FF4DCEE}"/>
              </a:ext>
            </a:extLst>
          </p:cNvPr>
          <p:cNvSpPr/>
          <p:nvPr/>
        </p:nvSpPr>
        <p:spPr>
          <a:xfrm rot="1741362">
            <a:off x="7428133" y="3688898"/>
            <a:ext cx="1466490" cy="470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urface" descr="A colorful object with black background&#10;&#10;Description automatically generated">
            <a:extLst>
              <a:ext uri="{FF2B5EF4-FFF2-40B4-BE49-F238E27FC236}">
                <a16:creationId xmlns:a16="http://schemas.microsoft.com/office/drawing/2014/main" id="{5E949005-C59D-5A5C-1007-DADE3FF08B6E}"/>
              </a:ext>
            </a:extLst>
          </p:cNvPr>
          <p:cNvPicPr>
            <a:picLocks noChangeAspect="1"/>
          </p:cNvPicPr>
          <p:nvPr/>
        </p:nvPicPr>
        <p:blipFill>
          <a:blip r:embed="rId6"/>
          <a:srcRect l="28552" r="28349"/>
          <a:stretch/>
        </p:blipFill>
        <p:spPr>
          <a:xfrm>
            <a:off x="9121760" y="3885868"/>
            <a:ext cx="2746519" cy="2238049"/>
          </a:xfrm>
          <a:prstGeom prst="rect">
            <a:avLst/>
          </a:prstGeom>
        </p:spPr>
      </p:pic>
      <p:sp>
        <p:nvSpPr>
          <p:cNvPr id="14" name="TextBox 13">
            <a:extLst>
              <a:ext uri="{FF2B5EF4-FFF2-40B4-BE49-F238E27FC236}">
                <a16:creationId xmlns:a16="http://schemas.microsoft.com/office/drawing/2014/main" id="{83414FBE-CD8D-679B-4E85-E6791203CF11}"/>
              </a:ext>
            </a:extLst>
          </p:cNvPr>
          <p:cNvSpPr txBox="1"/>
          <p:nvPr/>
        </p:nvSpPr>
        <p:spPr>
          <a:xfrm>
            <a:off x="4774656" y="3543592"/>
            <a:ext cx="2365298" cy="830997"/>
          </a:xfrm>
          <a:prstGeom prst="rect">
            <a:avLst/>
          </a:prstGeom>
          <a:noFill/>
        </p:spPr>
        <p:txBody>
          <a:bodyPr wrap="square" rtlCol="0">
            <a:spAutoFit/>
          </a:bodyPr>
          <a:lstStyle/>
          <a:p>
            <a:pPr algn="ctr"/>
            <a:r>
              <a:rPr lang="en-US" sz="2400" dirty="0"/>
              <a:t>Personal Computer</a:t>
            </a:r>
          </a:p>
        </p:txBody>
      </p:sp>
      <p:sp>
        <p:nvSpPr>
          <p:cNvPr id="5" name="Fade">
            <a:extLst>
              <a:ext uri="{FF2B5EF4-FFF2-40B4-BE49-F238E27FC236}">
                <a16:creationId xmlns:a16="http://schemas.microsoft.com/office/drawing/2014/main" id="{15B23C43-B566-2962-10F3-C6D604997FF5}"/>
              </a:ext>
            </a:extLst>
          </p:cNvPr>
          <p:cNvSpPr/>
          <p:nvPr/>
        </p:nvSpPr>
        <p:spPr>
          <a:xfrm>
            <a:off x="189781" y="1431986"/>
            <a:ext cx="11883664" cy="4920000"/>
          </a:xfrm>
          <a:prstGeom prst="rect">
            <a:avLst/>
          </a:prstGeom>
          <a:solidFill>
            <a:srgbClr val="FFFFFF">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Call Out">
            <a:extLst>
              <a:ext uri="{FF2B5EF4-FFF2-40B4-BE49-F238E27FC236}">
                <a16:creationId xmlns:a16="http://schemas.microsoft.com/office/drawing/2014/main" id="{7356576D-3598-08E0-AFC8-D345AD7C8ECA}"/>
              </a:ext>
            </a:extLst>
          </p:cNvPr>
          <p:cNvSpPr txBox="1"/>
          <p:nvPr/>
        </p:nvSpPr>
        <p:spPr>
          <a:xfrm>
            <a:off x="2174375" y="3315492"/>
            <a:ext cx="7843249" cy="1015663"/>
          </a:xfrm>
          <a:prstGeom prst="rect">
            <a:avLst/>
          </a:prstGeom>
          <a:solidFill>
            <a:schemeClr val="accent1">
              <a:lumMod val="60000"/>
              <a:lumOff val="40000"/>
            </a:schemeClr>
          </a:solidFill>
          <a:ln>
            <a:solidFill>
              <a:schemeClr val="tx1"/>
            </a:solidFill>
          </a:ln>
        </p:spPr>
        <p:txBody>
          <a:bodyPr wrap="square" rtlCol="0" anchor="ctr">
            <a:spAutoFit/>
          </a:bodyPr>
          <a:lstStyle/>
          <a:p>
            <a:pPr algn="ctr"/>
            <a:r>
              <a:rPr lang="en-US" sz="6000" dirty="0"/>
              <a:t>~ 6 Hours</a:t>
            </a:r>
          </a:p>
        </p:txBody>
      </p:sp>
      <p:sp>
        <p:nvSpPr>
          <p:cNvPr id="6" name="Slide Number Placeholder 5">
            <a:extLst>
              <a:ext uri="{FF2B5EF4-FFF2-40B4-BE49-F238E27FC236}">
                <a16:creationId xmlns:a16="http://schemas.microsoft.com/office/drawing/2014/main" id="{17AC33F9-39C7-A61F-35E7-E6D42F90D769}"/>
              </a:ext>
            </a:extLst>
          </p:cNvPr>
          <p:cNvSpPr>
            <a:spLocks noGrp="1"/>
          </p:cNvSpPr>
          <p:nvPr>
            <p:ph type="sldNum" sz="quarter" idx="12"/>
          </p:nvPr>
        </p:nvSpPr>
        <p:spPr/>
        <p:txBody>
          <a:bodyPr/>
          <a:lstStyle/>
          <a:p>
            <a:fld id="{F606742C-631A-CB4E-A490-45C4369C55E7}" type="slidenum">
              <a:rPr lang="en-US" smtClean="0"/>
              <a:t>9</a:t>
            </a:fld>
            <a:endParaRPr lang="en-US"/>
          </a:p>
        </p:txBody>
      </p:sp>
    </p:spTree>
    <p:extLst>
      <p:ext uri="{BB962C8B-B14F-4D97-AF65-F5344CB8AC3E}">
        <p14:creationId xmlns:p14="http://schemas.microsoft.com/office/powerpoint/2010/main" val="102230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3287</TotalTime>
  <Words>3895</Words>
  <Application>Microsoft Macintosh PowerPoint</Application>
  <PresentationFormat>Widescreen</PresentationFormat>
  <Paragraphs>431</Paragraphs>
  <Slides>51</Slides>
  <Notes>27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Aptos</vt:lpstr>
      <vt:lpstr>Aptos Display</vt:lpstr>
      <vt:lpstr>Arial</vt:lpstr>
      <vt:lpstr>Menlo</vt:lpstr>
      <vt:lpstr>Wingdings</vt:lpstr>
      <vt:lpstr>Office Theme</vt:lpstr>
      <vt:lpstr>Data Preparation for Neuroimagers: BIDS, mriqc, and fmriprep</vt:lpstr>
      <vt:lpstr>Resources</vt:lpstr>
      <vt:lpstr>Assumptions</vt:lpstr>
      <vt:lpstr>Learning Objectives</vt:lpstr>
      <vt:lpstr>Workshop Overview</vt:lpstr>
      <vt:lpstr>Workshop Overview</vt:lpstr>
      <vt:lpstr>What is the SCC?</vt:lpstr>
      <vt:lpstr>Why the SCC?</vt:lpstr>
      <vt:lpstr>Why the SCC?</vt:lpstr>
      <vt:lpstr>Why the SCC?</vt:lpstr>
      <vt:lpstr>Why the SCC?</vt:lpstr>
      <vt:lpstr>Why the SCC?</vt:lpstr>
      <vt:lpstr>Why the SCC?</vt:lpstr>
      <vt:lpstr>Why the SCC?</vt:lpstr>
      <vt:lpstr>Why the SCC?</vt:lpstr>
      <vt:lpstr>Why the SCC?</vt:lpstr>
      <vt:lpstr>Why the SCC?</vt:lpstr>
      <vt:lpstr>Workshop Overview</vt:lpstr>
      <vt:lpstr>Workshop Overview</vt:lpstr>
      <vt:lpstr>Getting an SCC Account</vt:lpstr>
      <vt:lpstr>Accessing Tutorial Accounts</vt:lpstr>
      <vt:lpstr>Copy the tutorial data</vt:lpstr>
      <vt:lpstr>Workshop Overview</vt:lpstr>
      <vt:lpstr>Workshop Overview</vt:lpstr>
      <vt:lpstr>MRI Data 101 -- DICOM</vt:lpstr>
      <vt:lpstr>Explore the DICOM files</vt:lpstr>
      <vt:lpstr>MRI Data 101 -- NIFTI</vt:lpstr>
      <vt:lpstr>DICOMs -&gt; NIFTIs</vt:lpstr>
      <vt:lpstr>MRI Data Organization</vt:lpstr>
      <vt:lpstr>The Brain Imaging Data Structure (BIDS)</vt:lpstr>
      <vt:lpstr>The Brain Imaging Data Structure (BIDS)</vt:lpstr>
      <vt:lpstr>The Brain Imaging Data Structure (BIDS)</vt:lpstr>
      <vt:lpstr>Software Spotlight: dcm2bids</vt:lpstr>
      <vt:lpstr>DICOMs -&gt; NIFTIs -&gt; BIDS </vt:lpstr>
      <vt:lpstr>Creating a dcm2bids config file</vt:lpstr>
      <vt:lpstr>Does your dataset meet the BIDS guidelines?</vt:lpstr>
      <vt:lpstr>Workshop Overview</vt:lpstr>
      <vt:lpstr>Workshop Overview</vt:lpstr>
      <vt:lpstr>Assessing your Data</vt:lpstr>
      <vt:lpstr>Software Spotlight – MRIQC</vt:lpstr>
      <vt:lpstr>MRIQC</vt:lpstr>
      <vt:lpstr>MRIQC Parameters Deep Dive</vt:lpstr>
      <vt:lpstr>An Example MRIQC Individual Report</vt:lpstr>
      <vt:lpstr>Workshop Overview</vt:lpstr>
      <vt:lpstr>Workshop Overview</vt:lpstr>
      <vt:lpstr>Preprocessing your Data</vt:lpstr>
      <vt:lpstr>Software Spotlight – FMRIPREP</vt:lpstr>
      <vt:lpstr>FMRIPREP</vt:lpstr>
      <vt:lpstr>An Example FMRIPREP Report</vt:lpstr>
      <vt:lpstr>Additional Web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Kurkela, Dr Kyle</dc:creator>
  <cp:lastModifiedBy>Kurkela, Dr Kyle</cp:lastModifiedBy>
  <cp:revision>272</cp:revision>
  <dcterms:created xsi:type="dcterms:W3CDTF">2025-01-02T14:43:58Z</dcterms:created>
  <dcterms:modified xsi:type="dcterms:W3CDTF">2025-02-12T17:47:02Z</dcterms:modified>
</cp:coreProperties>
</file>