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3"/>
  </p:notesMasterIdLst>
  <p:sldIdLst>
    <p:sldId id="256" r:id="rId2"/>
    <p:sldId id="258" r:id="rId3"/>
    <p:sldId id="260" r:id="rId4"/>
    <p:sldId id="316" r:id="rId5"/>
    <p:sldId id="317" r:id="rId6"/>
    <p:sldId id="314" r:id="rId7"/>
    <p:sldId id="315" r:id="rId8"/>
    <p:sldId id="266" r:id="rId9"/>
    <p:sldId id="319" r:id="rId10"/>
    <p:sldId id="320" r:id="rId11"/>
    <p:sldId id="321" r:id="rId12"/>
    <p:sldId id="364" r:id="rId13"/>
    <p:sldId id="365" r:id="rId14"/>
    <p:sldId id="323" r:id="rId15"/>
    <p:sldId id="326" r:id="rId16"/>
    <p:sldId id="325" r:id="rId17"/>
    <p:sldId id="322" r:id="rId18"/>
    <p:sldId id="324" r:id="rId19"/>
    <p:sldId id="330" r:id="rId20"/>
    <p:sldId id="331" r:id="rId21"/>
    <p:sldId id="332" r:id="rId22"/>
    <p:sldId id="366" r:id="rId23"/>
    <p:sldId id="335" r:id="rId24"/>
    <p:sldId id="368" r:id="rId25"/>
    <p:sldId id="338" r:id="rId26"/>
    <p:sldId id="339" r:id="rId27"/>
    <p:sldId id="334" r:id="rId28"/>
    <p:sldId id="344" r:id="rId29"/>
    <p:sldId id="345" r:id="rId30"/>
    <p:sldId id="346" r:id="rId31"/>
    <p:sldId id="337" r:id="rId32"/>
    <p:sldId id="370" r:id="rId33"/>
    <p:sldId id="340" r:id="rId34"/>
    <p:sldId id="341" r:id="rId35"/>
    <p:sldId id="342" r:id="rId36"/>
    <p:sldId id="343" r:id="rId37"/>
    <p:sldId id="347" r:id="rId38"/>
    <p:sldId id="348" r:id="rId39"/>
    <p:sldId id="372" r:id="rId40"/>
    <p:sldId id="351" r:id="rId41"/>
    <p:sldId id="373" r:id="rId42"/>
    <p:sldId id="349" r:id="rId43"/>
    <p:sldId id="350" r:id="rId44"/>
    <p:sldId id="352" r:id="rId45"/>
    <p:sldId id="357" r:id="rId46"/>
    <p:sldId id="353" r:id="rId47"/>
    <p:sldId id="354" r:id="rId48"/>
    <p:sldId id="356" r:id="rId49"/>
    <p:sldId id="355" r:id="rId50"/>
    <p:sldId id="358" r:id="rId51"/>
    <p:sldId id="359" r:id="rId52"/>
    <p:sldId id="360" r:id="rId53"/>
    <p:sldId id="361" r:id="rId54"/>
    <p:sldId id="362" r:id="rId55"/>
    <p:sldId id="363" r:id="rId56"/>
    <p:sldId id="375" r:id="rId57"/>
    <p:sldId id="367" r:id="rId58"/>
    <p:sldId id="333" r:id="rId59"/>
    <p:sldId id="376" r:id="rId60"/>
    <p:sldId id="313" r:id="rId61"/>
    <p:sldId id="257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1A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1"/>
    <p:restoredTop sz="86441"/>
  </p:normalViewPr>
  <p:slideViewPr>
    <p:cSldViewPr snapToGrid="0">
      <p:cViewPr varScale="1">
        <p:scale>
          <a:sx n="134" d="100"/>
          <a:sy n="134" d="100"/>
        </p:scale>
        <p:origin x="1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2BE7E-9B84-0845-9607-1A43249F5C52}" type="datetimeFigureOut">
              <a:rPr lang="en-US" smtClean="0"/>
              <a:t>3/14/25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96658-6399-FE45-B5AC-256BAD797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0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 will be a introduction to the conn toolbox. A part 1.</a:t>
            </a:r>
          </a:p>
          <a:p>
            <a:endParaRPr lang="en-US" dirty="0"/>
          </a:p>
          <a:p>
            <a:r>
              <a:rPr lang="en-US" dirty="0"/>
              <a:t>There is a LOT to learn with this toolbox.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96658-6399-FE45-B5AC-256BAD797E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5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C3910-CB8A-115F-D3F3-E03C41951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2C079B-07FE-893E-64DD-C605F89B44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33CD61-2673-A0B9-C29C-EE52943E2C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D5720-D08C-F8AC-D022-9C5B84CEEA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96658-6399-FE45-B5AC-256BAD797E6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17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07F22-6987-10CC-8301-2D83B7DAD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21D942-41E5-E5E4-7621-CDD073F7E7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D423BD-4025-CD6A-A04D-46444FF18D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79FE1-48A0-F53A-40DC-018AE83024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96658-6399-FE45-B5AC-256BAD797E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84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96658-6399-FE45-B5AC-256BAD797E6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64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 – what everything is</a:t>
            </a:r>
          </a:p>
          <a:p>
            <a:endParaRPr lang="en-US" dirty="0"/>
          </a:p>
          <a:p>
            <a:r>
              <a:rPr lang="en-US" dirty="0"/>
              <a:t>Project dropdown = how to open, save, close, and import data into a conn project.</a:t>
            </a:r>
          </a:p>
          <a:p>
            <a:r>
              <a:rPr lang="en-US" dirty="0"/>
              <a:t>Tools Dropdown = various tools. Main ones I used are GUI options and HPC options.</a:t>
            </a:r>
          </a:p>
          <a:p>
            <a:r>
              <a:rPr lang="en-US" dirty="0"/>
              <a:t>Help Dropdown = Takes you to CONN’s help resources.</a:t>
            </a:r>
          </a:p>
          <a:p>
            <a:r>
              <a:rPr lang="en-US" dirty="0"/>
              <a:t>Setup – Results (2</a:t>
            </a:r>
            <a:r>
              <a:rPr lang="en-US" baseline="30000" dirty="0"/>
              <a:t>nd</a:t>
            </a:r>
            <a:r>
              <a:rPr lang="en-US" dirty="0"/>
              <a:t> level) tabs = these tabs become visible once you ”run” the previous section. “Setup” becomes available once you create a project, Denoise once you run setup,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96658-6399-FE45-B5AC-256BAD797E6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53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7080C-3226-A49B-5C9B-9DE72C406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B0E336-D7F4-117D-D898-518923F5F4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FC7ECF-522E-952F-06BF-6E139FD24C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1: Increase the size of the text under tools</a:t>
            </a:r>
          </a:p>
          <a:p>
            <a:endParaRPr lang="en-US" dirty="0"/>
          </a:p>
          <a:p>
            <a:r>
              <a:rPr lang="en-US" dirty="0"/>
              <a:t>Tools Dropdown --&gt; GUI Options </a:t>
            </a:r>
            <a:r>
              <a:rPr lang="en-US" dirty="0">
                <a:sym typeface="Wingdings" pitchFamily="2" charset="2"/>
              </a:rPr>
              <a:t> Type 14 in the GUI font size (pts): box. Hit apply to apply it.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Feel free to play around with the other options. You can change the background for example to be a light or dark theme. I like the dark theme.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2ABB8-42EC-12DE-FB4B-1E57CDCB66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96658-6399-FE45-B5AC-256BAD797E6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2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3297D-1F98-56C9-174B-DF672B545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9726EC-D0B2-42A8-158C-60D72B4738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56D93E-1731-C2C4-C73F-7657139A9C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1: Increase the size of the text under tools</a:t>
            </a:r>
          </a:p>
          <a:p>
            <a:endParaRPr lang="en-US" dirty="0"/>
          </a:p>
          <a:p>
            <a:r>
              <a:rPr lang="en-US" dirty="0"/>
              <a:t>Tools Dropdown --&gt; GUI Options </a:t>
            </a:r>
            <a:r>
              <a:rPr lang="en-US" dirty="0">
                <a:sym typeface="Wingdings" pitchFamily="2" charset="2"/>
              </a:rPr>
              <a:t> Type 14 in the GUI font size (pts): box. Hit apply to apply it.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Feel free to play around with the other options. You can change the background for example to be a light or dark theme. I like the dark theme.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10D25-F459-7050-4331-B17098B46B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96658-6399-FE45-B5AC-256BAD797E6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66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84FD9-5553-C14D-9614-B1472DA5B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B71EB8-9154-C632-4E2C-BDE8CCB0AC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768CAA-8208-AD05-D9CD-CDB9ED782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D8553-4AFF-85AD-9E7E-B136311C6D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96658-6399-FE45-B5AC-256BAD797E6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 a new blank project using Project </a:t>
            </a:r>
            <a:r>
              <a:rPr lang="en-US" dirty="0">
                <a:sym typeface="Wingdings" pitchFamily="2" charset="2"/>
              </a:rPr>
              <a:t> New (Blank).</a:t>
            </a:r>
            <a:endParaRPr lang="en-US" dirty="0"/>
          </a:p>
          <a:p>
            <a:r>
              <a:rPr lang="en-US" dirty="0"/>
              <a:t>Talk about how the GUI is responsive, show how new subjects and sessions are dynamically added.</a:t>
            </a:r>
          </a:p>
          <a:p>
            <a:r>
              <a:rPr lang="en-US" dirty="0"/>
              <a:t>Show how you can import a single T1 image and functional images using the import interfaces.</a:t>
            </a:r>
          </a:p>
          <a:p>
            <a:endParaRPr lang="en-US" dirty="0"/>
          </a:p>
          <a:p>
            <a:r>
              <a:rPr lang="en-US" dirty="0"/>
              <a:t>Only show how to do Structural and Functional using the import interfaces – quickly move on to import tools</a:t>
            </a:r>
          </a:p>
          <a:p>
            <a:endParaRPr lang="en-US" dirty="0"/>
          </a:p>
          <a:p>
            <a:r>
              <a:rPr lang="en-US" dirty="0"/>
              <a:t>Go to “Project” </a:t>
            </a:r>
            <a:r>
              <a:rPr lang="en-US" dirty="0">
                <a:sym typeface="Wingdings" pitchFamily="2" charset="2"/>
              </a:rPr>
              <a:t> “Close” to close this project. Do not save.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96658-6399-FE45-B5AC-256BAD797E6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27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830DF-C3B9-BC72-8CE6-4C9D1646C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51F6EA-3122-C179-3A73-22CAC1D5D1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1171D6-520E-0227-2F57-F946D474E0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Basic tab holds options:</a:t>
            </a:r>
          </a:p>
          <a:p>
            <a:endParaRPr lang="en-US" dirty="0"/>
          </a:p>
          <a:p>
            <a:r>
              <a:rPr lang="en-US" dirty="0"/>
              <a:t>Number of subjects, number of sessions per subject, RT, and </a:t>
            </a:r>
            <a:r>
              <a:rPr lang="en-US" dirty="0" err="1"/>
              <a:t>Acquision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What is neat about this GUI is that it is “live”. As soon as you select an option, it will update other areas of the interface accordingly. To understand what I mean, lets navigate to the structural tab. Observe that there is only one subject. If we add a second subject in the basic tab and then navigate back to the structural tab, you will see a new field for subject 2.</a:t>
            </a:r>
          </a:p>
          <a:p>
            <a:endParaRPr lang="en-US" dirty="0"/>
          </a:p>
          <a:p>
            <a:r>
              <a:rPr lang="en-US" dirty="0"/>
              <a:t>Only additional thing to note here is that you can set RT to </a:t>
            </a:r>
            <a:r>
              <a:rPr lang="en-US" dirty="0" err="1"/>
              <a:t>NaN</a:t>
            </a:r>
            <a:r>
              <a:rPr lang="en-US" dirty="0"/>
              <a:t> to have it try to automatically read the TR from BIDS </a:t>
            </a:r>
            <a:r>
              <a:rPr lang="en-US" dirty="0" err="1"/>
              <a:t>json</a:t>
            </a:r>
            <a:r>
              <a:rPr lang="en-US" dirty="0"/>
              <a:t> sidecar files. More on that to come.</a:t>
            </a:r>
          </a:p>
          <a:p>
            <a:endParaRPr lang="en-US" dirty="0"/>
          </a:p>
          <a:p>
            <a:r>
              <a:rPr lang="en-US" dirty="0"/>
              <a:t>For now, everyone switch the number of subjects to 4 and the number of sessions per subject to 2.</a:t>
            </a:r>
          </a:p>
          <a:p>
            <a:endParaRPr lang="en-US" dirty="0"/>
          </a:p>
          <a:p>
            <a:r>
              <a:rPr lang="en-US" dirty="0"/>
              <a:t>Observe how the Number of session field now becomes a vector. Each entry corresponds to a subject from left to right.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FF866-F3F9-53A8-95A5-A0A789FCEE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96658-6399-FE45-B5AC-256BAD797E6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32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5C53F-B42F-4ED5-D662-9144FAB7B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5984B6-7D14-D357-90D5-547933020B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EC44C7-9DCC-6028-2869-CDC5E8B353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 a new blank project using Project </a:t>
            </a:r>
            <a:r>
              <a:rPr lang="en-US" dirty="0">
                <a:sym typeface="Wingdings" pitchFamily="2" charset="2"/>
              </a:rPr>
              <a:t> New (Blank).</a:t>
            </a:r>
            <a:endParaRPr lang="en-US" dirty="0"/>
          </a:p>
          <a:p>
            <a:r>
              <a:rPr lang="en-US" dirty="0"/>
              <a:t>Talk about how the GUI is responsive, show how new subjects and sessions are dynamically added.</a:t>
            </a:r>
          </a:p>
          <a:p>
            <a:r>
              <a:rPr lang="en-US" dirty="0"/>
              <a:t>Show how you can import a single T1 image and functional images using the import interfaces.</a:t>
            </a:r>
          </a:p>
          <a:p>
            <a:endParaRPr lang="en-US" dirty="0"/>
          </a:p>
          <a:p>
            <a:r>
              <a:rPr lang="en-US" dirty="0"/>
              <a:t>Only show how to do Structural and Functional using the import interfaces – quickly move on to import tools</a:t>
            </a:r>
          </a:p>
          <a:p>
            <a:endParaRPr lang="en-US" dirty="0"/>
          </a:p>
          <a:p>
            <a:r>
              <a:rPr lang="en-US" dirty="0"/>
              <a:t>Go to “Project” </a:t>
            </a:r>
            <a:r>
              <a:rPr lang="en-US" dirty="0">
                <a:sym typeface="Wingdings" pitchFamily="2" charset="2"/>
              </a:rPr>
              <a:t> “Close” to close this project. Do not save.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EA402-D3C0-AE00-FF43-5B85ED314E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96658-6399-FE45-B5AC-256BAD797E6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60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96658-6399-FE45-B5AC-256BAD797E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278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1030C-098A-1A74-F89A-C45019A57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C0B776-70DE-48A1-7A0E-5DF26A5623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AFF0F6-67B4-17BD-3B33-09586D5191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use a combination of the “find” and the “filter” commands to automatically pull out all files matching a particular regular expression.</a:t>
            </a:r>
          </a:p>
          <a:p>
            <a:endParaRPr lang="en-US" dirty="0"/>
          </a:p>
          <a:p>
            <a:r>
              <a:rPr lang="en-US" dirty="0"/>
              <a:t>Create a new blank project using Project </a:t>
            </a:r>
            <a:r>
              <a:rPr lang="en-US" dirty="0">
                <a:sym typeface="Wingdings" pitchFamily="2" charset="2"/>
              </a:rPr>
              <a:t> New (Blank).</a:t>
            </a:r>
            <a:endParaRPr lang="en-US" dirty="0"/>
          </a:p>
          <a:p>
            <a:r>
              <a:rPr lang="en-US" dirty="0"/>
              <a:t>Talk about how the GUI is responsive, show how new subjects and sessions are dynamically added.</a:t>
            </a:r>
          </a:p>
          <a:p>
            <a:r>
              <a:rPr lang="en-US" dirty="0"/>
              <a:t>Show how you can import a single T1 image and functional images using the import interfaces.</a:t>
            </a:r>
          </a:p>
          <a:p>
            <a:endParaRPr lang="en-US" dirty="0"/>
          </a:p>
          <a:p>
            <a:r>
              <a:rPr lang="en-US" dirty="0"/>
              <a:t>Only show how to do Structural and Functional using the import interfaces – quickly move on to import tools</a:t>
            </a:r>
          </a:p>
          <a:p>
            <a:endParaRPr lang="en-US" dirty="0"/>
          </a:p>
          <a:p>
            <a:r>
              <a:rPr lang="en-US" dirty="0"/>
              <a:t>Go to “Project” </a:t>
            </a:r>
            <a:r>
              <a:rPr lang="en-US" dirty="0">
                <a:sym typeface="Wingdings" pitchFamily="2" charset="2"/>
              </a:rPr>
              <a:t> “Close” to close this project. Do not save.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614DE8-4C0E-D32E-2F5F-4EF0A4AA7E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96658-6399-FE45-B5AC-256BAD797E6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14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91D82-6973-5804-3126-73545EAF9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3FE367-74F1-1300-91D2-ED0E4C73E3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57C97B-3751-40FC-B38F-26E9CCE0A9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Strengths:</a:t>
            </a:r>
          </a:p>
          <a:p>
            <a:r>
              <a:rPr lang="en-US" dirty="0"/>
              <a:t>Automatically imports subject specific masks, nuisance regressors</a:t>
            </a:r>
          </a:p>
          <a:p>
            <a:r>
              <a:rPr lang="en-US" dirty="0"/>
              <a:t>Does not load in the “</a:t>
            </a:r>
            <a:r>
              <a:rPr lang="en-US" dirty="0" err="1"/>
              <a:t>task.tsv</a:t>
            </a:r>
            <a:r>
              <a:rPr lang="en-US" dirty="0"/>
              <a:t>” for conditions</a:t>
            </a:r>
          </a:p>
          <a:p>
            <a:endParaRPr lang="en-US" dirty="0"/>
          </a:p>
          <a:p>
            <a:r>
              <a:rPr lang="en-US" dirty="0"/>
              <a:t>1. “Project” -&gt; “New (Import)” -&gt; “from </a:t>
            </a:r>
            <a:r>
              <a:rPr lang="en-US" dirty="0" err="1"/>
              <a:t>fMRIprep</a:t>
            </a:r>
            <a:r>
              <a:rPr lang="en-US" dirty="0"/>
              <a:t> dataset”</a:t>
            </a:r>
          </a:p>
          <a:p>
            <a:r>
              <a:rPr lang="en-US" dirty="0"/>
              <a:t>2. Save a project conn_*.mat file where ever you like</a:t>
            </a:r>
          </a:p>
          <a:p>
            <a:r>
              <a:rPr lang="en-US" dirty="0"/>
              <a:t>3. Navigate to the </a:t>
            </a:r>
            <a:r>
              <a:rPr lang="en-US" dirty="0" err="1"/>
              <a:t>fmriprep</a:t>
            </a:r>
            <a:r>
              <a:rPr lang="en-US" dirty="0"/>
              <a:t> folder with the “</a:t>
            </a:r>
            <a:r>
              <a:rPr lang="en-US" dirty="0" err="1"/>
              <a:t>single_subject</a:t>
            </a:r>
            <a:r>
              <a:rPr lang="en-US" dirty="0"/>
              <a:t>” directory:</a:t>
            </a:r>
          </a:p>
          <a:p>
            <a:r>
              <a:rPr lang="en-US" dirty="0"/>
              <a:t>”</a:t>
            </a:r>
            <a:r>
              <a:rPr lang="en-US" dirty="0" err="1"/>
              <a:t>single_subject</a:t>
            </a:r>
            <a:r>
              <a:rPr lang="en-US" dirty="0"/>
              <a:t>” ---&gt;</a:t>
            </a:r>
            <a:r>
              <a:rPr lang="en-US" dirty="0">
                <a:sym typeface="Wingdings" pitchFamily="2" charset="2"/>
              </a:rPr>
              <a:t> “derivatives” ---&gt; “</a:t>
            </a:r>
            <a:r>
              <a:rPr lang="en-US" dirty="0" err="1">
                <a:sym typeface="Wingdings" pitchFamily="2" charset="2"/>
              </a:rPr>
              <a:t>fmriprep</a:t>
            </a:r>
            <a:r>
              <a:rPr lang="en-US" dirty="0">
                <a:sym typeface="Wingdings" pitchFamily="2" charset="2"/>
              </a:rPr>
              <a:t>”</a:t>
            </a:r>
          </a:p>
          <a:p>
            <a:r>
              <a:rPr lang="en-US" dirty="0">
                <a:sym typeface="Wingdings" pitchFamily="2" charset="2"/>
              </a:rPr>
              <a:t>4. Hit select</a:t>
            </a:r>
          </a:p>
          <a:p>
            <a:r>
              <a:rPr lang="en-US" dirty="0">
                <a:sym typeface="Wingdings" pitchFamily="2" charset="2"/>
              </a:rPr>
              <a:t>5. Hit OK to proceed</a:t>
            </a:r>
          </a:p>
          <a:p>
            <a:r>
              <a:rPr lang="en-US" dirty="0">
                <a:sym typeface="Wingdings" pitchFamily="2" charset="2"/>
              </a:rPr>
              <a:t>6. Underneath the “import” option select “import selected files” the other options create unnecessary copies of your data in my opinion.</a:t>
            </a:r>
          </a:p>
          <a:p>
            <a:r>
              <a:rPr lang="en-US" dirty="0">
                <a:sym typeface="Wingdings" pitchFamily="2" charset="2"/>
              </a:rPr>
              <a:t>7. Select blue ”import”</a:t>
            </a:r>
          </a:p>
          <a:p>
            <a:r>
              <a:rPr lang="en-US" dirty="0">
                <a:sym typeface="Wingdings" pitchFamily="2" charset="2"/>
              </a:rPr>
              <a:t>8. Hit OK to proceed</a:t>
            </a:r>
            <a:endParaRPr lang="en-US" dirty="0"/>
          </a:p>
          <a:p>
            <a:endParaRPr lang="en-US" dirty="0"/>
          </a:p>
          <a:p>
            <a:r>
              <a:rPr lang="en-US" dirty="0"/>
              <a:t>You data has been imported!!</a:t>
            </a:r>
          </a:p>
          <a:p>
            <a:endParaRPr lang="en-US" dirty="0"/>
          </a:p>
          <a:p>
            <a:r>
              <a:rPr lang="en-US" dirty="0"/>
              <a:t>9. Make sure to save your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B1525-2EEB-8083-B870-95977DA0B7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96658-6399-FE45-B5AC-256BAD797E6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445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DCA4B-2059-9326-F4A8-8EF6F91F7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3D1BA9-1ED9-6C62-8846-4E39B95F6B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811A5A-D979-CD87-7589-404AA1A995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Strengths:</a:t>
            </a:r>
          </a:p>
          <a:p>
            <a:r>
              <a:rPr lang="en-US" dirty="0"/>
              <a:t>Automatically imports subject specific masks, nuisance regressors</a:t>
            </a:r>
          </a:p>
          <a:p>
            <a:r>
              <a:rPr lang="en-US" dirty="0"/>
              <a:t>Does not load in the “</a:t>
            </a:r>
            <a:r>
              <a:rPr lang="en-US" dirty="0" err="1"/>
              <a:t>task.tsv</a:t>
            </a:r>
            <a:r>
              <a:rPr lang="en-US" dirty="0"/>
              <a:t>” for conditions</a:t>
            </a:r>
          </a:p>
          <a:p>
            <a:endParaRPr lang="en-US" dirty="0"/>
          </a:p>
          <a:p>
            <a:r>
              <a:rPr lang="en-US" dirty="0"/>
              <a:t>1. “Project” -&gt; “New (Import)” -&gt; “from </a:t>
            </a:r>
            <a:r>
              <a:rPr lang="en-US" dirty="0" err="1"/>
              <a:t>fMRIprep</a:t>
            </a:r>
            <a:r>
              <a:rPr lang="en-US" dirty="0"/>
              <a:t> dataset”</a:t>
            </a:r>
          </a:p>
          <a:p>
            <a:r>
              <a:rPr lang="en-US" dirty="0"/>
              <a:t>2. Save a project conn_*.mat file where ever you like</a:t>
            </a:r>
          </a:p>
          <a:p>
            <a:r>
              <a:rPr lang="en-US" dirty="0"/>
              <a:t>3. Navigate to the </a:t>
            </a:r>
            <a:r>
              <a:rPr lang="en-US" dirty="0" err="1"/>
              <a:t>fmriprep</a:t>
            </a:r>
            <a:r>
              <a:rPr lang="en-US" dirty="0"/>
              <a:t> folder with the “</a:t>
            </a:r>
            <a:r>
              <a:rPr lang="en-US" dirty="0" err="1"/>
              <a:t>single_subject</a:t>
            </a:r>
            <a:r>
              <a:rPr lang="en-US" dirty="0"/>
              <a:t>” directory:</a:t>
            </a:r>
          </a:p>
          <a:p>
            <a:r>
              <a:rPr lang="en-US" dirty="0"/>
              <a:t>”</a:t>
            </a:r>
            <a:r>
              <a:rPr lang="en-US" dirty="0" err="1"/>
              <a:t>single_subject</a:t>
            </a:r>
            <a:r>
              <a:rPr lang="en-US" dirty="0"/>
              <a:t>” ---&gt;</a:t>
            </a:r>
            <a:r>
              <a:rPr lang="en-US" dirty="0">
                <a:sym typeface="Wingdings" pitchFamily="2" charset="2"/>
              </a:rPr>
              <a:t> “derivatives” ---&gt; “</a:t>
            </a:r>
            <a:r>
              <a:rPr lang="en-US" dirty="0" err="1">
                <a:sym typeface="Wingdings" pitchFamily="2" charset="2"/>
              </a:rPr>
              <a:t>fmriprep</a:t>
            </a:r>
            <a:r>
              <a:rPr lang="en-US" dirty="0">
                <a:sym typeface="Wingdings" pitchFamily="2" charset="2"/>
              </a:rPr>
              <a:t>”</a:t>
            </a:r>
          </a:p>
          <a:p>
            <a:r>
              <a:rPr lang="en-US" dirty="0">
                <a:sym typeface="Wingdings" pitchFamily="2" charset="2"/>
              </a:rPr>
              <a:t>4. Hit select</a:t>
            </a:r>
          </a:p>
          <a:p>
            <a:r>
              <a:rPr lang="en-US" dirty="0">
                <a:sym typeface="Wingdings" pitchFamily="2" charset="2"/>
              </a:rPr>
              <a:t>5. Hit OK to proceed</a:t>
            </a:r>
          </a:p>
          <a:p>
            <a:r>
              <a:rPr lang="en-US" dirty="0">
                <a:sym typeface="Wingdings" pitchFamily="2" charset="2"/>
              </a:rPr>
              <a:t>6. Underneath the “import” option select “import selected files” the other options create unnecessary copies of your data in my opinion.</a:t>
            </a:r>
          </a:p>
          <a:p>
            <a:r>
              <a:rPr lang="en-US" dirty="0">
                <a:sym typeface="Wingdings" pitchFamily="2" charset="2"/>
              </a:rPr>
              <a:t>7. Select blue ”import”</a:t>
            </a:r>
          </a:p>
          <a:p>
            <a:r>
              <a:rPr lang="en-US" dirty="0">
                <a:sym typeface="Wingdings" pitchFamily="2" charset="2"/>
              </a:rPr>
              <a:t>8. Hit OK to proceed</a:t>
            </a:r>
            <a:endParaRPr lang="en-US" dirty="0"/>
          </a:p>
          <a:p>
            <a:endParaRPr lang="en-US" dirty="0"/>
          </a:p>
          <a:p>
            <a:r>
              <a:rPr lang="en-US" dirty="0"/>
              <a:t>You data has been imported!!</a:t>
            </a:r>
          </a:p>
          <a:p>
            <a:endParaRPr lang="en-US" dirty="0"/>
          </a:p>
          <a:p>
            <a:r>
              <a:rPr lang="en-US" dirty="0"/>
              <a:t>9. Make sure to save your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2F8917-1705-2A68-F1F1-FDA098DD82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96658-6399-FE45-B5AC-256BAD797E6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82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F20DE-6109-A19D-AEFC-F4B527886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1FB361-0624-0B37-7019-0A96F986A5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956937-17A9-E559-D21B-39A741444B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558FB-F4B2-AF06-2859-FE8591D1DB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96658-6399-FE45-B5AC-256BAD797E6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484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A30F1-40B3-38BB-B371-B753118C7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4B4CF9-4146-66E2-8486-32FE1C9227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85E404-B7A9-1789-55DC-EE23471C8B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D37EC-5FFC-F993-3EAC-24B806CE40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96658-6399-FE45-B5AC-256BAD797E6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57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AEDAD-DB3D-C29F-7328-642F5441B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16F165-DD0D-D7C2-BA2B-33F45705E5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14520A-46B0-4CE8-7AC1-92A2B12FA6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42597-471F-2EF6-26DB-27DCFF8C48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96658-6399-FE45-B5AC-256BAD797E6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233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39E8E-4BB4-F6A0-BDEA-80C6ED600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EC3A37-A2B4-566B-9B7B-24D6C62955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99D63B-4AC7-B237-9CFE-7EC18318CC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36B38-7976-E324-37E3-7AEBE7394F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96658-6399-FE45-B5AC-256BAD797E6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685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62A08-BF22-F52E-BE67-1BA0C8333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176C2D-18F4-55B2-91EF-33E9D939C4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EEDDED-6218-E39B-9091-3031955ED6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E6145-423B-93F0-1E70-BE6BBEFA1B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96658-6399-FE45-B5AC-256BAD797E6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460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B10D3-D49A-4A4F-A97D-AC4129463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12C0AD-2E0B-2439-BE13-D565EEC387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79E060-ADD5-A941-8D8C-37340F8287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9D4AC-4394-8692-0FDB-1ED3031E5A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96658-6399-FE45-B5AC-256BAD797E6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290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3AA08-D2DC-4D79-387B-4AB799DED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AB586D-D30E-359B-DA9E-29A4B66F86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D35FB0-E002-7E1C-0A7D-1E57DB2F95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10552-9CFB-D014-15CD-3BECE2C65F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96658-6399-FE45-B5AC-256BAD797E6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55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96658-6399-FE45-B5AC-256BAD797E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759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D8039-0906-4EC8-D2B3-88B74D2A9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BD09D3-CC3B-DD91-A997-6C2BE49523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CD79A9-1967-39C6-BE4E-8FA57C4BC9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Hit “Done”</a:t>
            </a:r>
          </a:p>
          <a:p>
            <a:r>
              <a:rPr lang="en-US" dirty="0"/>
              <a:t>Hit “local proceeding (run on this computer)”</a:t>
            </a:r>
          </a:p>
          <a:p>
            <a:r>
              <a:rPr lang="en-US" dirty="0"/>
              <a:t>   A note on how conn does processing.</a:t>
            </a:r>
          </a:p>
          <a:p>
            <a:r>
              <a:rPr lang="en-US" dirty="0"/>
              <a:t>    You have 3 options:</a:t>
            </a:r>
          </a:p>
          <a:p>
            <a:r>
              <a:rPr lang="en-US" dirty="0"/>
              <a:t>	1. Submit these as batch scripts</a:t>
            </a:r>
          </a:p>
          <a:p>
            <a:r>
              <a:rPr lang="en-US" dirty="0"/>
              <a:t>	2. Use the resource on the node that you are on</a:t>
            </a:r>
          </a:p>
          <a:p>
            <a:r>
              <a:rPr lang="en-US" dirty="0"/>
              <a:t>	3. Use just a single node</a:t>
            </a:r>
          </a:p>
          <a:p>
            <a:r>
              <a:rPr lang="en-US" dirty="0"/>
              <a:t>When should you take advantage of distributed processing? When you have a LOT of subjects.</a:t>
            </a:r>
          </a:p>
          <a:p>
            <a:r>
              <a:rPr lang="en-US" dirty="0"/>
              <a:t>Hit “Start”. Will take a few minutes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32D38-5F16-FE0C-CA3E-A1C6A639A6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96658-6399-FE45-B5AC-256BAD797E6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228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5326F-8712-9A5A-40D2-80562E9B9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AA69D2-5967-B75C-D578-84C9234D37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BEE30C-2E04-589A-D7AA-BB9821A8C6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Hit “Done”</a:t>
            </a:r>
          </a:p>
          <a:p>
            <a:r>
              <a:rPr lang="en-US" dirty="0"/>
              <a:t>Hit “local proceeding (run on this computer)”</a:t>
            </a:r>
          </a:p>
          <a:p>
            <a:r>
              <a:rPr lang="en-US" dirty="0"/>
              <a:t>   A note on how conn does processing.</a:t>
            </a:r>
          </a:p>
          <a:p>
            <a:r>
              <a:rPr lang="en-US" dirty="0"/>
              <a:t>    You have 3 options:</a:t>
            </a:r>
          </a:p>
          <a:p>
            <a:r>
              <a:rPr lang="en-US" dirty="0"/>
              <a:t>	1. Submit these as batch scripts</a:t>
            </a:r>
          </a:p>
          <a:p>
            <a:r>
              <a:rPr lang="en-US" dirty="0"/>
              <a:t>	2. Use the resource on the node that you are on</a:t>
            </a:r>
          </a:p>
          <a:p>
            <a:r>
              <a:rPr lang="en-US" dirty="0"/>
              <a:t>	3. Use just a single node</a:t>
            </a:r>
          </a:p>
          <a:p>
            <a:r>
              <a:rPr lang="en-US" dirty="0"/>
              <a:t>When should you take advantage of distributed processing? When you have a LOT of subjects.</a:t>
            </a:r>
          </a:p>
          <a:p>
            <a:r>
              <a:rPr lang="en-US" dirty="0"/>
              <a:t>Hit “Start”. Will take a few minutes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3A0A0-A8D3-04F3-0837-77B9D53FC9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96658-6399-FE45-B5AC-256BAD797E6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669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64856-BAA5-97A1-0054-D9F7A600F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4C9BCC-9063-C420-5648-D8D4A606FB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BFAB5-FF95-6648-9A9A-6A19A3C4AC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A394B-376C-3CBE-90E7-6719F1518B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96658-6399-FE45-B5AC-256BAD797E6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463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A0C34-AEA9-A967-3736-6312EC335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A14A53-7E2A-3CC6-43CF-3CEBCB19C2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E6FBB8-F91F-3557-D219-E9C4D6C431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able to explain when to include task effects at this point. Point to chapter two of my dissertation.</a:t>
            </a:r>
          </a:p>
          <a:p>
            <a:r>
              <a:rPr lang="en-US" dirty="0"/>
              <a:t>Explain global signal regression.</a:t>
            </a:r>
          </a:p>
          <a:p>
            <a:r>
              <a:rPr lang="en-US" dirty="0"/>
              <a:t>Have people add global signal regression to their analysis.</a:t>
            </a:r>
          </a:p>
          <a:p>
            <a:r>
              <a:rPr lang="en-US" dirty="0"/>
              <a:t>“Hit Done” to run denoising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3F49A6-93A0-2FA3-A40B-D6FF2301A5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96658-6399-FE45-B5AC-256BAD797E6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2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DA65A-BD50-F529-810A-3FE101418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BE5084-DDD5-ED6A-91B3-8081E0495E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88BC5A-ED35-9F5A-1D69-7277C9FA31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Hit “Done”</a:t>
            </a:r>
          </a:p>
          <a:p>
            <a:r>
              <a:rPr lang="en-US" dirty="0"/>
              <a:t>Hit “local proceeding (run on this computer)”</a:t>
            </a:r>
          </a:p>
          <a:p>
            <a:r>
              <a:rPr lang="en-US" dirty="0"/>
              <a:t>   A note on how conn does processing.</a:t>
            </a:r>
          </a:p>
          <a:p>
            <a:r>
              <a:rPr lang="en-US" dirty="0"/>
              <a:t>    You have 3 options:</a:t>
            </a:r>
          </a:p>
          <a:p>
            <a:r>
              <a:rPr lang="en-US" dirty="0"/>
              <a:t>	1. Submit these as batch scripts</a:t>
            </a:r>
          </a:p>
          <a:p>
            <a:r>
              <a:rPr lang="en-US" dirty="0"/>
              <a:t>	2. Use the resource on the node that you are on</a:t>
            </a:r>
          </a:p>
          <a:p>
            <a:r>
              <a:rPr lang="en-US" dirty="0"/>
              <a:t>	3. Use just a single node</a:t>
            </a:r>
          </a:p>
          <a:p>
            <a:r>
              <a:rPr lang="en-US" dirty="0"/>
              <a:t>When should you take advantage of distributed processing? When you have a LOT of subjects.</a:t>
            </a:r>
          </a:p>
          <a:p>
            <a:r>
              <a:rPr lang="en-US" dirty="0"/>
              <a:t>Hit “Start”. Will take a few minutes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2F912-AAA8-BB2D-EB06-F2E54C33DA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96658-6399-FE45-B5AC-256BAD797E6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5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D2DD8-855F-F789-2684-B27247B64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D1B9A2-D4DA-E691-6F22-AC466D3D39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F29EC9-60B8-40BA-D01C-BF860C5191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BA776-BCB3-5B4E-C2F8-DEBE26228D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96658-6399-FE45-B5AC-256BAD797E6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459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D35DC-1A23-C775-09FC-2F3557C14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33FCD6-866B-1669-0B5F-869F83FCE3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BBDF9D-3224-DC50-02E3-76B9E1186F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able to explain when to include task effects at this point. Point to chapter two of my dissertation.</a:t>
            </a:r>
          </a:p>
          <a:p>
            <a:r>
              <a:rPr lang="en-US" dirty="0"/>
              <a:t>Explain global signal regression.</a:t>
            </a:r>
          </a:p>
          <a:p>
            <a:r>
              <a:rPr lang="en-US" dirty="0"/>
              <a:t>Have people add global signal regression to their analysis.</a:t>
            </a:r>
          </a:p>
          <a:p>
            <a:r>
              <a:rPr lang="en-US" dirty="0"/>
              <a:t>“Hit Done” to run denoising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C3EE5-50D9-89EE-1C70-22FF21DD96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96658-6399-FE45-B5AC-256BAD797E6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549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245B5-24A7-6D38-F6AF-72D494B6B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1B0AAE-0B1F-6240-39F9-A11BF60A95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BDE044-5650-7C37-D0FD-26AD9B524A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Hit “Done”</a:t>
            </a:r>
          </a:p>
          <a:p>
            <a:r>
              <a:rPr lang="en-US" dirty="0"/>
              <a:t>Hit “local proceeding (run on this computer)”</a:t>
            </a:r>
          </a:p>
          <a:p>
            <a:r>
              <a:rPr lang="en-US" dirty="0"/>
              <a:t>   A note on how conn does processing.</a:t>
            </a:r>
          </a:p>
          <a:p>
            <a:r>
              <a:rPr lang="en-US" dirty="0"/>
              <a:t>    You have 3 options:</a:t>
            </a:r>
          </a:p>
          <a:p>
            <a:r>
              <a:rPr lang="en-US" dirty="0"/>
              <a:t>	1. Submit these as batch scripts</a:t>
            </a:r>
          </a:p>
          <a:p>
            <a:r>
              <a:rPr lang="en-US" dirty="0"/>
              <a:t>	2. Use the resource on the node that you are on</a:t>
            </a:r>
          </a:p>
          <a:p>
            <a:r>
              <a:rPr lang="en-US" dirty="0"/>
              <a:t>	3. Use just a single node</a:t>
            </a:r>
          </a:p>
          <a:p>
            <a:r>
              <a:rPr lang="en-US" dirty="0"/>
              <a:t>When should you take advantage of distributed processing? When you have a LOT of subjects.</a:t>
            </a:r>
          </a:p>
          <a:p>
            <a:r>
              <a:rPr lang="en-US" dirty="0"/>
              <a:t>Hit “Start”. Will take a few minutes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C6C63-34FA-2DC6-7925-72BB467B61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96658-6399-FE45-B5AC-256BAD797E6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000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038B8-BAFE-873C-D153-E103E3689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83FD7E-0C5A-E968-1BE0-DBECEBB384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9BBDBC-B7E1-0A91-BB4C-3024EE3AFC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FB431-8BB8-BE7D-1933-199E999873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96658-6399-FE45-B5AC-256BAD797E6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207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586C6-6BEE-9EF4-59AB-BABD6A2EF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826A93-5109-C603-6826-096489949B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47F92-EB30-2A3E-EE28-D55FD225E5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able to explain when to include task effects at this point. Point to chapter two of my dissertation.</a:t>
            </a:r>
          </a:p>
          <a:p>
            <a:r>
              <a:rPr lang="en-US" dirty="0"/>
              <a:t>Explain global signal regression.</a:t>
            </a:r>
          </a:p>
          <a:p>
            <a:r>
              <a:rPr lang="en-US" dirty="0"/>
              <a:t>Have people add global signal regression to their analysis.</a:t>
            </a:r>
          </a:p>
          <a:p>
            <a:r>
              <a:rPr lang="en-US" dirty="0"/>
              <a:t>“Hit Done” to run denoising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9F8EC3-C4C5-03BF-D423-7DF881527E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96658-6399-FE45-B5AC-256BAD797E6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70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093D5-6E6C-CE64-AACC-9526CE17F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78A0C0-2439-71AA-949E-88AEB59B8A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349114-B4AE-C1D7-1348-2C86D369C8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3C334-1A27-A382-FF66-2E488291B6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96658-6399-FE45-B5AC-256BAD797E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978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F9612-D2AB-3B7A-CB13-1430C7A8A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97F06C-6FB0-558F-3130-64F701BC9A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AEC6DE-866E-B977-AA11-5CD2538C27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Hit “Done”</a:t>
            </a:r>
          </a:p>
          <a:p>
            <a:r>
              <a:rPr lang="en-US" dirty="0"/>
              <a:t>Hit “local proceeding (run on this computer)”</a:t>
            </a:r>
          </a:p>
          <a:p>
            <a:r>
              <a:rPr lang="en-US" dirty="0"/>
              <a:t>   A note on how conn does processing.</a:t>
            </a:r>
          </a:p>
          <a:p>
            <a:r>
              <a:rPr lang="en-US" dirty="0"/>
              <a:t>    You have 3 options:</a:t>
            </a:r>
          </a:p>
          <a:p>
            <a:r>
              <a:rPr lang="en-US" dirty="0"/>
              <a:t>	1. Submit these as batch scripts</a:t>
            </a:r>
          </a:p>
          <a:p>
            <a:r>
              <a:rPr lang="en-US" dirty="0"/>
              <a:t>	2. Use the resource on the node that you are on</a:t>
            </a:r>
          </a:p>
          <a:p>
            <a:r>
              <a:rPr lang="en-US" dirty="0"/>
              <a:t>	3. Use just a single node</a:t>
            </a:r>
          </a:p>
          <a:p>
            <a:r>
              <a:rPr lang="en-US" dirty="0"/>
              <a:t>When should you take advantage of distributed processing? When you have a LOT of subjects.</a:t>
            </a:r>
          </a:p>
          <a:p>
            <a:r>
              <a:rPr lang="en-US" dirty="0"/>
              <a:t>Hit “Start”. Will take a few minutes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A6C77-6D80-4D7D-A9B5-368DD97BAC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96658-6399-FE45-B5AC-256BAD797E6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073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425BC-F386-DE79-FE05-92AFE16F6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C99ACC-E846-81A5-26F3-A25AE4F1A6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9519AF-6653-D1EF-42FE-6C692F5B10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D6D0C-089F-62B8-2400-8F1B63068A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96658-6399-FE45-B5AC-256BAD797E6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655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172A9-5B22-56DF-D610-B2B10D8B5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12C096-201E-846B-6B0A-0FDB3BB3FD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1E84F2-5B81-7BCB-7DDE-902C5731A2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2: Set up and test the parallel profile</a:t>
            </a:r>
          </a:p>
          <a:p>
            <a:endParaRPr lang="en-US" dirty="0"/>
          </a:p>
          <a:p>
            <a:r>
              <a:rPr lang="en-US" dirty="0"/>
              <a:t>Tools Dropdown </a:t>
            </a:r>
            <a:r>
              <a:rPr lang="en-US" dirty="0">
                <a:sym typeface="Wingdings" pitchFamily="2" charset="2"/>
              </a:rPr>
              <a:t> HPC Config</a:t>
            </a:r>
            <a:endParaRPr lang="en-US" dirty="0"/>
          </a:p>
          <a:p>
            <a:endParaRPr lang="en-US" dirty="0"/>
          </a:p>
          <a:p>
            <a:r>
              <a:rPr lang="en-US" dirty="0"/>
              <a:t>Make sure “Grid engine computer cluster” is your default profile</a:t>
            </a:r>
          </a:p>
          <a:p>
            <a:r>
              <a:rPr lang="en-US" dirty="0"/>
              <a:t>Make sure to add -P YOUR_PROJECT_NAME to the in-line submit setting</a:t>
            </a:r>
          </a:p>
          <a:p>
            <a:r>
              <a:rPr lang="en-US" dirty="0"/>
              <a:t>We can quickly test configuration using the test option. This will take a few minutes.</a:t>
            </a:r>
          </a:p>
          <a:p>
            <a:r>
              <a:rPr lang="en-US" dirty="0"/>
              <a:t>If we page over to a new workspace and open a terminal, you can use the “</a:t>
            </a:r>
            <a:r>
              <a:rPr lang="en-US" dirty="0" err="1"/>
              <a:t>qstat</a:t>
            </a:r>
            <a:r>
              <a:rPr lang="en-US" dirty="0"/>
              <a:t> -u” command to see that your job is submitted/waiting in the queue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260B1-C95E-6DB9-26F7-641B403094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96658-6399-FE45-B5AC-256BAD797E6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781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2: Set up and test the parallel profile</a:t>
            </a:r>
          </a:p>
          <a:p>
            <a:endParaRPr lang="en-US" dirty="0"/>
          </a:p>
          <a:p>
            <a:r>
              <a:rPr lang="en-US" dirty="0"/>
              <a:t>Tools Dropdown </a:t>
            </a:r>
            <a:r>
              <a:rPr lang="en-US" dirty="0">
                <a:sym typeface="Wingdings" pitchFamily="2" charset="2"/>
              </a:rPr>
              <a:t> HPC Config</a:t>
            </a:r>
            <a:endParaRPr lang="en-US" dirty="0"/>
          </a:p>
          <a:p>
            <a:endParaRPr lang="en-US" dirty="0"/>
          </a:p>
          <a:p>
            <a:r>
              <a:rPr lang="en-US" dirty="0"/>
              <a:t>Make sure “Grid engine computer cluster” is your default profile</a:t>
            </a:r>
          </a:p>
          <a:p>
            <a:r>
              <a:rPr lang="en-US" dirty="0"/>
              <a:t>Make sure to add -P YOUR_PROJECT_NAME to the in-line submit setting</a:t>
            </a:r>
          </a:p>
          <a:p>
            <a:r>
              <a:rPr lang="en-US" dirty="0"/>
              <a:t>We can quickly test configuration using the test option. This will take a few minutes.</a:t>
            </a:r>
          </a:p>
          <a:p>
            <a:r>
              <a:rPr lang="en-US" dirty="0"/>
              <a:t>If we page over to a new workspace and open a terminal, you can use the “</a:t>
            </a:r>
            <a:r>
              <a:rPr lang="en-US" dirty="0" err="1"/>
              <a:t>qstat</a:t>
            </a:r>
            <a:r>
              <a:rPr lang="en-US" dirty="0"/>
              <a:t> -u” command to see that your job is submitted/waiting in the queue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96658-6399-FE45-B5AC-256BAD797E6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561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intimate details and MATLAB specific programming are outside the scope of todays workshop.</a:t>
            </a:r>
          </a:p>
          <a:p>
            <a:endParaRPr lang="en-US" dirty="0"/>
          </a:p>
          <a:p>
            <a:r>
              <a:rPr lang="en-US" dirty="0"/>
              <a:t>I would like to show you guys how this script basically works and how it interacts with the Grid Engine batch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96658-6399-FE45-B5AC-256BAD797E6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158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C7B46-6C3B-F1F3-4B32-6C4803DE2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DFB304-DF7D-9C2A-9208-C4B576EFB1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88ABEF-3B0F-F017-A564-E630BD225B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3C0E4-42F0-EDB5-1396-7304676848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96658-6399-FE45-B5AC-256BAD797E6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584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96658-6399-FE45-B5AC-256BAD797E6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60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91FD0-8AAA-08C1-4EAF-6C5AF3E2A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7EC736-E62A-FADA-DC94-7ED3DA67D9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651E32-8098-588B-75FD-3448E6C80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51E78-9E46-D549-C504-E3CF8907D1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96658-6399-FE45-B5AC-256BAD797E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82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36494-4EE9-B101-4977-A68656BE7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B4F2C3-5D56-2C58-505E-AB9ED90941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B87CF8-A266-2782-05CD-054AFFEEBE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9428E-CA81-B25D-C21E-17767A8AA9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96658-6399-FE45-B5AC-256BAD797E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67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D8F18-6A92-333E-086A-884C34399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577CF4-9D09-0DEF-F718-F63E6BD2F8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B01088-AC23-4765-8358-FDC6F7B238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F31AB-3BD5-157A-150A-536693623D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96658-6399-FE45-B5AC-256BAD797E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11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DDB17-3A42-375F-A5C7-C5E053E20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5BD9E2-B094-1CCB-63E6-F006FE6D92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D6347-5165-F5C8-2ACC-8553D2F9E9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50A2B-3B6C-E1B8-A7E5-0E1972D5EF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96658-6399-FE45-B5AC-256BAD797E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50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845AB-2FBB-3BF9-80DB-96195C5D2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D5BEB5-8E7C-C2F5-0C24-377E75D46E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2EB066-DC9A-BD74-4AB3-C4128583F9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05CBC-CB38-A1AA-2527-9DB9C4EE44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96658-6399-FE45-B5AC-256BAD797E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99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6CEF1-EAFF-7371-47E0-571B46061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582124-F9CE-DDE4-2496-28DE4B050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F511C-C73E-C85C-458C-A8A7E8A7B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4EE2-822C-DE43-B3E4-DE8DCABF14CD}" type="datetime1">
              <a:rPr lang="en-US" smtClean="0"/>
              <a:t>3/14/25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2BDE5-8595-B406-4DF5-C217ECC65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C1378-742C-7923-78F9-F23AB0CA4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742C-631A-CB4E-A490-45C4369C5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20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A13A7-0F66-4EE7-8380-852D22B77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496968-FEA8-27F7-3DB5-F13271B47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EA848-4D0E-D01E-0803-BB67135F3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D636-D689-A04C-8327-E820BEFBA4EC}" type="datetime1">
              <a:rPr lang="en-US" smtClean="0"/>
              <a:t>3/14/25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78656-177E-6AF7-EF45-8EB722E0D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A47EB-FB00-7045-D3F2-2726740D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742C-631A-CB4E-A490-45C4369C5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3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E6B0D4-5A6A-57E7-6578-6A9B58B36C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064106-F8E0-1ADC-49B4-7C26786604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47136-8407-5014-8DB4-E8AE1F25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2737-A85B-D84E-A3D2-16A3DA8350C6}" type="datetime1">
              <a:rPr lang="en-US" smtClean="0"/>
              <a:t>3/14/25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B90B-9951-6E71-F6F7-F812A8E69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19EF1-E84E-D725-3D79-DBA5639EE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742C-631A-CB4E-A490-45C4369C5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7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26B2D-4BC7-F70C-C058-39979CE29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0ADD2-8927-ECA1-64DB-802556DE7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918C1-DC47-4C35-40CA-6F742C557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F96E-F778-7D49-AB15-360A0B08F80E}" type="datetime1">
              <a:rPr lang="en-US" smtClean="0"/>
              <a:t>3/14/25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C2F2B-C414-2ED3-C46C-981D84964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44E1E-24C4-3B7C-0504-0528E193F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742C-631A-CB4E-A490-45C4369C5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4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294DF-83ED-988A-6CA1-6D3F44ADD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9132F-6185-3B13-25F9-F26560F3E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12DB1-AA59-8753-4888-B81C195BF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0516-43CA-F842-ABDB-8C271EA0AA86}" type="datetime1">
              <a:rPr lang="en-US" smtClean="0"/>
              <a:t>3/14/25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25353-2E3E-C544-8FA3-FFE83B6A8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6BF6B-992A-4935-A3F6-3DE74430B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742C-631A-CB4E-A490-45C4369C5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34773-0B1A-7C43-061F-8A7510EF5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091D7-0D87-5124-68C2-7F323A5EB9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FDBC53-F49C-B841-716E-4BF0A6E83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C0F50-DB33-1E73-9B25-1C0A07CEF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2C370-3187-5044-82C8-00E9BDAA7CC0}" type="datetime1">
              <a:rPr lang="en-US" smtClean="0"/>
              <a:t>3/14/25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39333-EE01-7873-17BA-A27D851A9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52669-112F-497E-674C-5583256DC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742C-631A-CB4E-A490-45C4369C5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3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52687-E5D3-902E-43AD-AE1CF305D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7D9C7-4809-DCE9-E986-EB7B6F0D8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EFAD90-EE35-0BDC-D721-42C1273C5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89AA9D-1D12-7240-A033-164EB10952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52AABA-33F4-59A4-0A4C-2BED2867D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0A5436-5BB7-8981-63DF-ECD8B6EAA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B752-8CA1-934F-B36B-36520B27084A}" type="datetime1">
              <a:rPr lang="en-US" smtClean="0"/>
              <a:t>3/14/25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D8B6A9-BFA0-9648-5697-CCF3DCA6D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9874E9-DC87-4D08-65C2-B8F2D7C69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742C-631A-CB4E-A490-45C4369C5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4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F44C9-0477-5372-B0FE-464F15A24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AB72E0-C74F-56B3-0DC1-7E0D8A8AC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67B2-789B-0D4B-B4C1-77776259F4B6}" type="datetime1">
              <a:rPr lang="en-US" smtClean="0"/>
              <a:t>3/14/25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8A0C1C-BEC9-A44B-B4D5-D4F888442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E26D93-0316-CE25-7BF4-2BCA71546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742C-631A-CB4E-A490-45C4369C5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4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8768A2-FF2D-6D1F-496D-4AFDBE6B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94C3-DBF6-804D-9587-4F4F8304159B}" type="datetime1">
              <a:rPr lang="en-US" smtClean="0"/>
              <a:t>3/14/25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2F53AF-61DE-07C7-4B56-E4331069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7D546-D81B-F06B-6FD6-5244822BD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742C-631A-CB4E-A490-45C4369C5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86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83508-F19D-EA0D-7FAF-C9E3337B3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46AC1-75E5-2439-37BC-71DC1945F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247D4C-0FB8-026B-84AC-9B70BEF4B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2606F-24D2-0E72-6502-C552B4576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C801F-7607-434B-8C65-6BE64C6724C1}" type="datetime1">
              <a:rPr lang="en-US" smtClean="0"/>
              <a:t>3/14/25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F0932-723A-3AA0-7AB9-EEA8753D4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46EDEF-E437-26F6-BE1E-90BEE53C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742C-631A-CB4E-A490-45C4369C5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7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7D556-2914-542E-5167-6B728F108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7EA6BF-55FB-A9B7-8E23-44F28659A6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EDAD44-5035-DC3D-D84E-7BF198C1A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24BB16-C650-00FB-A46F-19E5F885B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ECC2-80EB-3D42-BE16-6C50BFE4D5DE}" type="datetime1">
              <a:rPr lang="en-US" smtClean="0"/>
              <a:t>3/14/25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85251-7BAD-677C-CE0F-D58240A9E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22ADBE-19F2-AD56-E649-6E22865D3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742C-631A-CB4E-A490-45C4369C5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3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C6292-1CC9-633E-2C1B-9EE70304E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2BADD-3ADC-CDA7-FB4B-3F363FD3E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0D897-7D10-1014-7F95-3354411F6A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CA540B-48A3-0C45-BF9E-D6BF3C1F777B}" type="datetime1">
              <a:rPr lang="en-US" smtClean="0"/>
              <a:t>3/14/25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C4239-2E97-37B2-1F3D-80D6F5C7B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5A354-24CA-7397-B558-BACC9441A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06742C-631A-CB4E-A490-45C4369C5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4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conn-toolbox.org/home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eb.conn-toolbox.org/tutorials#h.p_oUwCZYzbF9y8" TargetMode="External"/><Relationship Id="rId4" Type="http://schemas.openxmlformats.org/officeDocument/2006/relationships/hyperlink" Target="https://web.conn-toolbox.org/resources/conn-documentation/manual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rcs.bu.edu/examples/imaging/tut_conn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kurkela@bu.edu" TargetMode="External"/><Relationship Id="rId4" Type="http://schemas.openxmlformats.org/officeDocument/2006/relationships/hyperlink" Target="mailto:help@scc.bu.edu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cc-ondemand.bu.ed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hyperlink" Target="http://scc-ondemand-tutorial.bu.ed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8B881-E0D7-E29C-77F6-7F4253BAA3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CONN Toolbox for Functional Connectivity </a:t>
            </a:r>
            <a:br>
              <a:rPr lang="en-US" dirty="0"/>
            </a:br>
            <a:r>
              <a:rPr lang="en-US" dirty="0"/>
              <a:t>Part1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4248F7-6ADB-426E-1A34-24ACD241D5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81013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Dr. Kyle Kurkela</a:t>
            </a:r>
          </a:p>
          <a:p>
            <a:r>
              <a:rPr lang="en-US" dirty="0"/>
              <a:t>kkurkela@bu.edu</a:t>
            </a:r>
          </a:p>
          <a:p>
            <a:r>
              <a:rPr lang="en-US" dirty="0"/>
              <a:t>Research Computing Services</a:t>
            </a:r>
          </a:p>
          <a:p>
            <a:r>
              <a:rPr lang="en-US" dirty="0"/>
              <a:t>Information Services &amp; Technology</a:t>
            </a:r>
          </a:p>
          <a:p>
            <a:r>
              <a:rPr lang="en-US" dirty="0"/>
              <a:t>Boston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D4709-3B38-C4D0-AE76-C64A1DB99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742C-631A-CB4E-A490-45C4369C55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84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D92A9-0318-FE3B-E1E5-F16E07D9E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55120-B471-A524-A47B-145A09049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914467" cy="1325563"/>
          </a:xfrm>
        </p:spPr>
        <p:txBody>
          <a:bodyPr/>
          <a:lstStyle/>
          <a:p>
            <a:r>
              <a:rPr lang="en-US" dirty="0"/>
              <a:t>Configure and launch a desktop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1B169-4EEA-F635-FA5C-15DDB77E3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8" y="1825625"/>
            <a:ext cx="4091859" cy="4351338"/>
          </a:xfrm>
        </p:spPr>
        <p:txBody>
          <a:bodyPr/>
          <a:lstStyle/>
          <a:p>
            <a:r>
              <a:rPr lang="en-US" dirty="0"/>
              <a:t>Select the modules:</a:t>
            </a:r>
          </a:p>
          <a:p>
            <a:pPr lvl="1"/>
            <a:r>
              <a:rPr lang="en-US" dirty="0" err="1"/>
              <a:t>matlab</a:t>
            </a:r>
            <a:r>
              <a:rPr lang="en-US" dirty="0"/>
              <a:t>/2023a</a:t>
            </a:r>
          </a:p>
          <a:p>
            <a:pPr lvl="1"/>
            <a:r>
              <a:rPr lang="en-US" dirty="0" err="1"/>
              <a:t>spm</a:t>
            </a:r>
            <a:r>
              <a:rPr lang="en-US" dirty="0"/>
              <a:t>/12.7771</a:t>
            </a:r>
          </a:p>
          <a:p>
            <a:pPr lvl="1"/>
            <a:r>
              <a:rPr lang="en-US" dirty="0"/>
              <a:t>conn/22v2407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Select a working directory (preferable a project directory)</a:t>
            </a:r>
          </a:p>
          <a:p>
            <a:endParaRPr lang="en-US" dirty="0"/>
          </a:p>
        </p:txBody>
      </p:sp>
      <p:pic>
        <p:nvPicPr>
          <p:cNvPr id="22" name="Picture 2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D03E4D3-FE41-3F09-2E55-56BB78577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848" y="1334614"/>
            <a:ext cx="7282288" cy="53333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84FC5-EFD4-9325-1614-DF293007C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742C-631A-CB4E-A490-45C4369C55E7}" type="slidenum">
              <a:rPr lang="en-US" smtClean="0"/>
              <a:t>10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639C138-A7E3-1E41-748A-86531E14E45D}"/>
              </a:ext>
            </a:extLst>
          </p:cNvPr>
          <p:cNvCxnSpPr>
            <a:cxnSpLocks/>
          </p:cNvCxnSpPr>
          <p:nvPr/>
        </p:nvCxnSpPr>
        <p:spPr>
          <a:xfrm>
            <a:off x="4233672" y="2496312"/>
            <a:ext cx="2551176" cy="384048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511C89B-112E-AE0B-30AE-8160EADB2676}"/>
              </a:ext>
            </a:extLst>
          </p:cNvPr>
          <p:cNvCxnSpPr>
            <a:cxnSpLocks/>
          </p:cNvCxnSpPr>
          <p:nvPr/>
        </p:nvCxnSpPr>
        <p:spPr>
          <a:xfrm flipV="1">
            <a:off x="4498848" y="3319272"/>
            <a:ext cx="2368296" cy="1161288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829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49AB0-B852-A96B-24D2-E6B9BF026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D22E5D9-EE40-D2DF-83B5-9943CEDA5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848" y="1334614"/>
            <a:ext cx="7282288" cy="53333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BF651A-5054-35F7-4DD5-C912FBCCF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914467" cy="1325563"/>
          </a:xfrm>
        </p:spPr>
        <p:txBody>
          <a:bodyPr/>
          <a:lstStyle/>
          <a:p>
            <a:r>
              <a:rPr lang="en-US" dirty="0"/>
              <a:t>Configure and launch a desktop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EE82C-C3BD-0780-91A7-38DF669F1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8" y="1825625"/>
            <a:ext cx="4091859" cy="4351338"/>
          </a:xfrm>
        </p:spPr>
        <p:txBody>
          <a:bodyPr>
            <a:normAutofit/>
          </a:bodyPr>
          <a:lstStyle/>
          <a:p>
            <a:r>
              <a:rPr lang="en-US" dirty="0"/>
              <a:t>Set the number of hours to 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Set the number of cores to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3A43C-0E04-0FC0-C770-0573AE7B6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742C-631A-CB4E-A490-45C4369C55E7}" type="slidenum">
              <a:rPr lang="en-US" smtClean="0"/>
              <a:t>11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7E24E31-891A-5915-0EB1-319CA1BA49F2}"/>
              </a:ext>
            </a:extLst>
          </p:cNvPr>
          <p:cNvCxnSpPr>
            <a:cxnSpLocks/>
          </p:cNvCxnSpPr>
          <p:nvPr/>
        </p:nvCxnSpPr>
        <p:spPr>
          <a:xfrm>
            <a:off x="4590288" y="2350008"/>
            <a:ext cx="2258568" cy="1609344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52984E6-226B-E690-A86F-737872DB7610}"/>
              </a:ext>
            </a:extLst>
          </p:cNvPr>
          <p:cNvCxnSpPr>
            <a:cxnSpLocks/>
          </p:cNvCxnSpPr>
          <p:nvPr/>
        </p:nvCxnSpPr>
        <p:spPr>
          <a:xfrm flipV="1">
            <a:off x="4727448" y="4370832"/>
            <a:ext cx="2057400" cy="219456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928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03834-6F87-267A-F45A-5E328999B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6CC871C-B4FB-B7B2-3D4A-C31603CA2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848" y="1334614"/>
            <a:ext cx="7282288" cy="53333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C9421A-79E7-BC61-CDF0-CE7B27853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914467" cy="1325563"/>
          </a:xfrm>
        </p:spPr>
        <p:txBody>
          <a:bodyPr/>
          <a:lstStyle/>
          <a:p>
            <a:r>
              <a:rPr lang="en-US" dirty="0"/>
              <a:t>Configure and launch a desktop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94708-D42B-847F-0490-3840CC156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8" y="1825625"/>
            <a:ext cx="4091859" cy="4351338"/>
          </a:xfrm>
        </p:spPr>
        <p:txBody>
          <a:bodyPr>
            <a:normAutofit/>
          </a:bodyPr>
          <a:lstStyle/>
          <a:p>
            <a:r>
              <a:rPr lang="en-US" dirty="0"/>
              <a:t>Make sure number of </a:t>
            </a:r>
            <a:r>
              <a:rPr lang="en-US" dirty="0" err="1"/>
              <a:t>gpus</a:t>
            </a:r>
            <a:r>
              <a:rPr lang="en-US" dirty="0"/>
              <a:t> is set to 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Select a project to attribute this job 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A206D4-A8CF-E028-866C-162016B08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742C-631A-CB4E-A490-45C4369C55E7}" type="slidenum">
              <a:rPr lang="en-US" smtClean="0"/>
              <a:t>12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694769F-1704-184E-4879-A56E35154A1E}"/>
              </a:ext>
            </a:extLst>
          </p:cNvPr>
          <p:cNvCxnSpPr>
            <a:cxnSpLocks/>
          </p:cNvCxnSpPr>
          <p:nvPr/>
        </p:nvCxnSpPr>
        <p:spPr>
          <a:xfrm>
            <a:off x="4590288" y="2350008"/>
            <a:ext cx="2212848" cy="2231136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80D4056-3CC8-79F4-F0BC-AB25269039AF}"/>
              </a:ext>
            </a:extLst>
          </p:cNvPr>
          <p:cNvCxnSpPr>
            <a:cxnSpLocks/>
          </p:cNvCxnSpPr>
          <p:nvPr/>
        </p:nvCxnSpPr>
        <p:spPr>
          <a:xfrm>
            <a:off x="4041648" y="4690872"/>
            <a:ext cx="2761488" cy="384048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114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E8C61-DE99-BC84-03A5-8558CBC4A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B9F9B56-8736-D8F6-D2D5-BA137590C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848" y="1334614"/>
            <a:ext cx="7282288" cy="53333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9FB1B4-0225-1220-0122-74931123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914467" cy="1325563"/>
          </a:xfrm>
        </p:spPr>
        <p:txBody>
          <a:bodyPr/>
          <a:lstStyle/>
          <a:p>
            <a:r>
              <a:rPr lang="en-US" dirty="0"/>
              <a:t>Configure and launch a desktop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E7B07-DEBC-D8B4-C849-20FE770C5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8" y="1825625"/>
            <a:ext cx="4091859" cy="4351338"/>
          </a:xfrm>
        </p:spPr>
        <p:txBody>
          <a:bodyPr>
            <a:normAutofit/>
          </a:bodyPr>
          <a:lstStyle/>
          <a:p>
            <a:r>
              <a:rPr lang="en-US" dirty="0"/>
              <a:t>Click “launch” to request an interactive desktop job with these parameters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2EEDC-2BDB-E0B3-9C45-15BC4B0D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742C-631A-CB4E-A490-45C4369C55E7}" type="slidenum">
              <a:rPr lang="en-US" smtClean="0"/>
              <a:t>13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2F26C0B-C98A-AFE1-EB17-E7F479A9AABD}"/>
              </a:ext>
            </a:extLst>
          </p:cNvPr>
          <p:cNvCxnSpPr>
            <a:cxnSpLocks/>
          </p:cNvCxnSpPr>
          <p:nvPr/>
        </p:nvCxnSpPr>
        <p:spPr>
          <a:xfrm>
            <a:off x="4498848" y="2944368"/>
            <a:ext cx="2368296" cy="2724206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498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FB91F-6742-6AB8-89AE-596CF14AC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CC6C37D-7386-9E0B-C367-E94D84D6B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541059"/>
            <a:ext cx="7772400" cy="48152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F6D5D6-1E33-5AC2-5E29-E1691C3A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914467" cy="1325563"/>
          </a:xfrm>
        </p:spPr>
        <p:txBody>
          <a:bodyPr/>
          <a:lstStyle/>
          <a:p>
            <a:r>
              <a:rPr lang="en-US" dirty="0"/>
              <a:t>Wait for the job to 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3C5FA-57CF-2CCC-6C8E-4AF3D1B33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8" y="1825625"/>
            <a:ext cx="4091859" cy="4351338"/>
          </a:xfrm>
        </p:spPr>
        <p:txBody>
          <a:bodyPr>
            <a:normAutofit/>
          </a:bodyPr>
          <a:lstStyle/>
          <a:p>
            <a:r>
              <a:rPr lang="en-US" dirty="0"/>
              <a:t>Wait for the job to queue. This may take a minute or two.</a:t>
            </a:r>
          </a:p>
          <a:p>
            <a:r>
              <a:rPr lang="en-US" dirty="0"/>
              <a:t>Click “connect to desktop”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C4A04-C2C5-64A7-44B1-2466F4DF9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742C-631A-CB4E-A490-45C4369C55E7}" type="slidenum">
              <a:rPr lang="en-US" smtClean="0"/>
              <a:t>14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21A51F7-44AF-2C4C-72A6-3CD265414491}"/>
              </a:ext>
            </a:extLst>
          </p:cNvPr>
          <p:cNvCxnSpPr>
            <a:cxnSpLocks/>
          </p:cNvCxnSpPr>
          <p:nvPr/>
        </p:nvCxnSpPr>
        <p:spPr>
          <a:xfrm>
            <a:off x="3758184" y="3529584"/>
            <a:ext cx="3392424" cy="1380744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545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A9D032-072E-03A7-2C88-4F3AA964D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Create a workshop directory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0A80249-4849-3EBA-A21C-F567D7B19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/>
              <a:t>Create a new directory where you will work in</a:t>
            </a:r>
          </a:p>
          <a:p>
            <a:pPr lvl="1"/>
            <a:r>
              <a:rPr lang="en-US" sz="2200" dirty="0"/>
              <a:t>&gt; </a:t>
            </a:r>
            <a:r>
              <a:rPr lang="en-US" sz="2200"/>
              <a:t>mkdir</a:t>
            </a:r>
            <a:r>
              <a:rPr lang="en-US" sz="2200" dirty="0"/>
              <a:t> </a:t>
            </a:r>
            <a:r>
              <a:rPr lang="en-US" sz="2200"/>
              <a:t>conn_workshop</a:t>
            </a:r>
            <a:endParaRPr lang="en-US" sz="2200" dirty="0"/>
          </a:p>
          <a:p>
            <a:r>
              <a:rPr lang="en-US" sz="2200" dirty="0"/>
              <a:t>Change the working directory</a:t>
            </a:r>
          </a:p>
          <a:p>
            <a:pPr lvl="1"/>
            <a:r>
              <a:rPr lang="en-US" sz="2200" dirty="0"/>
              <a:t>&gt; cd </a:t>
            </a:r>
            <a:r>
              <a:rPr lang="en-US" sz="2200"/>
              <a:t>conn_workshop</a:t>
            </a:r>
            <a:endParaRPr lang="en-US" sz="2200" dirty="0"/>
          </a:p>
        </p:txBody>
      </p:sp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F83B01A-5896-204C-982B-4AA6E504B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797996"/>
            <a:ext cx="6903720" cy="326200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741A95-E1B9-4FD0-2A71-B9A8A47E2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606742C-631A-CB4E-A490-45C4369C55E7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82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3FF685-1AE0-0FDB-AC8F-635C07B8E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4200"/>
              <a:t>Run the setup command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424B81-F239-AA0F-7CA6-3506DD863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/>
              <a:t>copy the setup scripts</a:t>
            </a:r>
          </a:p>
          <a:p>
            <a:pPr lvl="1"/>
            <a:r>
              <a:rPr lang="en-US" sz="2200"/>
              <a:t>&gt; cp </a:t>
            </a:r>
          </a:p>
          <a:p>
            <a:r>
              <a:rPr lang="en-US" sz="2200" dirty="0"/>
              <a:t>Run the setup script</a:t>
            </a:r>
          </a:p>
          <a:p>
            <a:pPr lvl="1"/>
            <a:r>
              <a:rPr lang="en-US" sz="2200"/>
              <a:t>&gt; ./setup.sh</a:t>
            </a:r>
          </a:p>
          <a:p>
            <a:r>
              <a:rPr lang="en-US" sz="2200" dirty="0"/>
              <a:t>Make sure that your directory looks like mine</a:t>
            </a:r>
          </a:p>
          <a:p>
            <a:pPr lvl="1"/>
            <a:r>
              <a:rPr lang="en-US" sz="2200"/>
              <a:t>&gt; ls</a:t>
            </a:r>
          </a:p>
        </p:txBody>
      </p:sp>
      <p:pic>
        <p:nvPicPr>
          <p:cNvPr id="9" name="Picture 8" descr="A computer screen shot of a black screen&#10;&#10;AI-generated content may be incorrect.">
            <a:extLst>
              <a:ext uri="{FF2B5EF4-FFF2-40B4-BE49-F238E27FC236}">
                <a16:creationId xmlns:a16="http://schemas.microsoft.com/office/drawing/2014/main" id="{8C59D01C-E512-D458-8DB9-0BC3D43AD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797996"/>
            <a:ext cx="6903720" cy="326200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99B8D-457B-C840-37E2-C07A6FCB5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606742C-631A-CB4E-A490-45C4369C55E7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94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BE1778-A451-6B57-56C3-0379E577A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B928DB-3824-B4DA-3533-56984CF6A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/>
              <a:t>Launch MATLAB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CF563-A73E-A760-2ECA-328E9DBE7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/>
              <a:t>Launch matlab:</a:t>
            </a:r>
          </a:p>
          <a:p>
            <a:pPr marL="0" indent="0">
              <a:buNone/>
            </a:pPr>
            <a:r>
              <a:rPr lang="en-US" sz="2200"/>
              <a:t>&gt; matlab</a:t>
            </a:r>
          </a:p>
        </p:txBody>
      </p:sp>
      <p:pic>
        <p:nvPicPr>
          <p:cNvPr id="9" name="Picture 8" descr="A computer screen shot of a black screen&#10;&#10;AI-generated content may be incorrect.">
            <a:extLst>
              <a:ext uri="{FF2B5EF4-FFF2-40B4-BE49-F238E27FC236}">
                <a16:creationId xmlns:a16="http://schemas.microsoft.com/office/drawing/2014/main" id="{159103A7-1B3C-9BE4-12DC-A7A688FC6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6" y="1262958"/>
            <a:ext cx="6903720" cy="433208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B87AB-7266-EF7A-1593-4CF6A8B4C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606742C-631A-CB4E-A490-45C4369C55E7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91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08C685-813B-CBCB-A827-04A3D87A8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BA7DDF-F59B-92A8-2436-13D31D435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 dirty="0"/>
              <a:t>Launch CONN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56E61-B212-0F09-CFA7-03F74D97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Within the MATLAB command window:</a:t>
            </a:r>
          </a:p>
          <a:p>
            <a:pPr marL="0" indent="0">
              <a:buNone/>
            </a:pPr>
            <a:r>
              <a:rPr lang="en-US" sz="2200" dirty="0"/>
              <a:t>&gt;&gt; conn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B08C4F-4B61-F857-BED6-0B0A179586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54296" y="1392913"/>
            <a:ext cx="6903720" cy="40721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D4126-33EA-E456-44FC-534FBECB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606742C-631A-CB4E-A490-45C4369C55E7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39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B389E-F5FB-A152-EB41-909CA77D8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9FDBA-3D86-EE2F-86C2-47874C1AD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Workshop 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71101F-58AA-FE19-6A70-357C973FB534}"/>
              </a:ext>
            </a:extLst>
          </p:cNvPr>
          <p:cNvSpPr/>
          <p:nvPr/>
        </p:nvSpPr>
        <p:spPr>
          <a:xfrm>
            <a:off x="566057" y="2377439"/>
            <a:ext cx="10787743" cy="344762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906A0D-D34C-61AA-29FC-60B186767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742C-631A-CB4E-A490-45C4369C55E7}" type="slidenum">
              <a:rPr lang="en-US" smtClean="0"/>
              <a:t>19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6E597D-CEC0-13AC-8080-BBF4901E9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the CONN toolbox?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Workshop Setup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CONN GUI Overview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Denoising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First Level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Batch Scripting and Parallel Processing</a:t>
            </a:r>
          </a:p>
        </p:txBody>
      </p:sp>
    </p:spTree>
    <p:extLst>
      <p:ext uri="{BB962C8B-B14F-4D97-AF65-F5344CB8AC3E}">
        <p14:creationId xmlns:p14="http://schemas.microsoft.com/office/powerpoint/2010/main" val="300887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3A31-45EF-0C69-81FE-896718A01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Workshop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2C479-E38A-C0AA-8904-F60F9A915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742C-631A-CB4E-A490-45C4369C55E7}" type="slidenum">
              <a:rPr lang="en-US" smtClean="0"/>
              <a:t>2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22A349C-B39C-1120-F590-D2E2C0698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the CONN toolbox?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Workshop Setup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CONN GUI Overview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Denoising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First Level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Batch Scripting and Parallel Processing</a:t>
            </a:r>
          </a:p>
        </p:txBody>
      </p:sp>
    </p:spTree>
    <p:extLst>
      <p:ext uri="{BB962C8B-B14F-4D97-AF65-F5344CB8AC3E}">
        <p14:creationId xmlns:p14="http://schemas.microsoft.com/office/powerpoint/2010/main" val="634100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10CCF-57D0-149F-0475-587FE3B2E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88B96-337E-08BC-7809-FB2C3422E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Workshop 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B4CC86-0F36-0878-3867-E3A69C75CA97}"/>
              </a:ext>
            </a:extLst>
          </p:cNvPr>
          <p:cNvSpPr/>
          <p:nvPr/>
        </p:nvSpPr>
        <p:spPr>
          <a:xfrm>
            <a:off x="566057" y="2377439"/>
            <a:ext cx="10787743" cy="344762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1C87B-77FA-5ED9-41A0-4A05F6FB0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742C-631A-CB4E-A490-45C4369C55E7}" type="slidenum">
              <a:rPr lang="en-US" smtClean="0"/>
              <a:t>20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796514-B903-FCA1-8497-C5C50FC6A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the CONN toolbox?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Workshop Setup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CONN GUI Overview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Denoising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First Level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Batch Scripting and Parallel Processing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14DBE9-614B-2CD1-8970-A18E066364B5}"/>
              </a:ext>
            </a:extLst>
          </p:cNvPr>
          <p:cNvSpPr/>
          <p:nvPr/>
        </p:nvSpPr>
        <p:spPr>
          <a:xfrm>
            <a:off x="566057" y="3299777"/>
            <a:ext cx="10787743" cy="301212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748C3A-C66D-C4BD-4314-B03544699650}"/>
              </a:ext>
            </a:extLst>
          </p:cNvPr>
          <p:cNvSpPr/>
          <p:nvPr/>
        </p:nvSpPr>
        <p:spPr>
          <a:xfrm>
            <a:off x="718457" y="1422400"/>
            <a:ext cx="10787743" cy="132556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6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6FF425-3841-C73D-5BBE-F599CDA43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CONN GUI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4604EF-8BBE-E9F5-B6D3-F321821E1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878" y="1246579"/>
            <a:ext cx="7214616" cy="43648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F4D55-C996-4F05-400B-A78E8E428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606742C-631A-CB4E-A490-45C4369C55E7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543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C4F9E-8CEB-2448-8479-63819C787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742C-631A-CB4E-A490-45C4369C55E7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03347B-C697-D10F-13CF-31910B973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194" y="1828801"/>
            <a:ext cx="7214616" cy="436484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1A9984C-D1F4-FEB3-38C5-FA89F9C68F6A}"/>
              </a:ext>
            </a:extLst>
          </p:cNvPr>
          <p:cNvCxnSpPr>
            <a:cxnSpLocks/>
          </p:cNvCxnSpPr>
          <p:nvPr/>
        </p:nvCxnSpPr>
        <p:spPr>
          <a:xfrm>
            <a:off x="1822705" y="1563624"/>
            <a:ext cx="856489" cy="4734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799B418-2EE4-5B66-85EE-5C8C0CCCD974}"/>
              </a:ext>
            </a:extLst>
          </p:cNvPr>
          <p:cNvCxnSpPr>
            <a:cxnSpLocks/>
          </p:cNvCxnSpPr>
          <p:nvPr/>
        </p:nvCxnSpPr>
        <p:spPr>
          <a:xfrm flipV="1">
            <a:off x="1822705" y="2240280"/>
            <a:ext cx="1267967" cy="137474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C8A04D1-BB4A-2CDE-3304-16A85CEF717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575304" y="649224"/>
            <a:ext cx="1584959" cy="134416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CA21006-4824-B857-63C5-C884AB7B9033}"/>
              </a:ext>
            </a:extLst>
          </p:cNvPr>
          <p:cNvCxnSpPr>
            <a:cxnSpLocks/>
          </p:cNvCxnSpPr>
          <p:nvPr/>
        </p:nvCxnSpPr>
        <p:spPr>
          <a:xfrm flipH="1">
            <a:off x="9649970" y="1147572"/>
            <a:ext cx="801622" cy="84582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5AA2256-7A8B-6D07-82AD-32C4B6FECAC9}"/>
              </a:ext>
            </a:extLst>
          </p:cNvPr>
          <p:cNvSpPr/>
          <p:nvPr/>
        </p:nvSpPr>
        <p:spPr>
          <a:xfrm>
            <a:off x="4684778" y="1993393"/>
            <a:ext cx="4965192" cy="338328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9C83D3-567A-4BB2-7348-EB7FD61F4076}"/>
              </a:ext>
            </a:extLst>
          </p:cNvPr>
          <p:cNvSpPr txBox="1"/>
          <p:nvPr/>
        </p:nvSpPr>
        <p:spPr>
          <a:xfrm>
            <a:off x="3425951" y="279892"/>
            <a:ext cx="3468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Links to online documentation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4DF74D-61FC-A742-DD85-9D7708D03EB3}"/>
              </a:ext>
            </a:extLst>
          </p:cNvPr>
          <p:cNvSpPr txBox="1"/>
          <p:nvPr/>
        </p:nvSpPr>
        <p:spPr>
          <a:xfrm>
            <a:off x="294132" y="408908"/>
            <a:ext cx="1789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Open, create new, close, or import data into a new conn ”project”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888BAB-C03F-9DC4-1C1F-09EEE4A2155D}"/>
              </a:ext>
            </a:extLst>
          </p:cNvPr>
          <p:cNvSpPr txBox="1"/>
          <p:nvPr/>
        </p:nvSpPr>
        <p:spPr>
          <a:xfrm>
            <a:off x="8717280" y="136525"/>
            <a:ext cx="3468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Processing options. Only become available once you run the previous step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6CDAFDC-4511-61DB-564C-D556B029D677}"/>
              </a:ext>
            </a:extLst>
          </p:cNvPr>
          <p:cNvSpPr txBox="1"/>
          <p:nvPr/>
        </p:nvSpPr>
        <p:spPr>
          <a:xfrm>
            <a:off x="167641" y="3279696"/>
            <a:ext cx="1789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Misc tools and configuration settings</a:t>
            </a:r>
          </a:p>
        </p:txBody>
      </p:sp>
    </p:spTree>
    <p:extLst>
      <p:ext uri="{BB962C8B-B14F-4D97-AF65-F5344CB8AC3E}">
        <p14:creationId xmlns:p14="http://schemas.microsoft.com/office/powerpoint/2010/main" val="2946478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373437D-4B2A-A14D-810B-D6C5D268C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BE057-2B02-A5DD-16C0-1A3C36E00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B4D07-1BCE-D1EA-0AF1-2CC516FBA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742C-631A-CB4E-A490-45C4369C55E7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F54A25-AB19-E4A3-FF6F-2369DE24CF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07326" y="2015164"/>
            <a:ext cx="7214616" cy="371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09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CA709A6-4D1E-8C55-ECB8-F06D4D962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7FDC-CEB5-F7FF-C808-EF9113745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EEEAF-64F9-BB65-F8A6-C570C98AE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742C-631A-CB4E-A490-45C4369C55E7}" type="slidenum">
              <a:rPr lang="en-US" smtClean="0"/>
              <a:t>24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3071AC-DE5B-A64F-7933-E5C712906F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07326" y="1691946"/>
            <a:ext cx="7214616" cy="4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02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FE9E3-5F56-6F93-3204-10E5F1E89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AFF26-07B2-BBAB-F5B1-A516CEAD5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Workshop 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968EAE-95FB-0689-1E5B-4C491B98A143}"/>
              </a:ext>
            </a:extLst>
          </p:cNvPr>
          <p:cNvSpPr/>
          <p:nvPr/>
        </p:nvSpPr>
        <p:spPr>
          <a:xfrm>
            <a:off x="566057" y="2377439"/>
            <a:ext cx="10787743" cy="344762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F3D7CB-5C39-49F6-B039-2ED67183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742C-631A-CB4E-A490-45C4369C55E7}" type="slidenum">
              <a:rPr lang="en-US" smtClean="0"/>
              <a:t>25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F8BA362-2CC2-821E-6ABB-DA8DB984C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the CONN toolbox?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Workshop Setup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Walk around the CONN GUI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Denoising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First Level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Batch Scripting and Parallel Processing</a:t>
            </a:r>
          </a:p>
        </p:txBody>
      </p:sp>
    </p:spTree>
    <p:extLst>
      <p:ext uri="{BB962C8B-B14F-4D97-AF65-F5344CB8AC3E}">
        <p14:creationId xmlns:p14="http://schemas.microsoft.com/office/powerpoint/2010/main" val="84401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B55B6-B623-E0E2-D0F9-0DF7CBEB6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857AD-E556-848D-825C-6871EB85E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Workshop 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8A4CDC-4F04-210C-E4C6-E6ADFC80ED5C}"/>
              </a:ext>
            </a:extLst>
          </p:cNvPr>
          <p:cNvSpPr/>
          <p:nvPr/>
        </p:nvSpPr>
        <p:spPr>
          <a:xfrm>
            <a:off x="566057" y="2377439"/>
            <a:ext cx="10787743" cy="344762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9AB47-9BCE-F0F1-61FF-E15830B06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742C-631A-CB4E-A490-45C4369C55E7}" type="slidenum">
              <a:rPr lang="en-US" smtClean="0"/>
              <a:t>26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8EE048-BF5E-D1B2-AF1C-DF45241CE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the CONN toolbox?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Workshop Setup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Walk around the CONN GUI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Denoising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First Level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Batch Scripting and Parallel Processing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BB8584-AC25-98DC-DD4A-56EBCE86F42C}"/>
              </a:ext>
            </a:extLst>
          </p:cNvPr>
          <p:cNvSpPr/>
          <p:nvPr/>
        </p:nvSpPr>
        <p:spPr>
          <a:xfrm>
            <a:off x="566057" y="3841749"/>
            <a:ext cx="10787743" cy="247015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47FDE6-C5E4-DCB2-A5B8-D6DCF032CE36}"/>
              </a:ext>
            </a:extLst>
          </p:cNvPr>
          <p:cNvSpPr/>
          <p:nvPr/>
        </p:nvSpPr>
        <p:spPr>
          <a:xfrm>
            <a:off x="718457" y="1422400"/>
            <a:ext cx="10787743" cy="1932516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6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11852D-4028-16A6-3E9D-9F1D2079B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A62120-11F8-C9C3-DA6D-42D84118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 dirty="0">
                <a:latin typeface="+mj-lt"/>
                <a:ea typeface="+mj-ea"/>
                <a:cs typeface="+mj-cs"/>
              </a:rPr>
              <a:t>Create a blank project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2B3AC19-FAAA-9D36-0375-17F156E39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 dirty="0"/>
              <a:t>Select “New”</a:t>
            </a:r>
          </a:p>
          <a:p>
            <a:r>
              <a:rPr lang="en-US" sz="2200" dirty="0"/>
              <a:t>Save the the project’s </a:t>
            </a:r>
            <a:r>
              <a:rPr lang="en-US" sz="2200" dirty="0" err="1"/>
              <a:t>conn.mat</a:t>
            </a:r>
            <a:r>
              <a:rPr lang="en-US" sz="2200" dirty="0"/>
              <a:t> file as “</a:t>
            </a:r>
            <a:r>
              <a:rPr lang="en-US" sz="2200" dirty="0" err="1"/>
              <a:t>conn_blank.mat</a:t>
            </a:r>
            <a:r>
              <a:rPr lang="en-US" sz="2200" dirty="0"/>
              <a:t>” to the “</a:t>
            </a:r>
            <a:r>
              <a:rPr lang="en-US" sz="2200" dirty="0" err="1"/>
              <a:t>con_projects</a:t>
            </a:r>
            <a:r>
              <a:rPr lang="en-US" sz="2200" dirty="0"/>
              <a:t>” directory.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E15DC4-05A1-8676-8595-E6AFDFF792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54296" y="1651118"/>
            <a:ext cx="6903720" cy="35557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CCFC4-BD4F-7242-8F4C-E7827AB5A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F606742C-631A-CB4E-A490-45C4369C55E7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8CAA25C-9324-CC80-B547-5D2D24A74D0B}"/>
              </a:ext>
            </a:extLst>
          </p:cNvPr>
          <p:cNvCxnSpPr>
            <a:cxnSpLocks/>
          </p:cNvCxnSpPr>
          <p:nvPr/>
        </p:nvCxnSpPr>
        <p:spPr>
          <a:xfrm>
            <a:off x="6473952" y="1362456"/>
            <a:ext cx="1097282" cy="10861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491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A847B7-303B-61E6-03DF-FD8A63939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2E1730-4A1D-9838-2A4D-56E9A4C62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4200" dirty="0"/>
              <a:t>The Setup Tab – Basic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8FBB9-2998-2849-97B2-9280B9CF5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 dirty="0"/>
              <a:t>Try setting the number of subjects to 4</a:t>
            </a:r>
          </a:p>
          <a:p>
            <a:r>
              <a:rPr lang="en-US" sz="2200" dirty="0"/>
              <a:t>Setting the number of sessions to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F7EB5C-F530-37D4-A57C-E1A9239BE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654296" y="1340625"/>
            <a:ext cx="6903720" cy="41767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77B2D-474E-EECF-6387-D97E08AC4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606742C-631A-CB4E-A490-45C4369C55E7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853D879-D58C-6A9D-2B78-61350C045BDE}"/>
              </a:ext>
            </a:extLst>
          </p:cNvPr>
          <p:cNvCxnSpPr>
            <a:cxnSpLocks/>
          </p:cNvCxnSpPr>
          <p:nvPr/>
        </p:nvCxnSpPr>
        <p:spPr>
          <a:xfrm>
            <a:off x="5751576" y="1487620"/>
            <a:ext cx="1097282" cy="10861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746F48-CFA8-9D7A-B66B-9FDE7C12CFE7}"/>
              </a:ext>
            </a:extLst>
          </p:cNvPr>
          <p:cNvCxnSpPr>
            <a:cxnSpLocks/>
          </p:cNvCxnSpPr>
          <p:nvPr/>
        </p:nvCxnSpPr>
        <p:spPr>
          <a:xfrm flipV="1">
            <a:off x="5608322" y="3001378"/>
            <a:ext cx="1258825" cy="48538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935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AEDAB0-C521-1C9E-0EF4-9061849D8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D7E2FE-2753-984A-93DE-AAFDA2D2A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4200"/>
              <a:t>The Setup Tab – Structural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92A43-3AEE-EA39-2473-816533D76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 dirty="0"/>
              <a:t>Use the import tool to assign the anatomical T1w images to our four subjects</a:t>
            </a:r>
          </a:p>
          <a:p>
            <a:r>
              <a:rPr lang="en-US" sz="2200" dirty="0"/>
              <a:t>Play around with some of the viewing tools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526002-9B66-7D58-EB03-2D0440FFA2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54296" y="1341828"/>
            <a:ext cx="6903720" cy="417434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F5B19-F589-9D4E-BA1F-EA702CA41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606742C-631A-CB4E-A490-45C4369C55E7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03BDB98-940E-F44C-521F-CEBF695938DD}"/>
              </a:ext>
            </a:extLst>
          </p:cNvPr>
          <p:cNvCxnSpPr>
            <a:cxnSpLocks/>
          </p:cNvCxnSpPr>
          <p:nvPr/>
        </p:nvCxnSpPr>
        <p:spPr>
          <a:xfrm flipH="1">
            <a:off x="10640569" y="987552"/>
            <a:ext cx="313943" cy="131447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244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ED70B-509D-4669-7AE0-FFFB33D45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99BDA-A617-C767-B48B-5E40FA348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Workshop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A84EE-BEC6-E251-C05D-18187F6A1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742C-631A-CB4E-A490-45C4369C55E7}" type="slidenum">
              <a:rPr lang="en-US" smtClean="0"/>
              <a:t>3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E86164F-190B-2614-FE50-DEBDA685A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the CONN toolbox?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Workshop Setup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CONN GUI Overview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Denoising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First Level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Batch Scripting and Parallel Processing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2B8675-05AF-549F-B106-4F84FCABB6FE}"/>
              </a:ext>
            </a:extLst>
          </p:cNvPr>
          <p:cNvSpPr/>
          <p:nvPr/>
        </p:nvSpPr>
        <p:spPr>
          <a:xfrm>
            <a:off x="566057" y="2235201"/>
            <a:ext cx="10787743" cy="394176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4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BD0BD9-E261-B7DE-818A-C4595257E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4061F9-006E-C6AE-51DA-83D634AEE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4200" dirty="0"/>
              <a:t>The Setup Tab – Functional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11077-0B29-CB21-EA7C-76E52BBD8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 dirty="0"/>
              <a:t>Use the import tool to assign the functional scan runs to each subject/session</a:t>
            </a:r>
          </a:p>
          <a:p>
            <a:r>
              <a:rPr lang="en-US" sz="2200" dirty="0"/>
              <a:t>Advanced import tool usage</a:t>
            </a:r>
          </a:p>
          <a:p>
            <a:r>
              <a:rPr lang="en-US" sz="2200" dirty="0"/>
              <a:t>Play around with some of the viewing tools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213B26-1EF3-5E38-61E8-FA7872D04A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54296" y="1651118"/>
            <a:ext cx="6903720" cy="35557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9EF5A-CCC7-099F-9350-A842439C9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606742C-631A-CB4E-A490-45C4369C55E7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A77EFCA-58CD-8A5A-D895-F6817BE90C44}"/>
              </a:ext>
            </a:extLst>
          </p:cNvPr>
          <p:cNvCxnSpPr>
            <a:cxnSpLocks/>
          </p:cNvCxnSpPr>
          <p:nvPr/>
        </p:nvCxnSpPr>
        <p:spPr>
          <a:xfrm flipH="1">
            <a:off x="10640569" y="987552"/>
            <a:ext cx="313943" cy="131447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2683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631197-685F-83A7-804B-C4782BB1F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A80EDD-D8B6-AB6B-77BE-F8ACDA23C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latin typeface="+mj-lt"/>
                <a:ea typeface="+mj-ea"/>
                <a:cs typeface="+mj-cs"/>
              </a:rPr>
              <a:t>Project import tools -- FMRIPREP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C7F9E8-7BDD-73AA-9110-FB1113F75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 dirty="0"/>
              <a:t>Project</a:t>
            </a:r>
          </a:p>
          <a:p>
            <a:r>
              <a:rPr lang="en-US" sz="2200" dirty="0"/>
              <a:t>New (Import)</a:t>
            </a:r>
          </a:p>
          <a:p>
            <a:r>
              <a:rPr lang="en-US" sz="2200" dirty="0"/>
              <a:t>From </a:t>
            </a:r>
            <a:r>
              <a:rPr lang="en-US" sz="2200" dirty="0" err="1"/>
              <a:t>fMRIPrep</a:t>
            </a:r>
            <a:r>
              <a:rPr lang="en-US" sz="2200" dirty="0"/>
              <a:t> dataset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573CC3-0F81-C919-E83E-61DE23EBA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654296" y="1651292"/>
            <a:ext cx="6903720" cy="355541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70D6F-D141-B383-F6F1-360F6DD2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F606742C-631A-CB4E-A490-45C4369C55E7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A7F439F-BD96-B487-093F-1330ABEE8CD6}"/>
              </a:ext>
            </a:extLst>
          </p:cNvPr>
          <p:cNvCxnSpPr>
            <a:cxnSpLocks/>
          </p:cNvCxnSpPr>
          <p:nvPr/>
        </p:nvCxnSpPr>
        <p:spPr>
          <a:xfrm flipH="1">
            <a:off x="6096000" y="1499056"/>
            <a:ext cx="313943" cy="131447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4131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815D6C-EEFA-0601-14BC-F864EC7E7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F9828-CD60-5408-B018-96DA035B2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latin typeface="+mj-lt"/>
                <a:ea typeface="+mj-ea"/>
                <a:cs typeface="+mj-cs"/>
              </a:rPr>
              <a:t>Project import tools -- FMRIPREP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79991E-CCF0-8EA4-FA0A-F639FC0F2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200" dirty="0"/>
              <a:t>Use </a:t>
            </a:r>
            <a:r>
              <a:rPr lang="en-US" sz="2200" dirty="0" err="1"/>
              <a:t>conn’s</a:t>
            </a:r>
            <a:r>
              <a:rPr lang="en-US" sz="2200" dirty="0"/>
              <a:t> file/directory selector tool to select our example data’s </a:t>
            </a:r>
            <a:r>
              <a:rPr lang="en-US" sz="2200" dirty="0" err="1"/>
              <a:t>fmriprep</a:t>
            </a:r>
            <a:r>
              <a:rPr lang="en-US" sz="2200" dirty="0"/>
              <a:t> directory:</a:t>
            </a:r>
          </a:p>
          <a:p>
            <a:pPr lvl="1"/>
            <a:r>
              <a:rPr lang="en-US" sz="1800" dirty="0"/>
              <a:t>./ds/derivatives/</a:t>
            </a:r>
            <a:r>
              <a:rPr lang="en-US" sz="1800" dirty="0" err="1"/>
              <a:t>fmriprep</a:t>
            </a:r>
            <a:endParaRPr lang="en-US" sz="1800" dirty="0"/>
          </a:p>
          <a:p>
            <a:r>
              <a:rPr lang="en-US" sz="2200" dirty="0"/>
              <a:t>Highlight the directory and hit select</a:t>
            </a:r>
          </a:p>
          <a:p>
            <a:r>
              <a:rPr lang="en-US" sz="2200" dirty="0"/>
              <a:t>Hit OK to proceed</a:t>
            </a:r>
          </a:p>
          <a:p>
            <a:r>
              <a:rPr lang="en-US" sz="2200" dirty="0"/>
              <a:t>Make sure “import selected files” option is selected</a:t>
            </a:r>
          </a:p>
          <a:p>
            <a:r>
              <a:rPr lang="en-US" sz="2200" dirty="0"/>
              <a:t>Hit blue import button</a:t>
            </a:r>
          </a:p>
          <a:p>
            <a:r>
              <a:rPr lang="en-US" sz="2200" dirty="0"/>
              <a:t>Hit OK to proceed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C79E6A-4ADF-5B5A-643F-A9C8EA9DB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654296" y="1651292"/>
            <a:ext cx="6903720" cy="355541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AEBFC-6DCE-1DBC-414D-AF920955A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F606742C-631A-CB4E-A490-45C4369C55E7}" type="slidenum">
              <a:rPr lang="en-US" smtClean="0"/>
              <a:pPr>
                <a:spcAft>
                  <a:spcPts val="600"/>
                </a:spcAft>
              </a:pPr>
              <a:t>32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4D3E9F3-80DD-63B9-42F0-BCA059E6AEA5}"/>
              </a:ext>
            </a:extLst>
          </p:cNvPr>
          <p:cNvCxnSpPr>
            <a:cxnSpLocks/>
          </p:cNvCxnSpPr>
          <p:nvPr/>
        </p:nvCxnSpPr>
        <p:spPr>
          <a:xfrm flipV="1">
            <a:off x="4059936" y="4645152"/>
            <a:ext cx="2249424" cy="4023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7956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FC78C0-6AFD-C969-7BB3-4FBE2224C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127942-35B6-347C-3D4E-F6A040E5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latin typeface="+mj-lt"/>
                <a:ea typeface="+mj-ea"/>
                <a:cs typeface="+mj-cs"/>
              </a:rPr>
              <a:t>Setup --ROIs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E741D7-3633-B84C-CCD1-5BE5BF7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 dirty="0"/>
              <a:t>No changes needed</a:t>
            </a:r>
          </a:p>
          <a:p>
            <a:r>
              <a:rPr lang="en-US" sz="2200" dirty="0"/>
              <a:t>This tab allows you to upload more ROI images and atlases</a:t>
            </a:r>
          </a:p>
          <a:p>
            <a:r>
              <a:rPr lang="en-US" sz="2200" dirty="0"/>
              <a:t>For example, for my dissertation, I used the </a:t>
            </a:r>
            <a:r>
              <a:rPr lang="en-US" sz="2200"/>
              <a:t>Schafer Atlas</a:t>
            </a:r>
            <a:endParaRPr lang="en-US" sz="2200" dirty="0"/>
          </a:p>
          <a:p>
            <a:pPr lvl="1"/>
            <a:endParaRPr lang="en-US" sz="2200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9254E34-0E8F-819F-174A-817483FD5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6" y="1651292"/>
            <a:ext cx="6903720" cy="355541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7BB2C-E7EA-B5DC-EAF7-A025CBE68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F606742C-631A-CB4E-A490-45C4369C55E7}" type="slidenum">
              <a:rPr lang="en-US" smtClean="0"/>
              <a:pPr>
                <a:spcAft>
                  <a:spcPts val="600"/>
                </a:spcAft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455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3850B4-9DB6-B51B-1556-5BC3CD106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A97CA-4CAB-EF9F-75C7-625AFDE6A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latin typeface="+mj-lt"/>
                <a:ea typeface="+mj-ea"/>
                <a:cs typeface="+mj-cs"/>
              </a:rPr>
              <a:t>Setup --Conditions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418269-7813-8807-3CAF-94DBB0013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endParaRPr lang="en-US" sz="2200" dirty="0"/>
          </a:p>
          <a:p>
            <a:pPr lvl="1"/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981AC0-70C6-13BB-296D-61CC9C5C0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654296" y="1651292"/>
            <a:ext cx="6903720" cy="355541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AFB84-B680-0BE4-6FD6-655E50D2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F606742C-631A-CB4E-A490-45C4369C55E7}" type="slidenum">
              <a:rPr lang="en-US" smtClean="0"/>
              <a:pPr>
                <a:spcAft>
                  <a:spcPts val="600"/>
                </a:spcAft>
              </a:pPr>
              <a:t>34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EEF366A-FE24-7CC6-B525-2CBB9141C1ED}"/>
              </a:ext>
            </a:extLst>
          </p:cNvPr>
          <p:cNvSpPr txBox="1">
            <a:spLocks/>
          </p:cNvSpPr>
          <p:nvPr/>
        </p:nvSpPr>
        <p:spPr>
          <a:xfrm>
            <a:off x="783336" y="29596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No changes needed</a:t>
            </a:r>
          </a:p>
          <a:p>
            <a:r>
              <a:rPr lang="en-US" sz="2200" dirty="0"/>
              <a:t>There are not events files for my small, 1 subject example dataset</a:t>
            </a:r>
          </a:p>
        </p:txBody>
      </p:sp>
    </p:spTree>
    <p:extLst>
      <p:ext uri="{BB962C8B-B14F-4D97-AF65-F5344CB8AC3E}">
        <p14:creationId xmlns:p14="http://schemas.microsoft.com/office/powerpoint/2010/main" val="4403513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6EBDA3-93C0-5FB5-C67B-B4E043A76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0E7AA-B6A2-6303-AD59-74BDF0E81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latin typeface="+mj-lt"/>
                <a:ea typeface="+mj-ea"/>
                <a:cs typeface="+mj-cs"/>
              </a:rPr>
              <a:t>Setup–Covariates (1</a:t>
            </a:r>
            <a:r>
              <a:rPr lang="en-US" sz="3800" kern="1200" baseline="30000">
                <a:latin typeface="+mj-lt"/>
                <a:ea typeface="+mj-ea"/>
                <a:cs typeface="+mj-cs"/>
              </a:rPr>
              <a:t>st</a:t>
            </a:r>
            <a:r>
              <a:rPr lang="en-US" sz="3800" kern="1200">
                <a:latin typeface="+mj-lt"/>
                <a:ea typeface="+mj-ea"/>
                <a:cs typeface="+mj-cs"/>
              </a:rPr>
              <a:t>-Level)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08738C-C4CD-6660-6928-71AAB75EC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 dirty="0"/>
              <a:t>The really nice thing about the </a:t>
            </a:r>
            <a:r>
              <a:rPr lang="en-US" sz="2200" dirty="0" err="1"/>
              <a:t>fmriprep</a:t>
            </a:r>
            <a:r>
              <a:rPr lang="en-US" sz="2200" dirty="0"/>
              <a:t> import tool is that it </a:t>
            </a:r>
            <a:r>
              <a:rPr lang="en-US" sz="2200" b="1" dirty="0"/>
              <a:t>automatically</a:t>
            </a:r>
            <a:r>
              <a:rPr lang="en-US" sz="2200" dirty="0"/>
              <a:t> loads in </a:t>
            </a:r>
            <a:r>
              <a:rPr lang="en-US" sz="2200" dirty="0" err="1"/>
              <a:t>fmriprep’s</a:t>
            </a:r>
            <a:r>
              <a:rPr lang="en-US" sz="2200" dirty="0"/>
              <a:t> nuisance regressors!</a:t>
            </a:r>
          </a:p>
          <a:p>
            <a:r>
              <a:rPr lang="en-US" sz="2200" dirty="0"/>
              <a:t>There should be nothing to change here</a:t>
            </a:r>
          </a:p>
          <a:p>
            <a:endParaRPr lang="en-US" sz="2200" dirty="0"/>
          </a:p>
          <a:p>
            <a:pPr lvl="1"/>
            <a:endParaRPr lang="en-U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C4F849-B4CA-5A82-E52A-E439A20DA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654296" y="1651292"/>
            <a:ext cx="6903720" cy="355541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C8DEE-D424-2E20-2243-B7E0F72F2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F606742C-631A-CB4E-A490-45C4369C55E7}" type="slidenum">
              <a:rPr lang="en-US" smtClean="0"/>
              <a:pPr>
                <a:spcAft>
                  <a:spcPts val="600"/>
                </a:spcAft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9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F30367-585E-3913-F3CF-1ED1CE07C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B2CEFC-393D-EE95-5536-15178C027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latin typeface="+mj-lt"/>
                <a:ea typeface="+mj-ea"/>
                <a:cs typeface="+mj-cs"/>
              </a:rPr>
              <a:t>Setup–Covariates (2</a:t>
            </a:r>
            <a:r>
              <a:rPr lang="en-US" sz="3800" kern="1200" baseline="30000">
                <a:latin typeface="+mj-lt"/>
                <a:ea typeface="+mj-ea"/>
                <a:cs typeface="+mj-cs"/>
              </a:rPr>
              <a:t>nd</a:t>
            </a:r>
            <a:r>
              <a:rPr lang="en-US" sz="3800" kern="1200">
                <a:latin typeface="+mj-lt"/>
                <a:ea typeface="+mj-ea"/>
                <a:cs typeface="+mj-cs"/>
              </a:rPr>
              <a:t>-Level)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CE4AB5-85C7-3714-12C4-F243DCE39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fontScale="92500"/>
          </a:bodyPr>
          <a:lstStyle/>
          <a:p>
            <a:r>
              <a:rPr lang="en-US" sz="2200" dirty="0"/>
              <a:t>The FMRIPREP import tool also automatically creates several second level regressors based on QC measures</a:t>
            </a:r>
          </a:p>
          <a:p>
            <a:r>
              <a:rPr lang="en-US" sz="2200" dirty="0"/>
              <a:t>You can enter other between subjects covariates here</a:t>
            </a:r>
          </a:p>
          <a:p>
            <a:pPr lvl="1"/>
            <a:r>
              <a:rPr lang="en-US" sz="1800" dirty="0"/>
              <a:t>E.g., age, gender, education</a:t>
            </a:r>
          </a:p>
          <a:p>
            <a:r>
              <a:rPr lang="en-US" sz="2200" dirty="0"/>
              <a:t>We will leave this be for our tutorial</a:t>
            </a:r>
          </a:p>
          <a:p>
            <a:pPr lvl="1"/>
            <a:endParaRPr lang="en-U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188BFC-EF32-17B5-B423-8C2E408CF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654296" y="1651292"/>
            <a:ext cx="6903720" cy="355541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97235-0F4C-0210-D040-C92B969C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F606742C-631A-CB4E-A490-45C4369C55E7}" type="slidenum">
              <a:rPr lang="en-US" smtClean="0"/>
              <a:pPr>
                <a:spcAft>
                  <a:spcPts val="600"/>
                </a:spcAft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245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A27EC5-116D-23F4-088B-031BAFB58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C1EC3E-346B-218D-BA0B-F30F1AC10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latin typeface="+mj-lt"/>
                <a:ea typeface="+mj-ea"/>
                <a:cs typeface="+mj-cs"/>
              </a:rPr>
              <a:t>Setup–Other imaging data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5D39805-6209-FF73-516A-FDF78201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1900" dirty="0"/>
              <a:t>You can attach other data to your project, including field maps, displacement maps, and the like</a:t>
            </a:r>
          </a:p>
          <a:p>
            <a:r>
              <a:rPr lang="en-US" sz="1900" dirty="0"/>
              <a:t>Some of this data is used by CONN’s preprocessing pipelines. I have rarely used it</a:t>
            </a:r>
          </a:p>
          <a:p>
            <a:r>
              <a:rPr lang="en-US" sz="1900" dirty="0"/>
              <a:t>We can leave this be for now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515B4F-D679-8106-D279-381273DFE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654296" y="1651292"/>
            <a:ext cx="6903720" cy="355541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11EBD-FAB2-84B4-7742-8E040F83F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F606742C-631A-CB4E-A490-45C4369C55E7}" type="slidenum">
              <a:rPr lang="en-US" smtClean="0"/>
              <a:pPr>
                <a:spcAft>
                  <a:spcPts val="600"/>
                </a:spcAft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419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8C6DC2-75EF-044A-A4BF-224B7D6B0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F2969A-8D6B-87F3-3358-67EA1F65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latin typeface="+mj-lt"/>
                <a:ea typeface="+mj-ea"/>
                <a:cs typeface="+mj-cs"/>
              </a:rPr>
              <a:t>Setup–Options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8F0A22-CFA1-6E69-1744-5DDB87C78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1900" dirty="0"/>
              <a:t>By default, CONN enables all analyses</a:t>
            </a:r>
          </a:p>
          <a:p>
            <a:r>
              <a:rPr lang="en-US" sz="1900" dirty="0"/>
              <a:t>Voxel-to-voxel analyses can be computationally intensive. Let’s run ROI-to-ROI and Seed-to-Voxel analyses</a:t>
            </a:r>
          </a:p>
          <a:p>
            <a:r>
              <a:rPr lang="en-US" sz="1900" dirty="0"/>
              <a:t>Other options you could change here could be utilizing subject specific brain masks (</a:t>
            </a:r>
            <a:r>
              <a:rPr lang="en-US" sz="1900" b="1" dirty="0"/>
              <a:t>Analysis mask</a:t>
            </a:r>
            <a:r>
              <a:rPr lang="en-US" sz="1900" dirty="0"/>
              <a:t>) and checking the boxes to write out intermediate steps (</a:t>
            </a:r>
            <a:r>
              <a:rPr lang="en-US" sz="1900" b="1" dirty="0"/>
              <a:t>Optional output files</a:t>
            </a:r>
            <a:r>
              <a:rPr lang="en-US" sz="1900" dirty="0"/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6AE0D8-A69C-F075-985E-039B0F2BB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654296" y="1651292"/>
            <a:ext cx="6903720" cy="355541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E9802-8818-213E-3740-EF841D306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F606742C-631A-CB4E-A490-45C4369C55E7}" type="slidenum">
              <a:rPr lang="en-US" smtClean="0"/>
              <a:pPr>
                <a:spcAft>
                  <a:spcPts val="600"/>
                </a:spcAft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051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B1EB9E-4EC9-A8A4-0DF8-BD79C1FB8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6B7845-9BAA-8BF3-5714-FCC27FB28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latin typeface="+mj-lt"/>
                <a:ea typeface="+mj-ea"/>
                <a:cs typeface="+mj-cs"/>
              </a:rPr>
              <a:t>Run Setup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537AE20-0A34-B5FB-6D8C-E98B6F383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1900" dirty="0"/>
              <a:t>Run CONN’s setup routine (mainly importing data from NIFTI/text into MATLAB *.mat files) by pressing “done”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68B35B-7602-6DF0-EF4E-3DEE45E32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654296" y="1651292"/>
            <a:ext cx="6903720" cy="355541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77712-FB38-4716-B365-8B8691542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F606742C-631A-CB4E-A490-45C4369C55E7}" type="slidenum">
              <a:rPr lang="en-US" smtClean="0"/>
              <a:pPr>
                <a:spcAft>
                  <a:spcPts val="600"/>
                </a:spcAft>
              </a:pPr>
              <a:t>39</a:t>
            </a:fld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9F80F2B-03EB-D690-3E1E-242DEC78C446}"/>
              </a:ext>
            </a:extLst>
          </p:cNvPr>
          <p:cNvCxnSpPr>
            <a:cxnSpLocks/>
          </p:cNvCxnSpPr>
          <p:nvPr/>
        </p:nvCxnSpPr>
        <p:spPr>
          <a:xfrm flipV="1">
            <a:off x="3151623" y="5120640"/>
            <a:ext cx="1502673" cy="30123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679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E27DD2-7BF6-107D-741A-D0B65FA47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The CONN Toolbox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10DDE-A92A-9FDD-07EE-A0F7E8F45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A popular, </a:t>
            </a:r>
            <a:r>
              <a:rPr lang="en-US" sz="2200" b="1" dirty="0"/>
              <a:t>open source</a:t>
            </a:r>
            <a:r>
              <a:rPr lang="en-US" sz="2200" dirty="0"/>
              <a:t>, </a:t>
            </a:r>
            <a:r>
              <a:rPr lang="en-US" sz="2200" b="1" dirty="0"/>
              <a:t>SPM/MATLAB </a:t>
            </a:r>
            <a:r>
              <a:rPr lang="en-US" sz="2200" dirty="0"/>
              <a:t>based, computation, display,  and analysis platform for performing </a:t>
            </a:r>
            <a:r>
              <a:rPr lang="en-US" sz="2200" b="1" dirty="0"/>
              <a:t>functional connectivity</a:t>
            </a:r>
            <a:r>
              <a:rPr lang="en-US" sz="2200" dirty="0"/>
              <a:t> analysis of functional magnetic resonance imaging (</a:t>
            </a:r>
            <a:r>
              <a:rPr lang="en-US" sz="2200" b="1" dirty="0"/>
              <a:t>fMRI</a:t>
            </a:r>
            <a:r>
              <a:rPr lang="en-US" sz="2200" dirty="0"/>
              <a:t>) data.</a:t>
            </a:r>
          </a:p>
          <a:p>
            <a:r>
              <a:rPr lang="en-US" sz="2200" dirty="0"/>
              <a:t>Has a nice GUI and is (relatively) easy to use.</a:t>
            </a:r>
          </a:p>
        </p:txBody>
      </p:sp>
      <p:pic>
        <p:nvPicPr>
          <p:cNvPr id="6" name="Picture 5" descr="A close-up of x-ray images&#10;&#10;AI-generated content may be incorrect.">
            <a:extLst>
              <a:ext uri="{FF2B5EF4-FFF2-40B4-BE49-F238E27FC236}">
                <a16:creationId xmlns:a16="http://schemas.microsoft.com/office/drawing/2014/main" id="{99801F3F-B893-A87F-A920-C2C1A7FF76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06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BE9A1-E7A8-3D16-F8DB-90C3C817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606742C-631A-CB4E-A490-45C4369C55E7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778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90641E-9C5A-1BD9-FC25-488295FB5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FB6FB2-7DC7-7569-5909-30E07F476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latin typeface="+mj-lt"/>
                <a:ea typeface="+mj-ea"/>
                <a:cs typeface="+mj-cs"/>
              </a:rPr>
              <a:t>Run Setup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BB165B-E80E-A250-FD65-1B7A13CC7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1900" dirty="0"/>
              <a:t>After hitting done on any of CONN’s processing steps, you will be presented with this dialogue box.</a:t>
            </a:r>
          </a:p>
          <a:p>
            <a:r>
              <a:rPr lang="en-US" sz="1900" dirty="0"/>
              <a:t>The import option is the last one:</a:t>
            </a:r>
          </a:p>
          <a:p>
            <a:pPr lvl="1"/>
            <a:r>
              <a:rPr lang="en-US" sz="1500" b="1" dirty="0"/>
              <a:t>local processing </a:t>
            </a:r>
            <a:r>
              <a:rPr lang="en-US" sz="1500" dirty="0"/>
              <a:t>– use 1 core on this computer. Run serially. Slowest option</a:t>
            </a:r>
          </a:p>
          <a:p>
            <a:pPr lvl="1"/>
            <a:r>
              <a:rPr lang="en-US" sz="1500" b="1" dirty="0"/>
              <a:t>queue/script </a:t>
            </a:r>
            <a:r>
              <a:rPr lang="en-US" sz="1500" dirty="0"/>
              <a:t>–generates a </a:t>
            </a:r>
            <a:r>
              <a:rPr lang="en-US" sz="1500" dirty="0" err="1"/>
              <a:t>matlab</a:t>
            </a:r>
            <a:r>
              <a:rPr lang="en-US" sz="1500" dirty="0"/>
              <a:t> script to run this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E7852F-7FC4-B8D3-F1B4-D0846652D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654296" y="1651292"/>
            <a:ext cx="6903720" cy="355541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6B2D1-9AAD-0048-D66A-691493E16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F606742C-631A-CB4E-A490-45C4369C55E7}" type="slidenum">
              <a:rPr lang="en-US" smtClean="0"/>
              <a:pPr>
                <a:spcAft>
                  <a:spcPts val="600"/>
                </a:spcAft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424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0722D9-4CCF-FE3D-0BA4-B0C34356D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001E762-A7B4-7B8A-25AD-0E73F3C50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9B7D0-6FD0-E7D5-D506-834B62555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latin typeface="+mj-lt"/>
                <a:ea typeface="+mj-ea"/>
                <a:cs typeface="+mj-cs"/>
              </a:rPr>
              <a:t>Run Setup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DD38397A-6D16-C52F-0328-8C1400627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B09221-1BEC-DDAC-0ADE-669721EC1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1500" dirty="0"/>
              <a:t>Distributed (parallel) processing options:</a:t>
            </a:r>
          </a:p>
          <a:p>
            <a:pPr lvl="1"/>
            <a:endParaRPr lang="en-US" sz="1100" b="1" dirty="0"/>
          </a:p>
          <a:p>
            <a:r>
              <a:rPr lang="en-US" sz="1500" b="1" dirty="0"/>
              <a:t>Grid Engine computer cluster </a:t>
            </a:r>
            <a:r>
              <a:rPr lang="en-US" sz="1500" dirty="0"/>
              <a:t>= this option will automatically break your project up into N “chunks” and create a batch job for each “chunk”. It then submits these jobs to the SCC’s scheduler and waits for them to finish</a:t>
            </a:r>
          </a:p>
          <a:p>
            <a:r>
              <a:rPr lang="en-US" sz="1500" b="1" dirty="0"/>
              <a:t>Background process (Unix, Mac)</a:t>
            </a:r>
            <a:r>
              <a:rPr lang="en-US" sz="1500" dirty="0"/>
              <a:t> = utilizes the cores of the current computer. Runs each of N “chunks” of subjects on a different </a:t>
            </a:r>
            <a:r>
              <a:rPr lang="en-US" sz="1500" dirty="0" err="1"/>
              <a:t>cpu</a:t>
            </a:r>
            <a:r>
              <a:rPr lang="en-US" sz="1500" dirty="0"/>
              <a:t>. Can be used on an interactive desktop job with sufficient resources</a:t>
            </a:r>
            <a:endParaRPr lang="en-US" sz="15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3FF04D-7BE6-C1B0-A48B-94575F2D3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654296" y="1651292"/>
            <a:ext cx="6903720" cy="355541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14D048-3CC1-D0DD-E838-E9DC2525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F606742C-631A-CB4E-A490-45C4369C55E7}" type="slidenum">
              <a:rPr lang="en-US" smtClean="0"/>
              <a:pPr>
                <a:spcAft>
                  <a:spcPts val="600"/>
                </a:spcAft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473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A9F6D-882C-12FB-8FC7-8EE58ADC5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6A88C-3DCE-EA4F-2379-A4BEDA3D3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Workshop 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FF058D-E9F0-131A-4A57-7479438FE070}"/>
              </a:ext>
            </a:extLst>
          </p:cNvPr>
          <p:cNvSpPr/>
          <p:nvPr/>
        </p:nvSpPr>
        <p:spPr>
          <a:xfrm>
            <a:off x="566057" y="2377439"/>
            <a:ext cx="10787743" cy="344762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BF7FDC-33F4-3A37-2B08-8650932E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742C-631A-CB4E-A490-45C4369C55E7}" type="slidenum">
              <a:rPr lang="en-US" smtClean="0"/>
              <a:t>42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175869-F590-B531-E295-3D3C772D5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the CONN toolbox?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Workshop Setup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Walk around the CONN GUI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Denoising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First Level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Batch Scripting and Parallel Processing</a:t>
            </a:r>
          </a:p>
        </p:txBody>
      </p:sp>
    </p:spTree>
    <p:extLst>
      <p:ext uri="{BB962C8B-B14F-4D97-AF65-F5344CB8AC3E}">
        <p14:creationId xmlns:p14="http://schemas.microsoft.com/office/powerpoint/2010/main" val="260259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16DE8-E02B-ED2D-063A-22EAEF9CE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44680-07D4-5B26-3517-05CC951FF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Workshop 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9DA801-BF45-A6F6-1A05-146C3E9FFEC0}"/>
              </a:ext>
            </a:extLst>
          </p:cNvPr>
          <p:cNvSpPr/>
          <p:nvPr/>
        </p:nvSpPr>
        <p:spPr>
          <a:xfrm>
            <a:off x="566057" y="2377439"/>
            <a:ext cx="10787743" cy="344762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3D84A1-EE07-3DA4-663A-44E8B8A7E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742C-631A-CB4E-A490-45C4369C55E7}" type="slidenum">
              <a:rPr lang="en-US" smtClean="0"/>
              <a:t>43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400F734-EEF8-16CE-A157-0F85CD0A0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the CONN toolbox?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Workshop Setup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Walk around the CONN GUI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Denoising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First Level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Batch Scripting and Parallel Processing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DBA9C8-5A68-7C40-6926-25DF1EA3BF13}"/>
              </a:ext>
            </a:extLst>
          </p:cNvPr>
          <p:cNvSpPr/>
          <p:nvPr/>
        </p:nvSpPr>
        <p:spPr>
          <a:xfrm>
            <a:off x="566057" y="4319797"/>
            <a:ext cx="10787743" cy="199210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C586DC-8B17-4F04-0858-C279937B0E6B}"/>
              </a:ext>
            </a:extLst>
          </p:cNvPr>
          <p:cNvSpPr/>
          <p:nvPr/>
        </p:nvSpPr>
        <p:spPr>
          <a:xfrm>
            <a:off x="718457" y="1422399"/>
            <a:ext cx="10787743" cy="241056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1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D478EC-79E4-CD0A-7764-F6C13CFDA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E451FF-8440-287F-3A10-64D0C6C62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4200"/>
              <a:t>The Denoising Tab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B45E7E-9B3D-DD5A-2B43-4DABC5E7E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1400" dirty="0"/>
              <a:t>The denoising tab will become available once the setup process finishes running</a:t>
            </a:r>
          </a:p>
          <a:p>
            <a:r>
              <a:rPr lang="en-US" sz="1400" dirty="0"/>
              <a:t>The tab contains various figures previewing the effect of denoising</a:t>
            </a:r>
          </a:p>
          <a:p>
            <a:r>
              <a:rPr lang="en-US" sz="1400" dirty="0"/>
              <a:t>The only change we will make here is to add global signal to the list of confounds to perform global signal regression (somewhat controversial)</a:t>
            </a:r>
          </a:p>
          <a:p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9EE1A-0B26-4FC8-F5EE-90FD305BA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654296" y="1651292"/>
            <a:ext cx="6903720" cy="355541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E418C-8BBB-625E-9291-76368FC0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606742C-631A-CB4E-A490-45C4369C55E7}" type="slidenum">
              <a:rPr lang="en-US" smtClean="0"/>
              <a:pPr>
                <a:spcAft>
                  <a:spcPts val="600"/>
                </a:spcAft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147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A5686F-9492-2537-3A9D-E0C9C19BB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48FCA9-982C-1026-713E-BCFD54BF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latin typeface="+mj-lt"/>
                <a:ea typeface="+mj-ea"/>
                <a:cs typeface="+mj-cs"/>
              </a:rPr>
              <a:t>Run Denoising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F4175CF-60C4-EE4C-611C-695FFEC19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dirty="0"/>
              <a:t>To run denoising, select done in the bottom left corner</a:t>
            </a:r>
          </a:p>
          <a:p>
            <a:pPr marL="0" indent="0">
              <a:buNone/>
            </a:pPr>
            <a:r>
              <a:rPr lang="en-US" sz="1800" dirty="0"/>
              <a:t>You will get the same computation options dialogue as before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B60904-2FC4-2FE4-ED4E-8AD295632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654296" y="1651292"/>
            <a:ext cx="6903720" cy="355541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A6489-3759-81A1-6F4A-9AAEEC774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F606742C-631A-CB4E-A490-45C4369C55E7}" type="slidenum">
              <a:rPr lang="en-US" smtClean="0"/>
              <a:pPr>
                <a:spcAft>
                  <a:spcPts val="600"/>
                </a:spcAft>
              </a:pPr>
              <a:t>45</a:t>
            </a:fld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647045A-8DCC-E5E1-BB73-EBEDB98586BE}"/>
              </a:ext>
            </a:extLst>
          </p:cNvPr>
          <p:cNvCxnSpPr>
            <a:cxnSpLocks/>
          </p:cNvCxnSpPr>
          <p:nvPr/>
        </p:nvCxnSpPr>
        <p:spPr>
          <a:xfrm flipV="1">
            <a:off x="3151623" y="5120640"/>
            <a:ext cx="1502673" cy="30123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6791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1A61C-EA42-4828-0A32-5F3643152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59C47-6D68-3555-97B0-092D14A15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Workshop 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6E6EF3-2C30-15D1-A4A0-AE9483D0DA39}"/>
              </a:ext>
            </a:extLst>
          </p:cNvPr>
          <p:cNvSpPr/>
          <p:nvPr/>
        </p:nvSpPr>
        <p:spPr>
          <a:xfrm>
            <a:off x="566057" y="2377439"/>
            <a:ext cx="10787743" cy="344762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6678A-36A5-24C5-B187-841EC31EE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742C-631A-CB4E-A490-45C4369C55E7}" type="slidenum">
              <a:rPr lang="en-US" smtClean="0"/>
              <a:t>46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F5AF6C5-9EEF-881E-DC60-C7998D4F7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the CONN toolbox?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Workshop Setup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Walk around the CONN GUI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Denoising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First Level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Second Level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Batch Scripting and Parallel Processing</a:t>
            </a:r>
          </a:p>
        </p:txBody>
      </p:sp>
    </p:spTree>
    <p:extLst>
      <p:ext uri="{BB962C8B-B14F-4D97-AF65-F5344CB8AC3E}">
        <p14:creationId xmlns:p14="http://schemas.microsoft.com/office/powerpoint/2010/main" val="113457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B4D4C-59EC-FA11-6B5F-B553E1612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E9F93-D724-F293-0A1C-02B11BFD5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Workshop 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9C3B15-82FC-670F-5678-F90D10F10E3F}"/>
              </a:ext>
            </a:extLst>
          </p:cNvPr>
          <p:cNvSpPr/>
          <p:nvPr/>
        </p:nvSpPr>
        <p:spPr>
          <a:xfrm>
            <a:off x="566057" y="2377439"/>
            <a:ext cx="10787743" cy="344762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5CDB1-949D-006E-66FB-0C6C1BFDC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742C-631A-CB4E-A490-45C4369C55E7}" type="slidenum">
              <a:rPr lang="en-US" smtClean="0"/>
              <a:t>47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31D7C4-8EF3-2F84-AC44-232BEEB7A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the CONN toolbox?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Workshop Setup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Walk around the CONN GUI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Denoising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First Level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Second Level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Batch Scripting and Parallel Processing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0A7BEB-912D-B96A-306C-C0F5727AE992}"/>
              </a:ext>
            </a:extLst>
          </p:cNvPr>
          <p:cNvSpPr/>
          <p:nvPr/>
        </p:nvSpPr>
        <p:spPr>
          <a:xfrm>
            <a:off x="566057" y="4788003"/>
            <a:ext cx="10787743" cy="1523896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2C80B0-7C98-1D36-D6AD-4C55F120D48B}"/>
              </a:ext>
            </a:extLst>
          </p:cNvPr>
          <p:cNvSpPr/>
          <p:nvPr/>
        </p:nvSpPr>
        <p:spPr>
          <a:xfrm>
            <a:off x="718457" y="1422398"/>
            <a:ext cx="10787743" cy="287877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9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8EB17B-D2A1-C434-3EEA-812C5CBB4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221032-B34D-24C6-1913-80DC6A3D9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/>
              <a:t>First level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42CFC5-EBBD-2685-E39B-3D66469F3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Like with denoising, CONN will preview the results of certain analyses</a:t>
            </a:r>
          </a:p>
          <a:p>
            <a:pPr marL="0" indent="0">
              <a:buNone/>
            </a:pPr>
            <a:r>
              <a:rPr lang="en-US" sz="2200" dirty="0"/>
              <a:t>Let’s select correlation (bivariate), no weighting, and use the network ROIs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94A523-DD50-A2E9-689E-A4517C1F9D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54632" y="1651292"/>
            <a:ext cx="6903047" cy="355541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007D4-864E-32E9-8DB7-280428348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606742C-631A-CB4E-A490-45C4369C55E7}" type="slidenum">
              <a:rPr lang="en-US" smtClean="0"/>
              <a:pPr>
                <a:spcAft>
                  <a:spcPts val="600"/>
                </a:spcAft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275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F26DAD-3655-A440-9A76-1782A94A6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D45C7-9B0D-77AC-0031-E17EF5B0E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/>
              <a:t>Run First Level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45F0640-07D7-2F11-1DC2-90B1DBE4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To run a first-level analysis, select done in the bottom left corner</a:t>
            </a:r>
          </a:p>
          <a:p>
            <a:pPr marL="0" indent="0">
              <a:buNone/>
            </a:pPr>
            <a:r>
              <a:rPr lang="en-US" sz="2200" dirty="0"/>
              <a:t>You will get the same computation options dialogue as before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31322D-E03A-74C8-C374-A00346CBE6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54632" y="1651292"/>
            <a:ext cx="6903047" cy="355541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F9E77-1392-2A71-CF7C-2CF17311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606742C-631A-CB4E-A490-45C4369C55E7}" type="slidenum">
              <a:rPr lang="en-US" smtClean="0"/>
              <a:pPr>
                <a:spcAft>
                  <a:spcPts val="600"/>
                </a:spcAft>
              </a:pPr>
              <a:t>49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C30FC36-253A-0E0F-B82C-A2E203F437D9}"/>
              </a:ext>
            </a:extLst>
          </p:cNvPr>
          <p:cNvCxnSpPr>
            <a:cxnSpLocks/>
          </p:cNvCxnSpPr>
          <p:nvPr/>
        </p:nvCxnSpPr>
        <p:spPr>
          <a:xfrm flipV="1">
            <a:off x="3151623" y="5120640"/>
            <a:ext cx="1502673" cy="30123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389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87BDC-71B5-5F50-C4EA-2642BB96B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The CONN Toolbox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D93BA-764B-E90E-697B-4C3E474AB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/>
              <a:t>What can you do in CONN?</a:t>
            </a:r>
          </a:p>
          <a:p>
            <a:pPr lvl="1"/>
            <a:r>
              <a:rPr lang="en-US" sz="2200" dirty="0"/>
              <a:t>Data preprocessing</a:t>
            </a:r>
          </a:p>
          <a:p>
            <a:pPr lvl="2"/>
            <a:r>
              <a:rPr lang="en-US" sz="2200" dirty="0"/>
              <a:t>Alignment, slice timing correction, outlier identification, segmentation and normalization, smoothing</a:t>
            </a:r>
          </a:p>
          <a:p>
            <a:pPr lvl="1"/>
            <a:r>
              <a:rPr lang="en-US" sz="2200" dirty="0"/>
              <a:t>Denoising</a:t>
            </a:r>
          </a:p>
          <a:p>
            <a:pPr lvl="2"/>
            <a:r>
              <a:rPr lang="en-US" sz="2200" dirty="0"/>
              <a:t>Regressing out confounds, temporal band-passing</a:t>
            </a:r>
          </a:p>
          <a:p>
            <a:pPr lvl="1"/>
            <a:r>
              <a:rPr lang="en-US" sz="2200" dirty="0"/>
              <a:t>Functional Connectivity Analyses</a:t>
            </a:r>
          </a:p>
          <a:p>
            <a:pPr lvl="2"/>
            <a:r>
              <a:rPr lang="en-US" sz="2200" dirty="0"/>
              <a:t>Seed based, ROI-to-ROI, Graph theory, Dynamic Connectivity, </a:t>
            </a:r>
            <a:r>
              <a:rPr lang="en-US" sz="2200" dirty="0" err="1"/>
              <a:t>gPPI</a:t>
            </a:r>
            <a:r>
              <a:rPr lang="en-US" sz="2200" dirty="0"/>
              <a:t>, etc.</a:t>
            </a:r>
          </a:p>
          <a:p>
            <a:r>
              <a:rPr lang="en-US" sz="2200" dirty="0"/>
              <a:t>There are a TON of features, many of which we will not get to 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16F05-A7FF-393D-3D08-BCE0C1055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606742C-631A-CB4E-A490-45C4369C55E7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022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5715BB4-2E7B-D0B9-07F1-0E222B5CA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CAC53-CE92-7AE6-FFEE-EB13EB898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Workshop 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89A29B-8571-AA25-DE24-CD104A7C8B4B}"/>
              </a:ext>
            </a:extLst>
          </p:cNvPr>
          <p:cNvSpPr/>
          <p:nvPr/>
        </p:nvSpPr>
        <p:spPr>
          <a:xfrm>
            <a:off x="566057" y="2377439"/>
            <a:ext cx="10787743" cy="344762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0091A9-A048-474C-1731-F6694EF4A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742C-631A-CB4E-A490-45C4369C55E7}" type="slidenum">
              <a:rPr lang="en-US" smtClean="0"/>
              <a:t>50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36766FD-96B0-F478-91B9-5E997E146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the CONN toolbox?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Workshop Setup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Walk around the CONN GUI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Denoising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First Level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Second Level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Batch Scripting and Parallel Processing</a:t>
            </a:r>
          </a:p>
        </p:txBody>
      </p:sp>
    </p:spTree>
    <p:extLst>
      <p:ext uri="{BB962C8B-B14F-4D97-AF65-F5344CB8AC3E}">
        <p14:creationId xmlns:p14="http://schemas.microsoft.com/office/powerpoint/2010/main" val="265257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CFCBFA6-7A09-BBC1-6B96-B5A7CDEDF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02180-D1BD-FD92-ABAF-8CD32095A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Workshop 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878863-D032-4028-C575-6FDC0104D67A}"/>
              </a:ext>
            </a:extLst>
          </p:cNvPr>
          <p:cNvSpPr/>
          <p:nvPr/>
        </p:nvSpPr>
        <p:spPr>
          <a:xfrm>
            <a:off x="566057" y="2377439"/>
            <a:ext cx="10787743" cy="344762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D0C156-4365-5C8F-5A4A-A1302A6F3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742C-631A-CB4E-A490-45C4369C55E7}" type="slidenum">
              <a:rPr lang="en-US" smtClean="0"/>
              <a:t>51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215C225-ADD8-09E2-FA8E-C968A0577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the CONN toolbox?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Workshop Setup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Walk around the CONN GUI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Denoising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First Level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Second Level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Batch Scripting and Parallel Processing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636EA3-2A1F-9784-BDA8-D08AE1D225BF}"/>
              </a:ext>
            </a:extLst>
          </p:cNvPr>
          <p:cNvSpPr/>
          <p:nvPr/>
        </p:nvSpPr>
        <p:spPr>
          <a:xfrm>
            <a:off x="566057" y="5421839"/>
            <a:ext cx="10787743" cy="89005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60FBCE-42F0-2B26-A897-8A6EC8E05A90}"/>
              </a:ext>
            </a:extLst>
          </p:cNvPr>
          <p:cNvSpPr/>
          <p:nvPr/>
        </p:nvSpPr>
        <p:spPr>
          <a:xfrm>
            <a:off x="718457" y="1422398"/>
            <a:ext cx="10787743" cy="344762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3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D44BA38-D958-B5FD-7F46-4F2C1B825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CDB40-DEE8-1821-CFFA-92A734CED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7098A-2DB9-0AF1-437D-3057D2AC4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742C-631A-CB4E-A490-45C4369C55E7}" type="slidenum">
              <a:rPr lang="en-US" smtClean="0"/>
              <a:t>52</a:t>
            </a:fld>
            <a:endParaRPr lang="en-US"/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1EB764A-5A31-30CE-5B32-5B3CDF424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733" y="1412206"/>
            <a:ext cx="7535334" cy="544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514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3311D55-8BE5-0399-D8B5-D31DE03AF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1062-884D-3793-CB44-F76707AF9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1C6D4-A782-D722-EA85-740D37D51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742C-631A-CB4E-A490-45C4369C55E7}" type="slidenum">
              <a:rPr lang="en-US" smtClean="0"/>
              <a:t>53</a:t>
            </a:fld>
            <a:endParaRPr lang="en-US"/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88A2E41-5FE7-CAB1-4EFD-B4EC40658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733" y="1412206"/>
            <a:ext cx="7535334" cy="544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259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FF820-CBA6-28F0-41C0-8D34CD604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FA63E-AD12-42B5-A2EA-5EC8928C9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Workshop 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284E66-9329-0ED3-2051-5E2503DF31E6}"/>
              </a:ext>
            </a:extLst>
          </p:cNvPr>
          <p:cNvSpPr/>
          <p:nvPr/>
        </p:nvSpPr>
        <p:spPr>
          <a:xfrm>
            <a:off x="566057" y="2377439"/>
            <a:ext cx="10787743" cy="344762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2AC081-1181-8094-139B-2BEB2ED1A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742C-631A-CB4E-A490-45C4369C55E7}" type="slidenum">
              <a:rPr lang="en-US" smtClean="0"/>
              <a:t>54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0D0514F-1A47-3554-4210-F83C73D49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the CONN toolbox?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Workshop Setup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Walk around the CONN GUI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Denoising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First Level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Batch Scripting and Parallel Processing</a:t>
            </a:r>
          </a:p>
        </p:txBody>
      </p:sp>
    </p:spTree>
    <p:extLst>
      <p:ext uri="{BB962C8B-B14F-4D97-AF65-F5344CB8AC3E}">
        <p14:creationId xmlns:p14="http://schemas.microsoft.com/office/powerpoint/2010/main" val="356292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934F9-43F2-CF84-24A3-799FF486F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E3EF7-6316-614C-4BA7-DD32FF4CF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Workshop 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CF778B-63AA-2765-C379-2D74FFCD5485}"/>
              </a:ext>
            </a:extLst>
          </p:cNvPr>
          <p:cNvSpPr/>
          <p:nvPr/>
        </p:nvSpPr>
        <p:spPr>
          <a:xfrm>
            <a:off x="566057" y="2377439"/>
            <a:ext cx="10787743" cy="344762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133D60-4ADE-C6A1-0586-9CCBA89B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742C-631A-CB4E-A490-45C4369C55E7}" type="slidenum">
              <a:rPr lang="en-US" smtClean="0"/>
              <a:t>55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0679B8D-DBA6-8B7E-78AD-817987BF9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the CONN toolbox?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Workshop Setup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Walk around the CONN GUI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Denoising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First Level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Batch Scripting and Parallel Processing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CCB180-CFD0-8E14-8E57-7E52E063E9A2}"/>
              </a:ext>
            </a:extLst>
          </p:cNvPr>
          <p:cNvSpPr/>
          <p:nvPr/>
        </p:nvSpPr>
        <p:spPr>
          <a:xfrm>
            <a:off x="718457" y="1422399"/>
            <a:ext cx="10787743" cy="344762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7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DB99E-2FAA-9B3F-9A76-B0D931BEB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CONN’s Parallel Processing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17394-1A5E-9324-A61C-167BBD35A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742C-631A-CB4E-A490-45C4369C55E7}" type="slidenum">
              <a:rPr lang="en-US" smtClean="0"/>
              <a:t>56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7DE20A-9AAF-4D64-F772-D0DBE3551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372" y="1690688"/>
            <a:ext cx="7261256" cy="427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949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85454-E487-594A-6402-D90C3CB94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B17F-8A10-E397-C418-204FFB772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the HPC Configuration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1F712-6D6A-E22E-E00D-70556D00B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742C-631A-CB4E-A490-45C4369C55E7}" type="slidenum">
              <a:rPr lang="en-US" smtClean="0"/>
              <a:t>57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3AE184-5200-E91F-5912-137897672A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973"/>
          <a:stretch/>
        </p:blipFill>
        <p:spPr>
          <a:xfrm>
            <a:off x="2344573" y="1508126"/>
            <a:ext cx="7502853" cy="484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554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68EB1-DD98-8690-E0F6-5A99B55D0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4FA7F-8682-7DCE-E72C-EFDFC02ED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the HPC Configuration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A21020-3892-C91F-C872-47CF4673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742C-631A-CB4E-A490-45C4369C55E7}" type="slidenum">
              <a:rPr lang="en-US" smtClean="0"/>
              <a:t>58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5896ED-EE8B-0155-4B33-C97AD9C7D4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07733" y="1856979"/>
            <a:ext cx="7535334" cy="455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646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6EF82-02A8-3377-1B81-EB619C2E7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Scripting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4B277-499F-5D68-F655-9B5DAB89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742C-631A-CB4E-A490-45C4369C55E7}" type="slidenum">
              <a:rPr lang="en-US" smtClean="0"/>
              <a:t>59</a:t>
            </a:fld>
            <a:endParaRPr lang="en-US"/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C32B8D1-7907-5F7B-342A-DD51C510D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916080"/>
            <a:ext cx="7772400" cy="406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96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222C2-2845-CA50-5837-F2066EFCA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7FE09-7B3E-48C5-38B6-126EB6185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Workshop 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2FA437-BACC-8944-8AE7-FAB782EFCDBC}"/>
              </a:ext>
            </a:extLst>
          </p:cNvPr>
          <p:cNvSpPr/>
          <p:nvPr/>
        </p:nvSpPr>
        <p:spPr>
          <a:xfrm>
            <a:off x="566057" y="2377439"/>
            <a:ext cx="10787743" cy="344762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0EB99-4438-DCAD-11A1-7F59D0792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742C-631A-CB4E-A490-45C4369C55E7}" type="slidenum">
              <a:rPr lang="en-US" smtClean="0"/>
              <a:t>6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91F4E90-A1E9-0C55-F0BA-3552D6480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the CONN toolbox?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Workshop Setup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CONN GUI Overview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Denoising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First Level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Second Level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Batch Scripting and Parallel Processing</a:t>
            </a:r>
          </a:p>
        </p:txBody>
      </p:sp>
    </p:spTree>
    <p:extLst>
      <p:ext uri="{BB962C8B-B14F-4D97-AF65-F5344CB8AC3E}">
        <p14:creationId xmlns:p14="http://schemas.microsoft.com/office/powerpoint/2010/main" val="421458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60C80-C0E4-614D-5DAF-05FA72EBA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5C188-7BA3-8ECC-4857-C23A15602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External CONN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48A3E-0090-C0E9-3AE0-48467DB05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CONN Website: </a:t>
            </a:r>
          </a:p>
          <a:p>
            <a:pPr lvl="1"/>
            <a:r>
              <a:rPr lang="en-US" dirty="0">
                <a:hlinkClick r:id="rId3"/>
              </a:rPr>
              <a:t>https://web.conn-toolbox.org/home</a:t>
            </a:r>
            <a:endParaRPr lang="en-US" dirty="0"/>
          </a:p>
          <a:p>
            <a:r>
              <a:rPr lang="en-US" dirty="0"/>
              <a:t>The CONN Manual: </a:t>
            </a:r>
          </a:p>
          <a:p>
            <a:pPr lvl="1"/>
            <a:r>
              <a:rPr lang="en-US" dirty="0">
                <a:hlinkClick r:id="rId4"/>
              </a:rPr>
              <a:t>https://web.conn-toolbox.org/resources/conn-documentation/manual</a:t>
            </a:r>
            <a:endParaRPr lang="en-US" dirty="0"/>
          </a:p>
          <a:p>
            <a:r>
              <a:rPr lang="en-US" dirty="0"/>
              <a:t>Andy’s Brain Book: </a:t>
            </a:r>
          </a:p>
          <a:p>
            <a:pPr lvl="1"/>
            <a:r>
              <a:rPr lang="en-US" dirty="0">
                <a:hlinkClick r:id="rId5"/>
              </a:rPr>
              <a:t>https://web.conn-toolbox.org/tutorials#h.p_oUwCZYzbF9y8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C030B-295E-89F9-623B-F0207BB92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742C-631A-CB4E-A490-45C4369C55E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531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D52A0-9915-0317-CA4D-7389D3638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Tutorial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9FD74-2ADF-94FE-5334-4A3A3957D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and example data will be made available here:</a:t>
            </a:r>
          </a:p>
          <a:p>
            <a:pPr lvl="1"/>
            <a:r>
              <a:rPr lang="en-US" dirty="0">
                <a:hlinkClick r:id="rId3"/>
              </a:rPr>
              <a:t>https://rcs.bu.edu/examples/imaging/tut_conn/</a:t>
            </a:r>
            <a:endParaRPr lang="en-US" dirty="0"/>
          </a:p>
          <a:p>
            <a:r>
              <a:rPr lang="en-US" dirty="0"/>
              <a:t>Questions? Comments? Concerns?</a:t>
            </a:r>
          </a:p>
          <a:p>
            <a:pPr lvl="1"/>
            <a:r>
              <a:rPr lang="en-US" dirty="0">
                <a:hlinkClick r:id="rId4"/>
              </a:rPr>
              <a:t>help@scc.bu.edu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kkurkela@bu.edu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72FB4-6B51-8E36-69A3-803330962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742C-631A-CB4E-A490-45C4369C55E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24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DDA5D-D4D8-80C7-83A7-CE5A81AF6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8E9BB-CAA7-A608-FF0C-B47398601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Workshop 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C19A86-6EEA-48B0-3E06-2D401A6638EC}"/>
              </a:ext>
            </a:extLst>
          </p:cNvPr>
          <p:cNvSpPr/>
          <p:nvPr/>
        </p:nvSpPr>
        <p:spPr>
          <a:xfrm>
            <a:off x="566057" y="2377439"/>
            <a:ext cx="10787743" cy="344762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56134-FE40-D19F-C56B-2FDDE1F29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742C-631A-CB4E-A490-45C4369C55E7}" type="slidenum">
              <a:rPr lang="en-US" smtClean="0"/>
              <a:t>7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5AE7604-5069-9832-0D06-8E9DBAE8E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the CONN toolbox?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Workshop Setup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CONN GUI Overview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Denoising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First Level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Second Level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Batch Scripting and Parallel Processing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E1B222-E348-B3B6-400D-19B07653E75E}"/>
              </a:ext>
            </a:extLst>
          </p:cNvPr>
          <p:cNvSpPr/>
          <p:nvPr/>
        </p:nvSpPr>
        <p:spPr>
          <a:xfrm>
            <a:off x="566057" y="2864271"/>
            <a:ext cx="10787743" cy="344762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565309-B0F4-2854-E3CB-A30965E926F0}"/>
              </a:ext>
            </a:extLst>
          </p:cNvPr>
          <p:cNvSpPr/>
          <p:nvPr/>
        </p:nvSpPr>
        <p:spPr>
          <a:xfrm>
            <a:off x="718457" y="1422401"/>
            <a:ext cx="10787743" cy="82010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1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DE7E7-DF87-1A37-207F-76D11F283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SCC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4A18046-B5E4-3D7B-0FBA-9A236E0DCE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</a:t>
            </a:r>
            <a:r>
              <a:rPr lang="en-US" b="1" dirty="0"/>
              <a:t>DO</a:t>
            </a:r>
            <a:r>
              <a:rPr lang="en-US" dirty="0"/>
              <a:t> have an SCC account…</a:t>
            </a:r>
          </a:p>
          <a:p>
            <a:r>
              <a:rPr lang="en-US" dirty="0"/>
              <a:t>Open a web browser</a:t>
            </a:r>
          </a:p>
          <a:p>
            <a:r>
              <a:rPr lang="en-US" dirty="0"/>
              <a:t>Go to </a:t>
            </a:r>
            <a:r>
              <a:rPr lang="en-US" dirty="0" err="1">
                <a:hlinkClick r:id="rId3"/>
              </a:rPr>
              <a:t>scc-ondemand.bu.edu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BE5AD-C8A9-6C46-291A-524A72F99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742C-631A-CB4E-A490-45C4369C55E7}" type="slidenum">
              <a:rPr lang="en-US" smtClean="0"/>
              <a:t>8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0B8BB1F-5A54-AAE7-9981-88A948F0B9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</a:t>
            </a:r>
            <a:r>
              <a:rPr lang="en-US" b="1" dirty="0"/>
              <a:t>DO NOT</a:t>
            </a:r>
            <a:r>
              <a:rPr lang="en-US" dirty="0"/>
              <a:t> have an SCC account…</a:t>
            </a:r>
          </a:p>
          <a:p>
            <a:r>
              <a:rPr lang="en-US" dirty="0"/>
              <a:t>Open a web browser</a:t>
            </a:r>
          </a:p>
          <a:p>
            <a:r>
              <a:rPr lang="en-US" dirty="0"/>
              <a:t>Go to </a:t>
            </a:r>
            <a:r>
              <a:rPr lang="en-US" dirty="0">
                <a:hlinkClick r:id="rId4"/>
              </a:rPr>
              <a:t>scc-ondemand-tutorial.bu.edu</a:t>
            </a:r>
            <a:endParaRPr lang="en-US" dirty="0"/>
          </a:p>
          <a:p>
            <a:r>
              <a:rPr lang="en-US" dirty="0"/>
              <a:t>Username: </a:t>
            </a:r>
            <a:r>
              <a:rPr lang="en-US" dirty="0" err="1"/>
              <a:t>tuta</a:t>
            </a:r>
            <a:r>
              <a:rPr lang="en-US" dirty="0"/>
              <a:t>#</a:t>
            </a:r>
          </a:p>
          <a:p>
            <a:r>
              <a:rPr lang="en-US" dirty="0"/>
              <a:t>Password: ******</a:t>
            </a:r>
          </a:p>
        </p:txBody>
      </p:sp>
      <p:pic>
        <p:nvPicPr>
          <p:cNvPr id="14" name="Picture 1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38DBD01-A516-83CF-D1F9-7CA571D96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0393" y="3783805"/>
            <a:ext cx="5636327" cy="284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12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BA1AA-D966-B073-331B-4ADBA9044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FA1D7-7AF3-245E-40EC-E81463B8E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914467" cy="1325563"/>
          </a:xfrm>
        </p:spPr>
        <p:txBody>
          <a:bodyPr/>
          <a:lstStyle/>
          <a:p>
            <a:r>
              <a:rPr lang="en-US" dirty="0"/>
              <a:t>Configure and launch a desktop </a:t>
            </a:r>
            <a:r>
              <a:rPr lang="en-US" dirty="0" err="1"/>
              <a:t>sesion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79098-FC6B-7C31-1944-1FB03A6B6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8" y="1825625"/>
            <a:ext cx="4091859" cy="4351338"/>
          </a:xfrm>
        </p:spPr>
        <p:txBody>
          <a:bodyPr/>
          <a:lstStyle/>
          <a:p>
            <a:r>
              <a:rPr lang="en-US" dirty="0"/>
              <a:t>Click “Interactive Apps”</a:t>
            </a:r>
          </a:p>
          <a:p>
            <a:r>
              <a:rPr lang="en-US" dirty="0"/>
              <a:t>Click “Desktop”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781B3-707C-B42E-573D-F342E01E2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742C-631A-CB4E-A490-45C4369C55E7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3CF70A1-00DC-BF4E-93A3-27F1E4ABE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454258"/>
            <a:ext cx="7772400" cy="472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51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4082</TotalTime>
  <Words>3564</Words>
  <Application>Microsoft Macintosh PowerPoint</Application>
  <PresentationFormat>Widescreen</PresentationFormat>
  <Paragraphs>575</Paragraphs>
  <Slides>61</Slides>
  <Notes>46</Notes>
  <HiddenSlides>6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Aptos</vt:lpstr>
      <vt:lpstr>Aptos Display</vt:lpstr>
      <vt:lpstr>Arial</vt:lpstr>
      <vt:lpstr>Wingdings</vt:lpstr>
      <vt:lpstr>Office Theme</vt:lpstr>
      <vt:lpstr>The CONN Toolbox for Functional Connectivity  Part1</vt:lpstr>
      <vt:lpstr>Workshop Overview</vt:lpstr>
      <vt:lpstr>Workshop Overview</vt:lpstr>
      <vt:lpstr>The CONN Toolbox</vt:lpstr>
      <vt:lpstr>The CONN Toolbox</vt:lpstr>
      <vt:lpstr>Workshop Overview</vt:lpstr>
      <vt:lpstr>Workshop Overview</vt:lpstr>
      <vt:lpstr>Accessing the SCC</vt:lpstr>
      <vt:lpstr>Configure and launch a desktop sesion</vt:lpstr>
      <vt:lpstr>Configure and launch a desktop session</vt:lpstr>
      <vt:lpstr>Configure and launch a desktop session</vt:lpstr>
      <vt:lpstr>Configure and launch a desktop session</vt:lpstr>
      <vt:lpstr>Configure and launch a desktop session</vt:lpstr>
      <vt:lpstr>Wait for the job to queue</vt:lpstr>
      <vt:lpstr>Create a workshop directory</vt:lpstr>
      <vt:lpstr>Run the setup command</vt:lpstr>
      <vt:lpstr>Launch MATLAB</vt:lpstr>
      <vt:lpstr>Launch CONN</vt:lpstr>
      <vt:lpstr>Workshop Overview</vt:lpstr>
      <vt:lpstr>Workshop Overview</vt:lpstr>
      <vt:lpstr>The CONN GUI</vt:lpstr>
      <vt:lpstr>PowerPoint Presentation</vt:lpstr>
      <vt:lpstr>GUI Options</vt:lpstr>
      <vt:lpstr>GUI Options</vt:lpstr>
      <vt:lpstr>Workshop Overview</vt:lpstr>
      <vt:lpstr>Workshop Overview</vt:lpstr>
      <vt:lpstr>Create a blank project</vt:lpstr>
      <vt:lpstr>The Setup Tab – Basic</vt:lpstr>
      <vt:lpstr>The Setup Tab – Structural</vt:lpstr>
      <vt:lpstr>The Setup Tab – Functional</vt:lpstr>
      <vt:lpstr>Project import tools -- FMRIPREP</vt:lpstr>
      <vt:lpstr>Project import tools -- FMRIPREP</vt:lpstr>
      <vt:lpstr>Setup --ROIs</vt:lpstr>
      <vt:lpstr>Setup --Conditions</vt:lpstr>
      <vt:lpstr>Setup–Covariates (1st-Level)</vt:lpstr>
      <vt:lpstr>Setup–Covariates (2nd-Level)</vt:lpstr>
      <vt:lpstr>Setup–Other imaging data</vt:lpstr>
      <vt:lpstr>Setup–Options</vt:lpstr>
      <vt:lpstr>Run Setup</vt:lpstr>
      <vt:lpstr>Run Setup</vt:lpstr>
      <vt:lpstr>Run Setup</vt:lpstr>
      <vt:lpstr>Workshop Overview</vt:lpstr>
      <vt:lpstr>Workshop Overview</vt:lpstr>
      <vt:lpstr>The Denoising Tab</vt:lpstr>
      <vt:lpstr>Run Denoising</vt:lpstr>
      <vt:lpstr>Workshop Overview</vt:lpstr>
      <vt:lpstr>Workshop Overview</vt:lpstr>
      <vt:lpstr>First level</vt:lpstr>
      <vt:lpstr>Run First Level</vt:lpstr>
      <vt:lpstr>Workshop Overview</vt:lpstr>
      <vt:lpstr>Workshop Overview</vt:lpstr>
      <vt:lpstr>Second level</vt:lpstr>
      <vt:lpstr>Run second level</vt:lpstr>
      <vt:lpstr>Workshop Overview</vt:lpstr>
      <vt:lpstr>Workshop Overview</vt:lpstr>
      <vt:lpstr>CONN’s Parallel Processing</vt:lpstr>
      <vt:lpstr>Test the HPC Configuration</vt:lpstr>
      <vt:lpstr>Test the HPC Configuration</vt:lpstr>
      <vt:lpstr>Batch Scripting Example</vt:lpstr>
      <vt:lpstr>External CONN Resources</vt:lpstr>
      <vt:lpstr>Tutorial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Kurkela, Dr Kyle</dc:creator>
  <cp:lastModifiedBy>Kurkela, Dr Kyle</cp:lastModifiedBy>
  <cp:revision>720</cp:revision>
  <dcterms:created xsi:type="dcterms:W3CDTF">2025-01-02T14:43:58Z</dcterms:created>
  <dcterms:modified xsi:type="dcterms:W3CDTF">2025-03-14T06:17:16Z</dcterms:modified>
</cp:coreProperties>
</file>