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60" r:id="rId1"/>
    <p:sldMasterId id="2147484072" r:id="rId2"/>
    <p:sldMasterId id="2147484147" r:id="rId3"/>
  </p:sldMasterIdLst>
  <p:notesMasterIdLst>
    <p:notesMasterId r:id="rId86"/>
  </p:notesMasterIdLst>
  <p:handoutMasterIdLst>
    <p:handoutMasterId r:id="rId87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95" r:id="rId13"/>
    <p:sldId id="296" r:id="rId14"/>
    <p:sldId id="297" r:id="rId15"/>
    <p:sldId id="298" r:id="rId16"/>
    <p:sldId id="299" r:id="rId17"/>
    <p:sldId id="294" r:id="rId18"/>
    <p:sldId id="272" r:id="rId19"/>
    <p:sldId id="273" r:id="rId20"/>
    <p:sldId id="274" r:id="rId21"/>
    <p:sldId id="343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300" r:id="rId38"/>
    <p:sldId id="301" r:id="rId39"/>
    <p:sldId id="302" r:id="rId40"/>
    <p:sldId id="303" r:id="rId41"/>
    <p:sldId id="344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46" r:id="rId71"/>
    <p:sldId id="345" r:id="rId72"/>
    <p:sldId id="347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50" r:id="rId83"/>
    <p:sldId id="349" r:id="rId84"/>
    <p:sldId id="341" r:id="rId8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-40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notesViewPr>
    <p:cSldViewPr snapToGrid="0">
      <p:cViewPr varScale="1">
        <p:scale>
          <a:sx n="55" d="100"/>
          <a:sy n="55" d="100"/>
        </p:scale>
        <p:origin x="-1666" y="-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viewProps" Target="viewProp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70869" cy="465138"/>
          </a:xfrm>
          <a:prstGeom prst="rect">
            <a:avLst/>
          </a:prstGeom>
        </p:spPr>
        <p:txBody>
          <a:bodyPr vert="horz" wrap="square" lIns="90624" tIns="45312" rIns="90624" bIns="453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581" y="2"/>
            <a:ext cx="2970869" cy="465138"/>
          </a:xfrm>
          <a:prstGeom prst="rect">
            <a:avLst/>
          </a:prstGeom>
        </p:spPr>
        <p:txBody>
          <a:bodyPr vert="horz" wrap="square" lIns="90624" tIns="45312" rIns="90624" bIns="453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Summer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7"/>
            <a:ext cx="2970869" cy="465138"/>
          </a:xfrm>
          <a:prstGeom prst="rect">
            <a:avLst/>
          </a:prstGeom>
        </p:spPr>
        <p:txBody>
          <a:bodyPr vert="horz" wrap="square" lIns="90624" tIns="45312" rIns="90624" bIns="453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581" y="8829677"/>
            <a:ext cx="2970869" cy="465138"/>
          </a:xfrm>
          <a:prstGeom prst="rect">
            <a:avLst/>
          </a:prstGeom>
        </p:spPr>
        <p:txBody>
          <a:bodyPr vert="horz" wrap="square" lIns="90624" tIns="45312" rIns="90624" bIns="453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0AB5A8A-C8F4-4EC6-90E9-E13EA775A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09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2421" cy="465138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2"/>
            <a:ext cx="2972421" cy="465138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Summer 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16" tIns="45208" rIns="90416" bIns="4520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9"/>
            <a:ext cx="5485158" cy="4183063"/>
          </a:xfrm>
          <a:prstGeom prst="rect">
            <a:avLst/>
          </a:prstGeom>
        </p:spPr>
        <p:txBody>
          <a:bodyPr vert="horz" lIns="90416" tIns="45208" rIns="90416" bIns="4520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7"/>
            <a:ext cx="2972421" cy="465138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677"/>
            <a:ext cx="2972421" cy="465138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pPr>
              <a:defRPr/>
            </a:pPr>
            <a:fld id="{0A7B315F-1E65-4B20-BB22-E16C2EFE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2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B315F-1E65-4B20-BB22-E16C2EFE87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75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34629" indent="-2825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30198" indent="-22604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582278" indent="-22604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34357" indent="-22604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486436" indent="-22604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38516" indent="-22604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390595" indent="-22604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42675" indent="-22604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pPr eaLnBrk="1" hangingPunct="1"/>
            <a:fld id="{C906DCBF-B378-4023-9F7A-3AC52F095445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-76200"/>
            <a:ext cx="9144000" cy="5791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56388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56388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19800"/>
            <a:ext cx="9683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4605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5500" y="19050"/>
            <a:ext cx="4165600" cy="328613"/>
          </a:xfrm>
        </p:spPr>
        <p:txBody>
          <a:bodyPr/>
          <a:lstStyle>
            <a:lvl1pPr algn="r">
              <a:defRPr smtClean="0">
                <a:latin typeface="Lucida Sans" pitchFamily="34" charset="0"/>
                <a:cs typeface="Lucida Sans" pitchFamily="34" charset="0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BD94D-B4EB-4693-8336-B600750B8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872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79039-5721-4C37-907C-D3A9A307A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2467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8046-4CBF-49B5-B3BF-5324F082C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3298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8FD8-C1BE-4433-A692-C5EF36D73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86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5AC5F-8A28-4F9D-82AA-8EF8A9BF8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01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5D602-C3B4-4B06-ABF2-12266EC78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37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6F9F1-DA95-49CF-AA37-28EF2F0DA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6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2388-24AE-4F87-BCBA-1EB6AAF5F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87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38825-513D-446B-A46D-456FDB4DE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92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9D43-FC65-43D7-8059-6F941C84E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21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AE6B2-42BD-4D17-BBCF-08DF1CC5A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8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0"/>
          </p:nvPr>
        </p:nvSpPr>
        <p:spPr>
          <a:xfrm>
            <a:off x="88900" y="0"/>
            <a:ext cx="18796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2247900" y="19050"/>
            <a:ext cx="4114800" cy="32861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7632700" y="0"/>
            <a:ext cx="1066800" cy="328613"/>
          </a:xfrm>
        </p:spPr>
        <p:txBody>
          <a:bodyPr/>
          <a:lstStyle>
            <a:lvl1pPr>
              <a:defRPr sz="1000" b="0" i="1" smtClean="0">
                <a:latin typeface="+mj-lt"/>
              </a:defRPr>
            </a:lvl1pPr>
          </a:lstStyle>
          <a:p>
            <a:pPr>
              <a:defRPr/>
            </a:pPr>
            <a:fld id="{FAD69C41-6BBB-4AA5-BB6C-A0D3F52D1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7029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86D9-C961-4F92-931E-6396BD9C9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03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9334-7E2D-469A-8D6C-347B70FB7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43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CFB47-0C1D-4FA9-85BB-D19C32ABC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89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-76200"/>
            <a:ext cx="9144000" cy="5791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>
              <a:solidFill>
                <a:srgbClr val="292934"/>
              </a:solidFill>
            </a:endParaRP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56388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>
              <a:solidFill>
                <a:srgbClr val="29293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56388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292934"/>
              </a:solidFill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19800"/>
            <a:ext cx="9683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73100" y="19050"/>
            <a:ext cx="2019300" cy="328613"/>
          </a:xfrm>
        </p:spPr>
        <p:txBody>
          <a:bodyPr/>
          <a:lstStyle>
            <a:lvl1pPr>
              <a:defRPr i="1" smtClean="0"/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0700" y="19050"/>
            <a:ext cx="2667000" cy="328613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BD94D-B4EB-4693-8336-B600750B8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5885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6500"/>
            <a:ext cx="8229600" cy="4876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69900" y="406400"/>
            <a:ext cx="7797800" cy="736600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0"/>
          </p:nvPr>
        </p:nvSpPr>
        <p:spPr>
          <a:xfrm>
            <a:off x="444500" y="0"/>
            <a:ext cx="18796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Summer  2012</a:t>
            </a:r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2324100" y="19050"/>
            <a:ext cx="4114800" cy="328613"/>
          </a:xfrm>
        </p:spPr>
        <p:txBody>
          <a:bodyPr/>
          <a:lstStyle>
            <a:lvl1pPr>
              <a:defRPr i="0"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6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7632700" y="0"/>
            <a:ext cx="1066800" cy="328613"/>
          </a:xfrm>
        </p:spPr>
        <p:txBody>
          <a:bodyPr/>
          <a:lstStyle>
            <a:lvl1pPr>
              <a:defRPr sz="4400" b="0" i="1" smtClean="0">
                <a:latin typeface="+mj-lt"/>
              </a:defRPr>
            </a:lvl1pPr>
          </a:lstStyle>
          <a:p>
            <a:pPr>
              <a:defRPr/>
            </a:pPr>
            <a:fld id="{FAD69C41-6BBB-4AA5-BB6C-A0D3F52D1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0309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625600" cy="328613"/>
          </a:xfrm>
        </p:spPr>
        <p:txBody>
          <a:bodyPr/>
          <a:lstStyle>
            <a:lvl1pPr>
              <a:defRPr i="1"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4F9A9-73A8-487F-8219-353ED20D5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33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727200" cy="328613"/>
          </a:xfrm>
        </p:spPr>
        <p:txBody>
          <a:bodyPr/>
          <a:lstStyle>
            <a:lvl1pPr>
              <a:defRPr i="1"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9200" y="19050"/>
            <a:ext cx="4114800" cy="32861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6151-1DD0-4454-9483-ECC8F9F82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70318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689100" cy="328613"/>
          </a:xfrm>
        </p:spPr>
        <p:txBody>
          <a:bodyPr/>
          <a:lstStyle>
            <a:lvl1pPr>
              <a:defRPr i="1"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36800" y="19050"/>
            <a:ext cx="4622800" cy="32861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7C1D5-4491-4FE1-BE9A-1DE977B19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9308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549400" cy="328613"/>
          </a:xfrm>
        </p:spPr>
        <p:txBody>
          <a:bodyPr/>
          <a:lstStyle>
            <a:lvl1pPr>
              <a:defRPr i="1"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95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0B162-70D9-43AB-AC48-521FF0020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825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320800" cy="328613"/>
          </a:xfrm>
        </p:spPr>
        <p:txBody>
          <a:bodyPr/>
          <a:lstStyle>
            <a:lvl1pPr>
              <a:defRPr i="1"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479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7BFCB-CEF3-4AF3-A49E-1C3ADA979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4783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625600" cy="328613"/>
          </a:xfrm>
        </p:spPr>
        <p:txBody>
          <a:bodyPr/>
          <a:lstStyle>
            <a:lvl1pPr>
              <a:defRPr i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4F9A9-73A8-487F-8219-353ED20D5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66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524000" cy="328613"/>
          </a:xfrm>
        </p:spPr>
        <p:txBody>
          <a:bodyPr/>
          <a:lstStyle>
            <a:lvl1pPr>
              <a:defRPr i="1"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368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Introduction to MATLAB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943EE-D5C9-4E96-BBB8-F235CDFA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06108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to MATLAB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0B1E4-CD6F-4D66-9E95-24BE3CA14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11370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to MATLAB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79039-5721-4C37-907C-D3A9A307A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18599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to MATLAB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8046-4CBF-49B5-B3BF-5324F082C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145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0"/>
            <a:ext cx="17272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9200" y="19050"/>
            <a:ext cx="4114800" cy="32861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6151-1DD0-4454-9483-ECC8F9F82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421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6891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36800" y="19050"/>
            <a:ext cx="4622800" cy="32861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7C1D5-4491-4FE1-BE9A-1DE977B19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7900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5494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06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0B162-70D9-43AB-AC48-521FF0020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111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3208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479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7BFCB-CEF3-4AF3-A49E-1C3ADA979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1526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1524000" cy="328613"/>
          </a:xfrm>
        </p:spPr>
        <p:txBody>
          <a:bodyPr/>
          <a:lstStyle>
            <a:lvl1pPr>
              <a:defRPr i="1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36800" y="19050"/>
            <a:ext cx="4114800" cy="328613"/>
          </a:xfrm>
        </p:spPr>
        <p:txBody>
          <a:bodyPr/>
          <a:lstStyle>
            <a:lvl1pPr>
              <a:defRPr smtClean="0"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943EE-D5C9-4E96-BBB8-F235CDFA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1285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0B1E4-CD6F-4D66-9E95-24BE3CA14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81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33E83B-24E9-4CD4-AA85-FFE79AEB5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25" r:id="rId9"/>
    <p:sldLayoutId id="2147484126" r:id="rId10"/>
    <p:sldLayoutId id="2147484127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Summer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7AF379-0708-41C7-9217-207F0AB58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Summer 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Introduction to MATLAB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33E83B-24E9-4CD4-AA85-FFE79AEB5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8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\\SCV-FILES\home\kadin\Documents\workshops\2012\fortran\ex1\hello.f90.tx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roup.com/doc/pgifortref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roup.com/doc/pgiug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ex2/ctof.f90.tx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ex3/dotprod.f90.txt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ex4/dotprod.f90.txt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ex5/dotprod.f90.tx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ex6/dotprod.f90.tx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ex7/dotprod.f90.txt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ex7a/dotprod.f90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ex14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ex9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ex10/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ex11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ex12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ex13/crossprod.f90.txt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ex14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ex1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ex16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group.com/doc/pgifortref.pdf" TargetMode="External"/><Relationship Id="rId2" Type="http://schemas.openxmlformats.org/officeDocument/2006/relationships/hyperlink" Target="http://www.pgroup.com/doc/pgiu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cc.gnu.org/wiki/GFortra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977900"/>
            <a:ext cx="7848600" cy="1927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Introduction to Fortran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685800" y="3543300"/>
            <a:ext cx="64008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i="1" smtClean="0"/>
              <a:t>Kadin Tseng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i="1" smtClean="0"/>
              <a:t>Boston University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i="1" smtClean="0"/>
              <a:t>Scientific Computing and Visualization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Times New Roman" pitchFamily="18" charset="0"/>
              </a:rPr>
              <a:t>First </a:t>
            </a:r>
            <a:r>
              <a:rPr lang="en-US" dirty="0">
                <a:cs typeface="Times New Roman" pitchFamily="18" charset="0"/>
              </a:rPr>
              <a:t>statement in code is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program</a:t>
            </a:r>
            <a:r>
              <a:rPr lang="en-US" dirty="0">
                <a:cs typeface="Times New Roman" pitchFamily="18" charset="0"/>
              </a:rPr>
              <a:t> statement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>
                <a:cs typeface="Times New Roman" pitchFamily="18" charset="0"/>
              </a:rPr>
              <a:t>Followed by program </a:t>
            </a:r>
            <a:r>
              <a:rPr lang="en-US" dirty="0" smtClean="0">
                <a:cs typeface="Times New Roman" pitchFamily="18" charset="0"/>
              </a:rPr>
              <a:t>name</a:t>
            </a:r>
          </a:p>
          <a:p>
            <a:pPr marL="857250" lvl="2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program </a:t>
            </a:r>
            <a:r>
              <a:rPr lang="en-US" i="1" dirty="0" err="1">
                <a:solidFill>
                  <a:srgbClr val="C00000"/>
                </a:solidFill>
                <a:cs typeface="Times New Roman" pitchFamily="18" charset="0"/>
              </a:rPr>
              <a:t>myprog</a:t>
            </a:r>
            <a:r>
              <a:rPr lang="en-US" dirty="0">
                <a:cs typeface="Times New Roman" pitchFamily="18" charset="0"/>
              </a:rPr>
              <a:t>      (first line in source code</a:t>
            </a:r>
            <a:r>
              <a:rPr lang="en-US" dirty="0" smtClean="0">
                <a:cs typeface="Times New Roman" pitchFamily="18" charset="0"/>
              </a:rPr>
              <a:t>)</a:t>
            </a:r>
            <a:endParaRPr lang="en-US" dirty="0">
              <a:cs typeface="Times New Roman" pitchFamily="18" charset="0"/>
            </a:endParaRP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Suggestion: </a:t>
            </a:r>
            <a:r>
              <a:rPr lang="en-US" dirty="0">
                <a:cs typeface="Times New Roman" pitchFamily="18" charset="0"/>
              </a:rPr>
              <a:t>give the source file the same name as the program</a:t>
            </a:r>
          </a:p>
          <a:p>
            <a:pPr marL="731520" lvl="2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i="1" dirty="0">
                <a:cs typeface="Times New Roman" pitchFamily="18" charset="0"/>
              </a:rPr>
              <a:t>myprog</a:t>
            </a:r>
            <a:r>
              <a:rPr lang="en-US" dirty="0">
                <a:cs typeface="Times New Roman" pitchFamily="18" charset="0"/>
              </a:rPr>
              <a:t>.f90              (name of source file)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Times New Roman" pitchFamily="18" charset="0"/>
              </a:rPr>
              <a:t>Last statement is a corresponding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end program </a:t>
            </a:r>
            <a:r>
              <a:rPr lang="en-US" smtClean="0">
                <a:solidFill>
                  <a:srgbClr val="0070C0"/>
                </a:solidFill>
                <a:cs typeface="Times New Roman" pitchFamily="18" charset="0"/>
              </a:rPr>
              <a:t>myprog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  (myprog optional)</a:t>
            </a:r>
          </a:p>
          <a:p>
            <a:pPr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Language is </a:t>
            </a:r>
            <a:r>
              <a:rPr lang="en-US" i="1" smtClean="0">
                <a:cs typeface="Times New Roman" pitchFamily="18" charset="0"/>
              </a:rPr>
              <a:t>not </a:t>
            </a:r>
            <a:r>
              <a:rPr lang="en-US">
                <a:cs typeface="Times New Roman" pitchFamily="18" charset="0"/>
              </a:rPr>
              <a:t>c</a:t>
            </a:r>
            <a:r>
              <a:rPr lang="en-US" smtClean="0">
                <a:cs typeface="Times New Roman" pitchFamily="18" charset="0"/>
              </a:rPr>
              <a:t>ase sensitive ( PROGRAM myProg works)</a:t>
            </a:r>
          </a:p>
          <a:p>
            <a:pPr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Single blank space serves as delimiter</a:t>
            </a:r>
          </a:p>
          <a:p>
            <a:pPr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But white space (multiple consecutive blanks) is ignored (</a:t>
            </a:r>
            <a:r>
              <a:rPr lang="en-US" i="1" smtClean="0">
                <a:cs typeface="Times New Roman" pitchFamily="18" charset="0"/>
              </a:rPr>
              <a:t>program      myprog </a:t>
            </a:r>
            <a:r>
              <a:rPr lang="en-US" smtClean="0">
                <a:cs typeface="Times New Roman" pitchFamily="18" charset="0"/>
              </a:rPr>
              <a:t>is the same as </a:t>
            </a:r>
            <a:r>
              <a:rPr lang="en-US" i="1" smtClean="0">
                <a:cs typeface="Times New Roman" pitchFamily="18" charset="0"/>
              </a:rPr>
              <a:t>program myprog</a:t>
            </a:r>
            <a:r>
              <a:rPr lang="en-US" smtClean="0">
                <a:cs typeface="Times New Roman" pitchFamily="18" charset="0"/>
              </a:rPr>
              <a:t>)</a:t>
            </a:r>
          </a:p>
        </p:txBody>
      </p:sp>
      <p:sp>
        <p:nvSpPr>
          <p:cNvPr id="2151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3E989939-ED9B-441C-9DC2-C93D336FDB3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 (3)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Variables have </a:t>
            </a:r>
            <a:r>
              <a:rPr lang="en-US" i="1" smtClean="0">
                <a:cs typeface="Times New Roman" pitchFamily="18" charset="0"/>
              </a:rPr>
              <a:t>types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 now, we’ll look at 3 types: real, integer, and character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Real variables have decimals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Real can be a whole number, but decimal places are stored internally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Even when a real is a whole number, it’s good practice to write one decimal place</a:t>
            </a:r>
          </a:p>
          <a:p>
            <a:pPr marL="857250" lvl="2" indent="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3.0</a:t>
            </a:r>
            <a:r>
              <a:rPr lang="en-US" smtClean="0">
                <a:cs typeface="Times New Roman" pitchFamily="18" charset="0"/>
              </a:rPr>
              <a:t>  rather than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2253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A7C9E83E-90E1-4DCE-952B-15E5F21F40B9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 (4)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01675" y="1463675"/>
            <a:ext cx="7959726" cy="3886200"/>
          </a:xfrm>
        </p:spPr>
        <p:txBody>
          <a:bodyPr rtlCol="0">
            <a:normAutofit fontScale="475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800" smtClean="0">
                <a:cs typeface="Times New Roman" pitchFamily="18" charset="0"/>
              </a:rPr>
              <a:t>Integer variables do not have decimals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800" smtClean="0">
                <a:cs typeface="Times New Roman" pitchFamily="18" charset="0"/>
              </a:rPr>
              <a:t>Integer arithmetic is </a:t>
            </a:r>
            <a:r>
              <a:rPr lang="en-US" sz="3800" i="1" smtClean="0">
                <a:cs typeface="Times New Roman" pitchFamily="18" charset="0"/>
              </a:rPr>
              <a:t>truncated</a:t>
            </a:r>
            <a:r>
              <a:rPr lang="en-US" sz="3800" smtClean="0">
                <a:cs typeface="Times New Roman" pitchFamily="18" charset="0"/>
              </a:rPr>
              <a:t>, not rounded</a:t>
            </a:r>
          </a:p>
          <a:p>
            <a:pPr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800" smtClean="0">
                <a:solidFill>
                  <a:srgbClr val="C00000"/>
                </a:solidFill>
                <a:cs typeface="Times New Roman" pitchFamily="18" charset="0"/>
              </a:rPr>
              <a:t>3/2 = 1</a:t>
            </a:r>
          </a:p>
          <a:p>
            <a:pPr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800" smtClean="0">
                <a:solidFill>
                  <a:srgbClr val="C00000"/>
                </a:solidFill>
                <a:cs typeface="Times New Roman" pitchFamily="18" charset="0"/>
              </a:rPr>
              <a:t>2/3 = 0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800" smtClean="0">
                <a:cs typeface="Times New Roman" pitchFamily="18" charset="0"/>
              </a:rPr>
              <a:t>If these were reals, results would be</a:t>
            </a:r>
          </a:p>
          <a:p>
            <a:pPr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800" smtClean="0">
                <a:solidFill>
                  <a:srgbClr val="C00000"/>
                </a:solidFill>
                <a:cs typeface="Times New Roman" pitchFamily="18" charset="0"/>
              </a:rPr>
              <a:t>3.0/2.0 = 1.5</a:t>
            </a:r>
          </a:p>
          <a:p>
            <a:pPr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800" smtClean="0">
                <a:solidFill>
                  <a:srgbClr val="C00000"/>
                </a:solidFill>
                <a:cs typeface="Times New Roman" pitchFamily="18" charset="0"/>
              </a:rPr>
              <a:t>2.0/3.0 = 0.6666667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800" smtClean="0">
                <a:cs typeface="Times New Roman" pitchFamily="18" charset="0"/>
              </a:rPr>
              <a:t>Character variables contain literal text</a:t>
            </a:r>
          </a:p>
          <a:p>
            <a:pPr marL="800100" lvl="1" indent="-342900" eaLnBrk="1" fontAlgn="auto" hangingPunct="1">
              <a:spcAft>
                <a:spcPts val="0"/>
              </a:spcAft>
              <a:defRPr/>
            </a:pPr>
            <a:r>
              <a:rPr lang="en-US" sz="3800">
                <a:cs typeface="Times New Roman" pitchFamily="18" charset="0"/>
              </a:rPr>
              <a:t>E</a:t>
            </a:r>
            <a:r>
              <a:rPr lang="en-US" sz="3800" smtClean="0">
                <a:cs typeface="Times New Roman" pitchFamily="18" charset="0"/>
              </a:rPr>
              <a:t>nclosed in single quotes</a:t>
            </a:r>
          </a:p>
          <a:p>
            <a:pPr marL="857250" lvl="2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800" smtClean="0">
                <a:solidFill>
                  <a:srgbClr val="C00000"/>
                </a:solidFill>
                <a:cs typeface="Times New Roman" pitchFamily="18" charset="0"/>
              </a:rPr>
              <a:t>‘T’</a:t>
            </a:r>
          </a:p>
          <a:p>
            <a:pPr marL="800100" lvl="1" indent="-342900" eaLnBrk="1" fontAlgn="auto" hangingPunct="1">
              <a:spcAft>
                <a:spcPts val="0"/>
              </a:spcAft>
              <a:defRPr/>
            </a:pPr>
            <a:r>
              <a:rPr lang="en-US" sz="3800" smtClean="0">
                <a:cs typeface="Times New Roman" pitchFamily="18" charset="0"/>
              </a:rPr>
              <a:t>Character </a:t>
            </a:r>
            <a:r>
              <a:rPr lang="en-US" sz="3800" i="1" smtClean="0">
                <a:cs typeface="Times New Roman" pitchFamily="18" charset="0"/>
              </a:rPr>
              <a:t>strings</a:t>
            </a:r>
            <a:r>
              <a:rPr lang="en-US" sz="3800" smtClean="0">
                <a:cs typeface="Times New Roman" pitchFamily="18" charset="0"/>
              </a:rPr>
              <a:t> contain groups of characters </a:t>
            </a:r>
          </a:p>
          <a:p>
            <a:pPr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380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3800" smtClean="0">
                <a:solidFill>
                  <a:srgbClr val="C00000"/>
                </a:solidFill>
                <a:cs typeface="Times New Roman" pitchFamily="18" charset="0"/>
              </a:rPr>
              <a:t>     ‘This is a character string.’</a:t>
            </a:r>
          </a:p>
          <a:p>
            <a:pPr marL="800100" lvl="1" indent="-342900" eaLnBrk="1" fontAlgn="auto" hangingPunct="1">
              <a:spcAft>
                <a:spcPts val="0"/>
              </a:spcAft>
              <a:defRPr/>
            </a:pPr>
            <a:r>
              <a:rPr lang="en-US" sz="3800" smtClean="0">
                <a:cs typeface="Times New Roman" pitchFamily="18" charset="0"/>
              </a:rPr>
              <a:t>Blank spaces within quotes are significant. They are part of the string</a:t>
            </a:r>
          </a:p>
          <a:p>
            <a:pPr marL="857250" lvl="2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mtClean="0">
              <a:solidFill>
                <a:srgbClr val="C00000"/>
              </a:solidFill>
              <a:cs typeface="Times New Roman" pitchFamily="18" charset="0"/>
            </a:endParaRPr>
          </a:p>
          <a:p>
            <a:pPr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355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335357EB-A774-49D9-8AAA-3C689BC6ECD4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5" y="1546224"/>
            <a:ext cx="7924800" cy="4740275"/>
          </a:xfrm>
        </p:spPr>
        <p:txBody>
          <a:bodyPr rtlCol="0">
            <a:normAutofit fontScale="92500"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>
                <a:cs typeface="Times New Roman" pitchFamily="18" charset="0"/>
              </a:rPr>
              <a:t>Need to </a:t>
            </a:r>
            <a:r>
              <a:rPr lang="en-US" b="1" dirty="0">
                <a:solidFill>
                  <a:srgbClr val="0070C0"/>
                </a:solidFill>
                <a:cs typeface="Times New Roman" pitchFamily="18" charset="0"/>
              </a:rPr>
              <a:t>declare</a:t>
            </a:r>
            <a:r>
              <a:rPr lang="en-US" dirty="0">
                <a:cs typeface="Times New Roman" pitchFamily="18" charset="0"/>
              </a:rPr>
              <a:t> the type for every variable</a:t>
            </a:r>
          </a:p>
          <a:p>
            <a:pPr marL="400050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real :: velocity, mass, pi</a:t>
            </a:r>
          </a:p>
          <a:p>
            <a:pPr marL="400050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integer :: </a:t>
            </a:r>
            <a:r>
              <a:rPr lang="en-US" dirty="0" err="1">
                <a:solidFill>
                  <a:srgbClr val="C00000"/>
                </a:solidFill>
                <a:cs typeface="Times New Roman" pitchFamily="18" charset="0"/>
              </a:rPr>
              <a:t>imax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cs typeface="Times New Roman" pitchFamily="18" charset="0"/>
              </a:rPr>
              <a:t>jdim</a:t>
            </a:r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character </a:t>
            </a:r>
            <a:r>
              <a:rPr lang="en-US">
                <a:solidFill>
                  <a:srgbClr val="C00000"/>
                </a:solidFill>
                <a:cs typeface="Times New Roman" pitchFamily="18" charset="0"/>
              </a:rPr>
              <a:t>::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</a:t>
            </a:r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Variables must start with a letter (a-z); can mix with digits (0-9); also underscores ( _ ); but no blanks; name length &lt;= 31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For backward compatibility with obsolecent  f77, variables that starts with i, j, k, l, m, n are defaulted to the integer type.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Strongly recommend to adopt the practice of declaring with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 implicit none</a:t>
            </a:r>
            <a:endParaRPr lang="en-US" smtClean="0">
              <a:cs typeface="Times New Roman" pitchFamily="18" charset="0"/>
            </a:endParaRPr>
          </a:p>
          <a:p>
            <a:pPr marL="742950" lvl="1" indent="-342900" eaLnBrk="1" fontAlgn="auto" hangingPunct="1">
              <a:spcAft>
                <a:spcPts val="0"/>
              </a:spcAft>
              <a:defRPr/>
            </a:pPr>
            <a:r>
              <a:rPr lang="en-US" sz="2200">
                <a:cs typeface="Times New Roman" pitchFamily="18" charset="0"/>
              </a:rPr>
              <a:t>This promises the compiler that you will declare all </a:t>
            </a:r>
            <a:r>
              <a:rPr lang="en-US" sz="2200" smtClean="0">
                <a:cs typeface="Times New Roman" pitchFamily="18" charset="0"/>
              </a:rPr>
              <a:t>variables</a:t>
            </a:r>
          </a:p>
          <a:p>
            <a:pPr marL="742950" lvl="1" indent="-342900" eaLnBrk="1" fontAlgn="auto" hangingPunct="1">
              <a:spcAft>
                <a:spcPts val="0"/>
              </a:spcAft>
              <a:defRPr/>
            </a:pPr>
            <a:r>
              <a:rPr lang="en-US" sz="2200" smtClean="0">
                <a:cs typeface="Times New Roman" pitchFamily="18" charset="0"/>
              </a:rPr>
              <a:t>This goes before </a:t>
            </a:r>
            <a:r>
              <a:rPr lang="en-US" sz="2200" smtClean="0">
                <a:solidFill>
                  <a:srgbClr val="C00000"/>
                </a:solidFill>
                <a:cs typeface="Times New Roman" pitchFamily="18" charset="0"/>
              </a:rPr>
              <a:t>any type declaration</a:t>
            </a:r>
            <a:r>
              <a:rPr lang="en-US" sz="2200" smtClean="0">
                <a:cs typeface="Times New Roman" pitchFamily="18" charset="0"/>
              </a:rPr>
              <a:t> statements (with </a:t>
            </a:r>
            <a:r>
              <a:rPr lang="en-US" sz="2200" dirty="0" smtClean="0">
                <a:cs typeface="Times New Roman" pitchFamily="18" charset="0"/>
              </a:rPr>
              <a:t>one exception that we’ll </a:t>
            </a:r>
            <a:r>
              <a:rPr lang="en-US" sz="2200" smtClean="0">
                <a:cs typeface="Times New Roman" pitchFamily="18" charset="0"/>
              </a:rPr>
              <a:t>cover later)</a:t>
            </a:r>
            <a:endParaRPr lang="en-US" sz="2200" dirty="0">
              <a:cs typeface="Times New Roman" pitchFamily="18" charset="0"/>
            </a:endParaRPr>
          </a:p>
          <a:p>
            <a:pPr marL="502920" lvl="1" indent="0" eaLnBrk="1" fontAlgn="auto" hangingPunct="1">
              <a:spcAft>
                <a:spcPts val="0"/>
              </a:spcAft>
              <a:buNone/>
              <a:defRPr/>
            </a:pPr>
            <a:endParaRPr lang="en-US" sz="2600" b="1" smtClean="0">
              <a:cs typeface="Times New Roman" pitchFamily="18" charset="0"/>
            </a:endParaRPr>
          </a:p>
        </p:txBody>
      </p:sp>
      <p:sp>
        <p:nvSpPr>
          <p:cNvPr id="2458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FA6AE0CC-7054-4F86-A00F-91B2D63377F8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 (6)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93725" y="1812925"/>
            <a:ext cx="7924800" cy="3886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Comment character is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!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Anything from </a:t>
            </a:r>
            <a:r>
              <a:rPr lang="en-US" b="1" smtClean="0">
                <a:solidFill>
                  <a:schemeClr val="tx2"/>
                </a:solidFill>
                <a:cs typeface="Times New Roman" pitchFamily="18" charset="0"/>
              </a:rPr>
              <a:t>!</a:t>
            </a:r>
            <a:r>
              <a:rPr lang="en-US" smtClean="0">
                <a:cs typeface="Times New Roman" pitchFamily="18" charset="0"/>
              </a:rPr>
              <a:t> to end of line ignored by the compiler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 comments liberally to document source </a:t>
            </a:r>
            <a:r>
              <a:rPr lang="en-US" smtClean="0">
                <a:cs typeface="Times New Roman" pitchFamily="18" charset="0"/>
              </a:rPr>
              <a:t>code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Fortran 77 comment starts with “c” on column 1</a:t>
            </a:r>
            <a:endParaRPr lang="en-US" smtClean="0"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print*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“list-directed” output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Simple way to produce output on the screen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Follow by comma, then stuff to print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 print*, ’This is my character string.’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256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04B9759-FDCD-4496-8FB0-C621CFB6CCCB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 (7)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Ampersand,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&amp;</a:t>
            </a:r>
            <a:r>
              <a:rPr lang="en-US" smtClean="0">
                <a:cs typeface="Times New Roman" pitchFamily="18" charset="0"/>
              </a:rPr>
              <a:t>, at end of line tells compiler that statement is continued on next source </a:t>
            </a:r>
            <a:r>
              <a:rPr lang="en-US" smtClean="0">
                <a:cs typeface="Times New Roman" pitchFamily="18" charset="0"/>
              </a:rPr>
              <a:t>line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With Fortran 77, put any alphanumeric character on column 6 of the second and subsequent continuation lines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Spaces don’t matter except within literal character strings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 them liberally to make code easy to read, e.g., before and after equal signs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Note that source lines do not end with semicolons (as in C or MATLAB)</a:t>
            </a:r>
          </a:p>
          <a:p>
            <a:pPr lvl="1" eaLnBrk="1" hangingPunct="1"/>
            <a:endParaRPr lang="en-US" smtClean="0">
              <a:cs typeface="Times New Roman" pitchFamily="18" charset="0"/>
            </a:endParaRPr>
          </a:p>
        </p:txBody>
      </p:sp>
      <p:sp>
        <p:nvSpPr>
          <p:cNvPr id="2663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1C03591-708D-4C02-9A35-F8DC22169A3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749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Write a “hello world” program with editor (gedit, vi, Emacs)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Program should print a character string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4 lines of code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Save it to a file name with a .f90 suffix (for example, hello.f90)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2765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835FD8E-435B-4F40-9025-623AAB9B5753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Compilation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A compiler is a program that reads source code and converts it to a form usable by the computer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Internally, three steps are performed:</a:t>
            </a:r>
          </a:p>
          <a:p>
            <a:pPr lvl="1" eaLnBrk="1" hangingPunct="1"/>
            <a:r>
              <a:rPr lang="en-US" b="1" smtClean="0">
                <a:solidFill>
                  <a:srgbClr val="0070C0"/>
                </a:solidFill>
                <a:cs typeface="Times New Roman" pitchFamily="18" charset="0"/>
              </a:rPr>
              <a:t>preprocess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source code </a:t>
            </a:r>
          </a:p>
          <a:p>
            <a:pPr lvl="1" eaLnBrk="1" hangingPunct="1"/>
            <a:r>
              <a:rPr lang="en-US" b="1">
                <a:solidFill>
                  <a:srgbClr val="0070C0"/>
                </a:solidFill>
                <a:cs typeface="Times New Roman" pitchFamily="18" charset="0"/>
              </a:rPr>
              <a:t>c</a:t>
            </a:r>
            <a:r>
              <a:rPr lang="en-US" b="1" smtClean="0">
                <a:solidFill>
                  <a:srgbClr val="0070C0"/>
                </a:solidFill>
                <a:cs typeface="Times New Roman" pitchFamily="18" charset="0"/>
              </a:rPr>
              <a:t>heck </a:t>
            </a:r>
            <a:r>
              <a:rPr lang="en-US" smtClean="0">
                <a:cs typeface="Times New Roman" pitchFamily="18" charset="0"/>
              </a:rPr>
              <a:t>source code for syntax errors</a:t>
            </a:r>
          </a:p>
          <a:p>
            <a:pPr lvl="1" eaLnBrk="1" hangingPunct="1"/>
            <a:r>
              <a:rPr lang="en-US" b="1" smtClean="0">
                <a:solidFill>
                  <a:srgbClr val="0070C0"/>
                </a:solidFill>
                <a:cs typeface="Times New Roman" pitchFamily="18" charset="0"/>
              </a:rPr>
              <a:t>compiler</a:t>
            </a:r>
            <a:r>
              <a:rPr lang="en-US" smtClean="0">
                <a:cs typeface="Times New Roman" pitchFamily="18" charset="0"/>
              </a:rPr>
              <a:t> translates source code to assembly language</a:t>
            </a:r>
          </a:p>
          <a:p>
            <a:pPr lvl="1" eaLnBrk="1" hangingPunct="1"/>
            <a:r>
              <a:rPr lang="en-US" b="1" smtClean="0">
                <a:solidFill>
                  <a:srgbClr val="0070C0"/>
                </a:solidFill>
                <a:cs typeface="Times New Roman" pitchFamily="18" charset="0"/>
              </a:rPr>
              <a:t>assembler</a:t>
            </a:r>
            <a:r>
              <a:rPr lang="en-US" smtClean="0">
                <a:cs typeface="Times New Roman" pitchFamily="18" charset="0"/>
              </a:rPr>
              <a:t> translates assembly language to machine language</a:t>
            </a:r>
          </a:p>
          <a:p>
            <a:pPr lvl="1" eaLnBrk="1" hangingPunct="1"/>
            <a:r>
              <a:rPr lang="en-US" b="1" smtClean="0">
                <a:solidFill>
                  <a:srgbClr val="0070C0"/>
                </a:solidFill>
                <a:cs typeface="Times New Roman" pitchFamily="18" charset="0"/>
              </a:rPr>
              <a:t>linker</a:t>
            </a:r>
            <a:r>
              <a:rPr lang="en-US" smtClean="0">
                <a:cs typeface="Times New Roman" pitchFamily="18" charset="0"/>
              </a:rPr>
              <a:t> gathers machine-language modules and libraries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All these steps sometimes loosely referred to as “compiling”</a:t>
            </a:r>
          </a:p>
        </p:txBody>
      </p:sp>
      <p:sp>
        <p:nvSpPr>
          <p:cNvPr id="2867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F1A5E757-B495-49AE-9467-37231254C51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Compilation (cont’d)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Code compiled for a given processor </a:t>
            </a:r>
            <a:r>
              <a:rPr lang="en-US" smtClean="0">
                <a:cs typeface="Times New Roman" pitchFamily="18" charset="0"/>
              </a:rPr>
              <a:t>architecture will </a:t>
            </a:r>
            <a:r>
              <a:rPr lang="en-US" smtClean="0">
                <a:cs typeface="Times New Roman" pitchFamily="18" charset="0"/>
              </a:rPr>
              <a:t>not generally run on other </a:t>
            </a:r>
            <a:r>
              <a:rPr lang="en-US" smtClean="0">
                <a:cs typeface="Times New Roman" pitchFamily="18" charset="0"/>
              </a:rPr>
              <a:t>processors</a:t>
            </a:r>
            <a:endParaRPr lang="en-US" smtClean="0">
              <a:cs typeface="Times New Roman" pitchFamily="18" charset="0"/>
            </a:endParaRP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AMD and Intel </a:t>
            </a:r>
            <a:r>
              <a:rPr lang="en-US" i="1" smtClean="0">
                <a:cs typeface="Times New Roman" pitchFamily="18" charset="0"/>
              </a:rPr>
              <a:t>are </a:t>
            </a:r>
            <a:r>
              <a:rPr lang="en-US" smtClean="0">
                <a:cs typeface="Times New Roman" pitchFamily="18" charset="0"/>
              </a:rPr>
              <a:t>compatible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On </a:t>
            </a:r>
            <a:r>
              <a:rPr lang="en-US" smtClean="0">
                <a:cs typeface="Times New Roman" pitchFamily="18" charset="0"/>
              </a:rPr>
              <a:t>the SCC &amp; katana, </a:t>
            </a:r>
            <a:r>
              <a:rPr lang="en-US" smtClean="0">
                <a:cs typeface="Times New Roman" pitchFamily="18" charset="0"/>
              </a:rPr>
              <a:t>we have Portland Group compilers (pgf90) and GNU compilers (gfortran)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We’ll use pgf90, since it usually results in faster-executing code</a:t>
            </a:r>
          </a:p>
          <a:p>
            <a:pPr marL="742950" lvl="2" indent="-342900" eaLnBrk="1" hangingPunct="1"/>
            <a:r>
              <a:rPr lang="en-US" smtClean="0">
                <a:cs typeface="Times New Roman" pitchFamily="18" charset="0"/>
              </a:rPr>
              <a:t>PGI Fortran reference is at </a:t>
            </a:r>
            <a:r>
              <a:rPr lang="en-US" smtClean="0">
                <a:cs typeface="Times New Roman" pitchFamily="18" charset="0"/>
                <a:hlinkClick r:id="rId2"/>
              </a:rPr>
              <a:t>http://www.pgroup.com/doc/pgifortref.pdf</a:t>
            </a:r>
            <a:endParaRPr lang="en-US" smtClean="0"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</p:txBody>
      </p:sp>
      <p:sp>
        <p:nvSpPr>
          <p:cNvPr id="2970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90462233-A714-4F8A-9D74-BADD8F3C7341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42189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Compilation (3)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388331"/>
            <a:ext cx="8452624" cy="4876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Compilers have huge numbers of options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See </a:t>
            </a:r>
            <a:r>
              <a:rPr lang="en-US" smtClean="0">
                <a:cs typeface="Times New Roman" pitchFamily="18" charset="0"/>
              </a:rPr>
              <a:t>doc at 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DAEDEF"/>
                </a:solidFill>
                <a:cs typeface="Times New Roman" pitchFamily="18" charset="0"/>
                <a:hlinkClick r:id="rId2"/>
              </a:rPr>
              <a:t>http</a:t>
            </a:r>
            <a:r>
              <a:rPr lang="en-US" smtClean="0">
                <a:solidFill>
                  <a:srgbClr val="DAEDEF"/>
                </a:solidFill>
                <a:cs typeface="Times New Roman" pitchFamily="18" charset="0"/>
                <a:hlinkClick r:id="rId2"/>
              </a:rPr>
              <a:t>://www.pgroup.com/doc/pgiug.pdf</a:t>
            </a:r>
            <a:r>
              <a:rPr lang="en-US" smtClean="0">
                <a:solidFill>
                  <a:srgbClr val="DAEDEF"/>
                </a:solidFill>
                <a:cs typeface="Times New Roman" pitchFamily="18" charset="0"/>
              </a:rPr>
              <a:t>   </a:t>
            </a:r>
            <a:r>
              <a:rPr lang="en-US" smtClean="0">
                <a:cs typeface="Times New Roman" pitchFamily="18" charset="0"/>
              </a:rPr>
              <a:t>or</a:t>
            </a:r>
          </a:p>
          <a:p>
            <a:pPr lvl="1" eaLnBrk="1" hangingPunct="1"/>
            <a:r>
              <a:rPr lang="en-US" i="1">
                <a:solidFill>
                  <a:schemeClr val="tx2"/>
                </a:solidFill>
                <a:cs typeface="Times New Roman" pitchFamily="18" charset="0"/>
              </a:rPr>
              <a:t>s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cc1:~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%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man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pgf90</a:t>
            </a:r>
            <a:endParaRPr lang="en-US">
              <a:solidFill>
                <a:schemeClr val="tx2"/>
              </a:solidFill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Compile hello.f90 on the SCC :</a:t>
            </a:r>
            <a:endParaRPr lang="en-US">
              <a:cs typeface="Times New Roman" pitchFamily="18" charset="0"/>
            </a:endParaRP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i="1">
                <a:solidFill>
                  <a:schemeClr val="tx2"/>
                </a:solidFill>
                <a:cs typeface="Times New Roman" pitchFamily="18" charset="0"/>
              </a:rPr>
              <a:t>scc1:~ % pgf90  –o  </a:t>
            </a:r>
            <a:r>
              <a:rPr lang="en-US" i="1">
                <a:solidFill>
                  <a:schemeClr val="tx2"/>
                </a:solidFill>
                <a:cs typeface="Times New Roman" pitchFamily="18" charset="0"/>
              </a:rPr>
              <a:t>hello 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hello.f90   </a:t>
            </a:r>
            <a:r>
              <a:rPr lang="en-US" smtClean="0">
                <a:cs typeface="Times New Roman" pitchFamily="18" charset="0"/>
              </a:rPr>
              <a:t>(-o lets you set executable name)</a:t>
            </a:r>
            <a:endParaRPr lang="en-US">
              <a:cs typeface="Times New Roman" pitchFamily="18" charset="0"/>
            </a:endParaRPr>
          </a:p>
          <a:p>
            <a:pPr eaLnBrk="1" hangingPunct="1"/>
            <a:r>
              <a:rPr lang="en-US">
                <a:cs typeface="Times New Roman" pitchFamily="18" charset="0"/>
              </a:rPr>
              <a:t>If it simply returns a </a:t>
            </a:r>
            <a:r>
              <a:rPr lang="en-US">
                <a:cs typeface="Times New Roman" pitchFamily="18" charset="0"/>
              </a:rPr>
              <a:t>Unix </a:t>
            </a:r>
            <a:r>
              <a:rPr lang="en-US" smtClean="0">
                <a:cs typeface="Times New Roman" pitchFamily="18" charset="0"/>
              </a:rPr>
              <a:t>prompt, </a:t>
            </a:r>
            <a:r>
              <a:rPr lang="en-US">
                <a:cs typeface="Times New Roman" pitchFamily="18" charset="0"/>
              </a:rPr>
              <a:t>it worked</a:t>
            </a:r>
          </a:p>
          <a:p>
            <a:pPr eaLnBrk="1" hangingPunct="1"/>
            <a:r>
              <a:rPr lang="en-US">
                <a:cs typeface="Times New Roman" pitchFamily="18" charset="0"/>
              </a:rPr>
              <a:t>If you get error messages, read them carefully and see if you can fix the source code and re-compile</a:t>
            </a:r>
          </a:p>
          <a:p>
            <a:pPr eaLnBrk="1" hangingPunct="1"/>
            <a:r>
              <a:rPr lang="en-US">
                <a:cs typeface="Times New Roman" pitchFamily="18" charset="0"/>
              </a:rPr>
              <a:t>Once it compiles correctly, type the executable name at the Unix prompt, and it will print your string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072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5EE06900-3B90-487E-AFAA-42A25202C36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19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Outline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  <a:p>
            <a:pPr eaLnBrk="1" hangingPunct="1"/>
            <a:r>
              <a:rPr lang="en-US" smtClean="0"/>
              <a:t>Introduction					</a:t>
            </a:r>
          </a:p>
          <a:p>
            <a:pPr eaLnBrk="1" hangingPunct="1"/>
            <a:r>
              <a:rPr lang="en-US" smtClean="0"/>
              <a:t>Fortran History</a:t>
            </a:r>
          </a:p>
          <a:p>
            <a:pPr eaLnBrk="1" hangingPunct="1"/>
            <a:r>
              <a:rPr lang="en-US" smtClean="0"/>
              <a:t>Basic syntax</a:t>
            </a:r>
          </a:p>
          <a:p>
            <a:pPr eaLnBrk="1" hangingPunct="1"/>
            <a:r>
              <a:rPr lang="en-US" smtClean="0"/>
              <a:t>Makefiles</a:t>
            </a:r>
          </a:p>
          <a:p>
            <a:pPr eaLnBrk="1" hangingPunct="1"/>
            <a:r>
              <a:rPr lang="en-US" smtClean="0"/>
              <a:t>Additional syntax</a:t>
            </a:r>
          </a:p>
        </p:txBody>
      </p:sp>
      <p:sp>
        <p:nvSpPr>
          <p:cNvPr id="122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8EA5998-C0DE-4D63-8EC1-9202D5F743B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Arithmetic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79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5900"/>
                <a:ext cx="8229600" cy="4876800"/>
              </a:xfrm>
            </p:spPr>
            <p:txBody>
              <a:bodyPr/>
              <a:lstStyle/>
              <a:p>
                <a:pPr eaLnBrk="1" hangingPunct="1"/>
                <a:r>
                  <a:rPr lang="en-US" smtClean="0">
                    <a:cs typeface="Times New Roman" pitchFamily="18" charset="0"/>
                  </a:rPr>
                  <a:t>+, -, *, /</a:t>
                </a:r>
              </a:p>
              <a:p>
                <a:pPr eaLnBrk="1" hangingPunct="1"/>
                <a:r>
                  <a:rPr lang="en-US" smtClean="0">
                    <a:cs typeface="Times New Roman" pitchFamily="18" charset="0"/>
                  </a:rPr>
                  <a:t>** indicates power</a:t>
                </a:r>
              </a:p>
              <a:p>
                <a:pPr eaLnBrk="1" hangingPunct="1"/>
                <a:endParaRPr lang="en-US" smtClean="0">
                  <a:cs typeface="Times New Roman" pitchFamily="18" charset="0"/>
                </a:endParaRPr>
              </a:p>
              <a:p>
                <a:pPr marL="0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smtClean="0">
                              <a:solidFill>
                                <a:schemeClr val="tx2"/>
                              </a:solidFill>
                              <a:latin typeface="+mj-lt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0" smtClean="0">
                              <a:solidFill>
                                <a:schemeClr val="tx2"/>
                              </a:solidFill>
                              <a:latin typeface="+mj-lt"/>
                              <a:cs typeface="Times New Roman" pitchFamily="18" charset="0"/>
                            </a:rPr>
                            <m:t>2.4</m:t>
                          </m:r>
                        </m:e>
                        <m:sup>
                          <m:r>
                            <a:rPr lang="en-US" b="0" i="0" smtClean="0">
                              <a:solidFill>
                                <a:schemeClr val="tx2"/>
                              </a:solidFill>
                              <a:latin typeface="+mj-lt"/>
                              <a:cs typeface="Times New Roman" pitchFamily="18" charset="0"/>
                            </a:rPr>
                            <m:t>1.5</m:t>
                          </m:r>
                        </m:sup>
                      </m:sSup>
                      <m:r>
                        <a:rPr lang="en-US" b="0" i="0" smtClean="0">
                          <a:solidFill>
                            <a:schemeClr val="tx2"/>
                          </a:solidFill>
                          <a:latin typeface="+mj-lt"/>
                          <a:cs typeface="Times New Roman" pitchFamily="18" charset="0"/>
                        </a:rPr>
                        <m:t> →2.4∗∗1.5</m:t>
                      </m:r>
                    </m:oMath>
                  </m:oMathPara>
                </a14:m>
                <a:endParaRPr lang="en-US" b="0" smtClean="0">
                  <a:solidFill>
                    <a:schemeClr val="tx2"/>
                  </a:solidFill>
                  <a:latin typeface="+mj-lt"/>
                  <a:cs typeface="Times New Roman" pitchFamily="18" charset="0"/>
                </a:endParaRPr>
              </a:p>
              <a:p>
                <a:pPr marL="0" indent="0" eaLnBrk="1" hangingPunct="1">
                  <a:buNone/>
                </a:pPr>
                <a:r>
                  <a:rPr lang="en-US" smtClean="0">
                    <a:cs typeface="Times New Roman" pitchFamily="18" charset="0"/>
                  </a:rPr>
                  <a:t>                            </a:t>
                </a:r>
              </a:p>
              <a:p>
                <a:pPr eaLnBrk="1" hangingPunct="1"/>
                <a:r>
                  <a:rPr lang="en-US" smtClean="0">
                    <a:cs typeface="Times New Roman" pitchFamily="18" charset="0"/>
                  </a:rPr>
                  <a:t>Built-in math functions such as sin, acos, exp, etc.</a:t>
                </a:r>
              </a:p>
              <a:p>
                <a:pPr lvl="1" eaLnBrk="1" hangingPunct="1"/>
                <a:r>
                  <a:rPr lang="en-US" smtClean="0">
                    <a:cs typeface="Times New Roman" pitchFamily="18" charset="0"/>
                  </a:rPr>
                  <a:t>argument in parentheses</a:t>
                </a:r>
              </a:p>
              <a:p>
                <a:pPr marL="857250" lvl="2" indent="0" eaLnBrk="1" hangingPunct="1">
                  <a:buFont typeface="Wingdings" pitchFamily="2" charset="2"/>
                  <a:buNone/>
                </a:pPr>
                <a:r>
                  <a:rPr lang="en-US" smtClean="0">
                    <a:solidFill>
                      <a:srgbClr val="C00000"/>
                    </a:solidFill>
                    <a:cs typeface="Times New Roman" pitchFamily="18" charset="0"/>
                  </a:rPr>
                  <a:t>sin(0.6)</a:t>
                </a:r>
              </a:p>
              <a:p>
                <a:pPr eaLnBrk="1" hangingPunct="1"/>
                <a:r>
                  <a:rPr lang="en-US" smtClean="0">
                    <a:cs typeface="Times New Roman" pitchFamily="18" charset="0"/>
                  </a:rPr>
                  <a:t>Exponential notation indicated by letter “e”</a:t>
                </a:r>
              </a:p>
              <a:p>
                <a:pPr marL="0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cs typeface="Times New Roman" pitchFamily="18" charset="0"/>
                        </a:rPr>
                        <m:t>4.2 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x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cs typeface="Times New Roman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cs typeface="Times New Roman" pitchFamily="18" charset="0"/>
                        </a:rPr>
                        <m:t> →4.2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cs typeface="Times New Roman" pitchFamily="18" charset="0"/>
                        </a:rPr>
                        <m:t>𝑒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cs typeface="Times New Roman" pitchFamily="18" charset="0"/>
                        </a:rPr>
                        <m:t>3</m:t>
                      </m:r>
                    </m:oMath>
                  </m:oMathPara>
                </a14:m>
                <a:endParaRPr lang="en-US" b="0" smtClean="0">
                  <a:solidFill>
                    <a:schemeClr val="tx2"/>
                  </a:solidFill>
                  <a:cs typeface="Times New Roman" pitchFamily="18" charset="0"/>
                </a:endParaRPr>
              </a:p>
              <a:p>
                <a:pPr marL="0" indent="0" eaLnBrk="1" hangingPunct="1">
                  <a:buNone/>
                </a:pPr>
                <a:endParaRPr lang="en-US" smtClean="0">
                  <a:cs typeface="Times New Roman" pitchFamily="18" charset="0"/>
                </a:endParaRPr>
              </a:p>
              <a:p>
                <a:pPr marL="0" indent="0" eaLnBrk="1" hangingPunct="1">
                  <a:buNone/>
                </a:pPr>
                <a:endParaRPr lang="en-US" smtClean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379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5900"/>
                <a:ext cx="8229600" cy="4876800"/>
              </a:xfrm>
              <a:blipFill rotWithShape="1">
                <a:blip r:embed="rId2"/>
                <a:stretch>
                  <a:fillRect l="-593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79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9579461-2EA3-4AE0-AD47-D28F98D1F0CA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More List-Directed i/o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read*</a:t>
            </a:r>
            <a:r>
              <a:rPr lang="en-US" smtClean="0">
                <a:cs typeface="Times New Roman" pitchFamily="18" charset="0"/>
              </a:rPr>
              <a:t> is list-directed read, analogous to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print*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Follow with comma, then comma-delimited list of variables you want to read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read*, x, j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Often use list-directed read and write together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print*, ‘Enter a float and an integer:’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read*, x, j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print*, ‘float = ‘,  x, ‘   integer = ‘, j</a:t>
            </a:r>
          </a:p>
          <a:p>
            <a:pPr lvl="1" eaLnBrk="1" hangingPunct="1">
              <a:buFont typeface="Wingdings" pitchFamily="2" charset="2"/>
              <a:buNone/>
            </a:pPr>
            <a:endParaRPr lang="en-US">
              <a:solidFill>
                <a:srgbClr val="C00000"/>
              </a:solidFill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Alternatively, you can use read(*,*) or write(*,*).</a:t>
            </a:r>
          </a:p>
        </p:txBody>
      </p:sp>
      <p:sp>
        <p:nvSpPr>
          <p:cNvPr id="3482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4DF5006-96C1-4498-A3A9-A63A793C2F88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2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Write program to prompt for a Celcius temperature, convert it to Fahrenheit, and print the result.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make sure you declare all variables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 decimal points with all reals, even if they’re whole numbers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 </a:t>
            </a:r>
            <a:r>
              <a:rPr lang="en-US" sz="3200" smtClean="0">
                <a:cs typeface="Times New Roman" pitchFamily="18" charset="0"/>
              </a:rPr>
              <a:t>F = (9/5)C + 32</a:t>
            </a:r>
          </a:p>
          <a:p>
            <a:pPr eaLnBrk="1" hangingPunct="1"/>
            <a:r>
              <a:rPr lang="en-US" sz="4000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584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D654947-D756-402A-9B09-462438906EDA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>
                <a:cs typeface="Times New Roman" pitchFamily="18" charset="0"/>
              </a:rPr>
              <a:t>Specify static dimensions in declaration: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real, dimension(10,3,5) ::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integer, dimension(10) :: i</a:t>
            </a:r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>
                <a:cs typeface="Times New Roman" pitchFamily="18" charset="0"/>
              </a:rPr>
              <a:t>Can also specify ranges of values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integer, dimension(3:11, -15:-2) :: </a:t>
            </a:r>
            <a:r>
              <a:rPr lang="en-US" dirty="0" err="1">
                <a:solidFill>
                  <a:srgbClr val="C00000"/>
                </a:solidFill>
                <a:cs typeface="Times New Roman" pitchFamily="18" charset="0"/>
              </a:rPr>
              <a:t>ival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cs typeface="Times New Roman" pitchFamily="18" charset="0"/>
              </a:rPr>
              <a:t>jval</a:t>
            </a:r>
            <a:endParaRPr lang="en-US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Times New Roman" pitchFamily="18" charset="0"/>
              </a:rPr>
              <a:t>Access array elements using parenthesis</a:t>
            </a:r>
          </a:p>
          <a:p>
            <a:pPr marL="400050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a = y(3) + y(4)</a:t>
            </a:r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687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C6F09F3-8472-49C6-BF83-7B80FC2BBD14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Arrays (cont’d)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Dynamic allocation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Useful when size is not known at compile time, e.g., input value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Need to specify number of dimensions in declaration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Need to specify that it’s an allocatable array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real, dimension(:,:,:),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allocatable </a:t>
            </a:r>
            <a:r>
              <a:rPr lang="en-US" smtClean="0">
                <a:cs typeface="Times New Roman" pitchFamily="18" charset="0"/>
              </a:rPr>
              <a:t>:: x, y</a:t>
            </a:r>
          </a:p>
          <a:p>
            <a:pPr lvl="1" eaLnBrk="1" hangingPunct="1">
              <a:buClr>
                <a:schemeClr val="tx1"/>
              </a:buClr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allocate</a:t>
            </a:r>
            <a:r>
              <a:rPr lang="en-US" smtClean="0">
                <a:cs typeface="Times New Roman" pitchFamily="18" charset="0"/>
              </a:rPr>
              <a:t> function performs allocation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allocate(  </a:t>
            </a:r>
            <a:r>
              <a:rPr lang="en-US" smtClean="0">
                <a:cs typeface="Times New Roman" pitchFamily="18" charset="0"/>
              </a:rPr>
              <a:t>x(ni,nj,nk),  y(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l</a:t>
            </a:r>
            <a:r>
              <a:rPr lang="en-US" smtClean="0">
                <a:cs typeface="Times New Roman" pitchFamily="18" charset="0"/>
              </a:rPr>
              <a:t>dim,mdim,ndim) 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When you’re done with the variables, deallocate with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deallocate(x, y)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not necessary at very end of code; Fortran will clean them up for you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 usually avoid using “l” because it could be mistaken for “1” or  “i”   (You could use “L”)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Good idea to establish your own naming conventions and follow through with them</a:t>
            </a:r>
            <a:endParaRPr lang="en-US">
              <a:cs typeface="Times New Roman" pitchFamily="18" charset="0"/>
            </a:endParaRPr>
          </a:p>
          <a:p>
            <a:pPr marL="547687" lvl="2" indent="0" eaLnBrk="1" hangingPunct="1">
              <a:buNone/>
            </a:pPr>
            <a:endParaRPr lang="en-US" smtClean="0">
              <a:cs typeface="Times New Roman" pitchFamily="18" charset="0"/>
            </a:endParaRPr>
          </a:p>
        </p:txBody>
      </p:sp>
      <p:sp>
        <p:nvSpPr>
          <p:cNvPr id="378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58ABCF7D-ADC2-442C-A4DB-F804C9FD046E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Parameters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If variable has known, fixed, value, declare as parameter and initialize in declaration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integer, parameter :: idim = 100, jdim = 200</a:t>
            </a:r>
          </a:p>
          <a:p>
            <a:pPr lvl="1" eaLnBrk="1" hangingPunct="1"/>
            <a:r>
              <a:rPr lang="en-US" i="1" smtClean="0">
                <a:cs typeface="Times New Roman" pitchFamily="18" charset="0"/>
              </a:rPr>
              <a:t>Compiler </a:t>
            </a:r>
            <a:r>
              <a:rPr lang="en-US" smtClean="0">
                <a:cs typeface="Times New Roman" pitchFamily="18" charset="0"/>
              </a:rPr>
              <a:t>substitutes values wherever variables appear in code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Efficient, since there are no memory accesses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Often used for declaring arrays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integer, parameter :: idim = 100, jdim = 200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real, dimension(idim, jdim) :: 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integer, dimension(idim) :: iarray</a:t>
            </a:r>
          </a:p>
        </p:txBody>
      </p:sp>
      <p:sp>
        <p:nvSpPr>
          <p:cNvPr id="389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57A9150-E5EC-4056-8AAF-C624D6A13479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3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477963"/>
            <a:ext cx="7924800" cy="3886200"/>
          </a:xfrm>
        </p:spPr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Write program to prompt for 2 floating-point vectors of length 3, calculate the dot product, and print the result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z="2400" i="1" smtClean="0">
                <a:cs typeface="Times New Roman" pitchFamily="18" charset="0"/>
              </a:rPr>
              <a:t>Don’t </a:t>
            </a:r>
            <a:r>
              <a:rPr lang="en-US" sz="2400" smtClean="0">
                <a:cs typeface="Times New Roman" pitchFamily="18" charset="0"/>
              </a:rPr>
              <a:t>name the code “dot_product” or “dot”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z="2000" smtClean="0">
                <a:cs typeface="Times New Roman" pitchFamily="18" charset="0"/>
              </a:rPr>
              <a:t>Fortran has a “dot_product” intrinsic function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z="2000" smtClean="0">
                <a:cs typeface="Times New Roman" pitchFamily="18" charset="0"/>
              </a:rPr>
              <a:t>there is a Unix command called “dot”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z="2400" smtClean="0">
                <a:cs typeface="Times New Roman" pitchFamily="18" charset="0"/>
              </a:rPr>
              <a:t>Can use array name in list-directed read, and it will expect the appropriate number of values (dimension) separated by spaces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  <a:hlinkClick r:id="rId3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3994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C084682-E3E8-41F2-A073-F65158A308E2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graphicFrame>
        <p:nvGraphicFramePr>
          <p:cNvPr id="399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920073"/>
              </p:ext>
            </p:extLst>
          </p:nvPr>
        </p:nvGraphicFramePr>
        <p:xfrm>
          <a:off x="1466409" y="5274475"/>
          <a:ext cx="7164387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6" name="Equation" r:id="rId4" imgW="2273040" imgH="431640" progId="Equation.3">
                  <p:embed/>
                </p:oleObj>
              </mc:Choice>
              <mc:Fallback>
                <p:oleObj name="Equation" r:id="rId4" imgW="22730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409" y="5274475"/>
                        <a:ext cx="7164387" cy="136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Control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Do loop repeats calculation over range of indices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do i = 1, 10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  a(i) = sqrt( b(i)**2  +  c(i)**2 )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enddo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Can use increment that is not equal to 1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Goes at </a:t>
            </a:r>
            <a:r>
              <a:rPr lang="en-US" i="1" smtClean="0">
                <a:cs typeface="Times New Roman" pitchFamily="18" charset="0"/>
              </a:rPr>
              <a:t>end</a:t>
            </a:r>
            <a:r>
              <a:rPr lang="en-US" smtClean="0">
                <a:cs typeface="Times New Roman" pitchFamily="18" charset="0"/>
              </a:rPr>
              <a:t> of do statement, unlike Matlab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do i = 10, -10, -2</a:t>
            </a:r>
          </a:p>
        </p:txBody>
      </p:sp>
      <p:sp>
        <p:nvSpPr>
          <p:cNvPr id="4096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81507BC-A98B-4F1D-9DC8-D175151051A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4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Modify dot product program to use a do loop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Declare scalar real variable to hold the summation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Initialize it to zero before the do loop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4199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038E35B1-9565-4753-A14E-23F8E158DEB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If-Then-Else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Conditional execution of block of source code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Based on relational operators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&lt;		less than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&gt;		greater than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==	equal to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&lt;=	less than or equal to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&gt;=	greater than or equal to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/=	not equal to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   .and.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    .or.</a:t>
            </a:r>
          </a:p>
        </p:txBody>
      </p:sp>
      <p:sp>
        <p:nvSpPr>
          <p:cNvPr id="4301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3FC32D80-52DB-4226-8CCA-C8AFC069A3DC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29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Goals are to be able to  . . .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simple Fortran programs</a:t>
            </a:r>
          </a:p>
          <a:p>
            <a:pPr eaLnBrk="1" hangingPunct="1"/>
            <a:r>
              <a:rPr lang="en-US" smtClean="0"/>
              <a:t>understand and modify existing Fortran code</a:t>
            </a:r>
          </a:p>
          <a:p>
            <a:pPr eaLnBrk="1" hangingPunct="1"/>
            <a:r>
              <a:rPr lang="en-US" smtClean="0"/>
              <a:t>manage programming projects with makefiles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33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917FD39-0507-4F09-9518-D72B5A8415B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If-Then-Else (cont’d)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if( x &gt; 0.0  .and.  y &gt; 0.0 ) then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z = 1.0/(x+y)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elseif ( x &lt; 0.0  .and.  y &lt; 0.0) then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z = -2.0/(x+y)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print*, ’Error condition’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endif</a:t>
            </a:r>
          </a:p>
        </p:txBody>
      </p:sp>
      <p:sp>
        <p:nvSpPr>
          <p:cNvPr id="4403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FB0C1FFC-38B0-406E-99F5-A34F479F326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5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63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In dot product code, check if the magnitude of the dot product is less than </a:t>
            </a:r>
            <a:r>
              <a:rPr lang="en-US" smtClean="0">
                <a:latin typeface="Arial"/>
                <a:cs typeface="Times New Roman" pitchFamily="18" charset="0"/>
              </a:rPr>
              <a:t>10</a:t>
            </a:r>
            <a:r>
              <a:rPr lang="en-US" baseline="52000" smtClean="0">
                <a:latin typeface="Arial"/>
                <a:cs typeface="Times New Roman" pitchFamily="18" charset="0"/>
              </a:rPr>
              <a:t>-6</a:t>
            </a:r>
            <a:r>
              <a:rPr lang="en-US" smtClean="0">
                <a:cs typeface="Times New Roman" pitchFamily="18" charset="0"/>
              </a:rPr>
              <a:t> using the absolute value function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abs</a:t>
            </a:r>
            <a:r>
              <a:rPr lang="en-US" smtClean="0">
                <a:cs typeface="Times New Roman" pitchFamily="18" charset="0"/>
              </a:rPr>
              <a:t>.  If it is, print a message.  In either case, print the result as before.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endParaRPr lang="en-US"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Never check if a real number equals a specific value. Instead, check if it is within a certain range, e.g., with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abs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4506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48ACE38B-8EDF-4656-81B5-CC6D593E6EAE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 Syntax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291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Fortran can perform operations on entire arrays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Like MATLAB, unlike C.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To add two arrays, simply use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 = a + b      </a:t>
            </a:r>
            <a:r>
              <a:rPr lang="en-US" smtClean="0">
                <a:cs typeface="Times New Roman" pitchFamily="18" charset="0"/>
              </a:rPr>
              <a:t>!  a, b, c are arrays of the same shape and size 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Can also operate on array sections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c(-5:10) = a(0:15) + b(0:30:2)    </a:t>
            </a:r>
            <a:r>
              <a:rPr lang="en-US" smtClean="0">
                <a:cs typeface="Times New Roman" pitchFamily="18" charset="0"/>
              </a:rPr>
              <a:t>! all sections must have same length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Here we use b(0), b(2), b(4), etc. due to increment specification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Numbers of elements must be consistent</a:t>
            </a:r>
            <a:endParaRPr lang="en-US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Don’t assume that all MATLAB matrix rules apply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 = a * b   </a:t>
            </a:r>
            <a:r>
              <a:rPr lang="en-US" smtClean="0">
                <a:cs typeface="Times New Roman" pitchFamily="18" charset="0"/>
              </a:rPr>
              <a:t>!</a:t>
            </a:r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* is elemental multiply, not matrix multiply</a:t>
            </a:r>
          </a:p>
        </p:txBody>
      </p:sp>
      <p:sp>
        <p:nvSpPr>
          <p:cNvPr id="4608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A9CC8993-5DAE-44A1-B333-2F5E12F549E2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 Syntax (cont’d)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79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There are intrinsic functions to perform some operations on entire arrays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sum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sum(x) </a:t>
            </a:r>
            <a:r>
              <a:rPr lang="en-US" smtClean="0">
                <a:cs typeface="Times New Roman" pitchFamily="18" charset="0"/>
              </a:rPr>
              <a:t>is the same as x(1) + x(2) + x(3) + …</a:t>
            </a:r>
            <a:endParaRPr lang="en-US" smtClean="0">
              <a:solidFill>
                <a:srgbClr val="C00000"/>
              </a:solidFill>
              <a:cs typeface="Times New Roman" pitchFamily="18" charset="0"/>
            </a:endParaRP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product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minval</a:t>
            </a:r>
          </a:p>
          <a:p>
            <a:pPr lvl="1" eaLnBrk="1" hangingPunct="1"/>
            <a:r>
              <a:rPr lang="en-US">
                <a:cs typeface="Times New Roman" pitchFamily="18" charset="0"/>
              </a:rPr>
              <a:t>m</a:t>
            </a:r>
            <a:r>
              <a:rPr lang="en-US" smtClean="0">
                <a:cs typeface="Times New Roman" pitchFamily="18" charset="0"/>
              </a:rPr>
              <a:t>axval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matmul</a:t>
            </a:r>
          </a:p>
        </p:txBody>
      </p:sp>
      <p:sp>
        <p:nvSpPr>
          <p:cNvPr id="4711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B7E2E4DD-4E54-4D6A-9A63-F268F23576D3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6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Modify dot product code to use array syntax instead of do loop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 “sum” intrinsic to sum components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121DD05-8A7C-4C7D-B645-0380CED16D8A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Subprograms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63563" y="1303338"/>
            <a:ext cx="7924800" cy="48434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smtClean="0">
                <a:cs typeface="Times New Roman" pitchFamily="18" charset="0"/>
              </a:rPr>
              <a:t>Calculations may be grouped into subroutines and functions to perform specific tasks such as: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read or write data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initialize data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solve a system of equations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Function returns a single object (number, array, etc.), and usually does not alter the arguments</a:t>
            </a:r>
          </a:p>
          <a:p>
            <a:pPr marL="457517" lvl="1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Fortran uses pass-by-reference; change of variables’ values pass into subprogram will be changed after returning 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Altering certain argument’s value in a subprogram, considered a “side effect,” is bad programming practice. Changing a pre-defined constant is an example. It may either cause a segmentation fault or worse, the variable got changed.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Subroutine transfers calculated values (if any) through arguments</a:t>
            </a:r>
          </a:p>
        </p:txBody>
      </p:sp>
      <p:sp>
        <p:nvSpPr>
          <p:cNvPr id="4915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CAAA4FA-E358-4CC2-A3DE-DA2C8A689471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Functions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579438" y="1447800"/>
            <a:ext cx="7924800" cy="3886200"/>
          </a:xfrm>
        </p:spPr>
        <p:txBody>
          <a:bodyPr rtlCol="0">
            <a:normAutofit fontScale="925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Definition starts with a return type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End with “end function” analogous to “end program”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Example: distance between two vectors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real function fahrenheit(c)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 real :: </a:t>
            </a:r>
            <a:r>
              <a:rPr lang="en-US">
                <a:solidFill>
                  <a:srgbClr val="C00000"/>
                </a:solidFill>
                <a:cs typeface="Times New Roman" pitchFamily="18" charset="0"/>
              </a:rPr>
              <a:t>c</a:t>
            </a:r>
            <a:endParaRPr lang="en-US" smtClean="0">
              <a:solidFill>
                <a:srgbClr val="C00000"/>
              </a:solidFill>
              <a:cs typeface="Times New Roman" pitchFamily="18" charset="0"/>
            </a:endParaRP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 fahrenheit = (9.0/5.0)*c + 32.0  ! Convert Celsius to fahrenheit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end function fahrenheit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Use: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>
                <a:solidFill>
                  <a:srgbClr val="C00000"/>
                </a:solidFill>
                <a:cs typeface="Times New Roman" pitchFamily="18" charset="0"/>
              </a:rPr>
              <a:t>f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= fahrenheit(0.0)  ! 0 degree Celsius equals 32 degrees fahrenheit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Names of dummy arguments don’t have to match actual names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Function name must be declared in calling routine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real :: fahrenheit</a:t>
            </a:r>
          </a:p>
        </p:txBody>
      </p:sp>
      <p:sp>
        <p:nvSpPr>
          <p:cNvPr id="5018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08E3C9DF-7E82-407F-939E-B88A5CC389DD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Subroutines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End with “end subroutine” analogous to “end program”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Distance subroutine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subroutine temp_conversion(celsius, fahrenheit)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	 real :: celsius, fahrenheit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fahrenheit = (9.0/5.0)*celsius + 32.0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end subroutine temp_conversion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Use: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call temp_conversion(c, f)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As with function, names of dummy arguments don’t have to match actual names</a:t>
            </a:r>
          </a:p>
        </p:txBody>
      </p:sp>
      <p:sp>
        <p:nvSpPr>
          <p:cNvPr id="512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3F53B68D-11F7-4208-AF47-0CF01E08FF4C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7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Modify dot-product program to use a subroutine to compute the dot product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The subroutine definition may go before or after the main program in source code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Don’t forget to declare arguments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Give the subroutine </a:t>
            </a:r>
            <a:r>
              <a:rPr lang="en-US">
                <a:cs typeface="Times New Roman" pitchFamily="18" charset="0"/>
              </a:rPr>
              <a:t>a</a:t>
            </a:r>
            <a:r>
              <a:rPr lang="en-US" smtClean="0">
                <a:cs typeface="Times New Roman" pitchFamily="18" charset="0"/>
              </a:rPr>
              <a:t> name different than the program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I called mine </a:t>
            </a:r>
            <a:r>
              <a:rPr lang="en-US" i="1" smtClean="0">
                <a:cs typeface="Times New Roman" pitchFamily="18" charset="0"/>
              </a:rPr>
              <a:t>dp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5223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DA8CD0F7-1A09-4169-9551-433DED12A524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7a, 7b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366029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Modify dot-product program to use a function to compute the dot product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The function definition may go before or after the main program in source code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Don’t forget to declare arguments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Name the function different than the program name, like dotp</a:t>
            </a:r>
            <a:endParaRPr lang="en-US" i="1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en-US">
              <a:cs typeface="Times New Roman" pitchFamily="18" charset="0"/>
            </a:endParaRPr>
          </a:p>
          <a:p>
            <a:pPr eaLnBrk="1" hangingPunct="1"/>
            <a:r>
              <a:rPr lang="en-US">
                <a:cs typeface="Times New Roman" pitchFamily="18" charset="0"/>
              </a:rPr>
              <a:t>Modify </a:t>
            </a:r>
            <a:r>
              <a:rPr lang="en-US" smtClean="0">
                <a:cs typeface="Times New Roman" pitchFamily="18" charset="0"/>
              </a:rPr>
              <a:t>the fahrenheit function into a function,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converts</a:t>
            </a:r>
            <a:r>
              <a:rPr lang="en-US" i="1" smtClean="0">
                <a:cs typeface="Times New Roman" pitchFamily="18" charset="0"/>
              </a:rPr>
              <a:t>,</a:t>
            </a:r>
          </a:p>
          <a:p>
            <a:pPr marL="0" indent="0" eaLnBrk="1" hangingPunct="1">
              <a:buNone/>
            </a:pPr>
            <a:r>
              <a:rPr lang="en-US" i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such that if input is in fahrenheit, it returns the Celsius</a:t>
            </a:r>
          </a:p>
          <a:p>
            <a:pPr marL="0" indent="0" eaLnBrk="1" hangingPunct="1">
              <a:buNone/>
            </a:pPr>
            <a:r>
              <a:rPr lang="en-US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 equivalence. If input is in Celsius, it returns fahrenheit. </a:t>
            </a:r>
          </a:p>
          <a:p>
            <a:pPr marL="0" indent="0" eaLnBrk="1" hangingPunct="1">
              <a:buNone/>
            </a:pPr>
            <a:r>
              <a:rPr lang="en-US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 (Hint: extra input parameter)</a:t>
            </a:r>
            <a:endParaRPr lang="en-US">
              <a:cs typeface="Times New Roman" pitchFamily="18" charset="0"/>
            </a:endParaRPr>
          </a:p>
        </p:txBody>
      </p:sp>
      <p:sp>
        <p:nvSpPr>
          <p:cNvPr id="5223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DA8CD0F7-1A09-4169-9551-433DED12A524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39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04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Introduction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mtClean="0"/>
              <a:t>Two fundamentally different types of high-level languages:</a:t>
            </a:r>
          </a:p>
          <a:p>
            <a:pPr eaLnBrk="1" hangingPunct="1"/>
            <a:r>
              <a:rPr lang="en-US" smtClean="0"/>
              <a:t>Interpreted language</a:t>
            </a:r>
          </a:p>
          <a:p>
            <a:pPr lvl="1" eaLnBrk="1" hangingPunct="1"/>
            <a:r>
              <a:rPr lang="en-US" smtClean="0"/>
              <a:t>MATLAB, Python, Java</a:t>
            </a:r>
          </a:p>
          <a:p>
            <a:pPr lvl="1" eaLnBrk="1" hangingPunct="1"/>
            <a:r>
              <a:rPr lang="en-US" smtClean="0"/>
              <a:t>Translation to machine-language is performed incrementally at run time</a:t>
            </a:r>
          </a:p>
          <a:p>
            <a:pPr eaLnBrk="1" hangingPunct="1"/>
            <a:r>
              <a:rPr lang="en-US" smtClean="0"/>
              <a:t>Compiled language</a:t>
            </a:r>
          </a:p>
          <a:p>
            <a:pPr lvl="1" eaLnBrk="1" hangingPunct="1"/>
            <a:r>
              <a:rPr lang="en-US" smtClean="0"/>
              <a:t>Fortran, C, C++</a:t>
            </a:r>
          </a:p>
          <a:p>
            <a:pPr lvl="1" eaLnBrk="1" hangingPunct="1"/>
            <a:r>
              <a:rPr lang="en-US" smtClean="0"/>
              <a:t>Translation is performed once, then executable is run as frequently as needed without further translation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1C5D5EC-3EE5-447E-B936-DE4016DB655F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Basics of Code Management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Large codes usually consist of multiple files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Bad practice to have everything in the same file</a:t>
            </a:r>
            <a:endParaRPr lang="en-US">
              <a:cs typeface="Times New Roman" pitchFamily="18" charset="0"/>
            </a:endParaRP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 usually create a separate file for each subprogram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Easier to edit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Can recompile one subprogram at a time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Files can be compiled, but not linked, using –c option; then object files can be linked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pgf90  –c  mycode.f90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pgf90  –c  myfunc.f90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pgf90  –o  mycode  mycode.o  myfunc.o</a:t>
            </a:r>
          </a:p>
        </p:txBody>
      </p:sp>
      <p:sp>
        <p:nvSpPr>
          <p:cNvPr id="5325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D26E340E-5EE3-460B-A8AB-CB019FD1507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8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Put dot-product subroutine and main program in separate files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Give main program same name  you have been using for code, e.g., “program dotprod” and dotprod.f90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Give subroutine same name you used for subroutine, e.g., “subroutine dp” and dp.f90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Compile, link, and run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5427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4A5CCA61-6A94-4420-B602-C2FEAB509FD2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Make is a Unix utility to help manage codes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When you make changes to files, it will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Automatically deduce which files need to be compiled and compile them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Link latest object files</a:t>
            </a:r>
          </a:p>
          <a:p>
            <a:pPr eaLnBrk="1" hangingPunct="1"/>
            <a:r>
              <a:rPr lang="en-US" i="1" smtClean="0">
                <a:cs typeface="Times New Roman" pitchFamily="18" charset="0"/>
              </a:rPr>
              <a:t>Makefile </a:t>
            </a:r>
            <a:r>
              <a:rPr lang="en-US" smtClean="0">
                <a:cs typeface="Times New Roman" pitchFamily="18" charset="0"/>
              </a:rPr>
              <a:t>is a file that tells the make utility what to do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Default name of file is “makefile” or “Makefile”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Katana%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make</a:t>
            </a:r>
            <a:r>
              <a:rPr lang="en-US" smtClean="0">
                <a:cs typeface="Times New Roman" pitchFamily="18" charset="0"/>
              </a:rPr>
              <a:t>              (to generate the executable)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Can use other names if you’d like</a:t>
            </a:r>
          </a:p>
          <a:p>
            <a:pPr marL="274637" lvl="1" indent="0" eaLnBrk="1" hangingPunct="1">
              <a:buNone/>
            </a:pPr>
            <a:r>
              <a:rPr lang="en-US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  katana%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make  –f   </a:t>
            </a:r>
            <a:r>
              <a:rPr lang="en-US" i="1" smtClean="0">
                <a:solidFill>
                  <a:schemeClr val="tx2"/>
                </a:solidFill>
                <a:cs typeface="Times New Roman" pitchFamily="18" charset="0"/>
              </a:rPr>
              <a:t>name-of-make-file</a:t>
            </a:r>
          </a:p>
        </p:txBody>
      </p:sp>
      <p:sp>
        <p:nvSpPr>
          <p:cNvPr id="5530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A049007F-06C3-4FF3-8D27-1DC2B81C9A0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(cont’d)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Makefile contains different sections with different functions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The sections are </a:t>
            </a:r>
            <a:r>
              <a:rPr lang="en-US" i="1" smtClean="0">
                <a:cs typeface="Times New Roman" pitchFamily="18" charset="0"/>
              </a:rPr>
              <a:t>not</a:t>
            </a:r>
            <a:r>
              <a:rPr lang="en-US" smtClean="0">
                <a:cs typeface="Times New Roman" pitchFamily="18" charset="0"/>
              </a:rPr>
              <a:t> executed in order!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Comment character is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#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There are defaults for some values, but I like to define everything explicitly</a:t>
            </a:r>
          </a:p>
        </p:txBody>
      </p:sp>
      <p:sp>
        <p:nvSpPr>
          <p:cNvPr id="5632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48666D3-F7A5-4142-897D-C40DDAC7AB0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(3)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625475" y="1403350"/>
            <a:ext cx="7924800" cy="3886200"/>
          </a:xfrm>
        </p:spPr>
        <p:txBody>
          <a:bodyPr rtlCol="0">
            <a:normAutofit fontScale="92500"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example makefile: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### suffix rule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.SUFFIXES: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.SUFFIXES: .f90 .o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.f90.o: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		$(F90)   $(COMPFLAGS)   $*.f90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### compiler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F90 = pgf90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COMMONFLAGS  =  -O3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COMPFLAGS        =  -c  $(COMMONFLAGS)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LINKFLAGS           =       $(COMMONFLAGS)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### objects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OBJ =  mymain.o   sub1.o  sub2.o  fun1.o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### compile and link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myexe:  $(OBJ)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smtClean="0">
                <a:cs typeface="Times New Roman" pitchFamily="18" charset="0"/>
              </a:rPr>
              <a:t>		$(F90)  –o  $@  $(LINKFLAGS)  $(OBJ)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sz="1200" smtClean="0"/>
          </a:p>
        </p:txBody>
      </p:sp>
      <p:sp>
        <p:nvSpPr>
          <p:cNvPr id="5735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136FD942-11F9-4BDE-A018-75AD4B6E547A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(4)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variables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Some character strings appear repeatedly in makefiles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It’s convenient to give them names so if they are changed, you only have to do it in one place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To define variable: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name = string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No quotes are required for the string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String may contain spaces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“name” is any name you want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Variable names are usually all capitals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To continue line, use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\</a:t>
            </a:r>
            <a:r>
              <a:rPr lang="en-US" smtClean="0">
                <a:cs typeface="Times New Roman" pitchFamily="18" charset="0"/>
              </a:rPr>
              <a:t> character</a:t>
            </a:r>
          </a:p>
        </p:txBody>
      </p:sp>
      <p:sp>
        <p:nvSpPr>
          <p:cNvPr id="5837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8C9555EB-D1B9-418C-A787-2A4F0980C4FD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(5)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Variables (cont’d)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To use variable, either of these work: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$(name)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${name}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Example: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Define compiler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F90 = pgf90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To use elsewhere in makefile: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$(F90)</a:t>
            </a:r>
          </a:p>
        </p:txBody>
      </p:sp>
      <p:sp>
        <p:nvSpPr>
          <p:cNvPr id="5939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B7F1969-0565-4245-8F31-3D502E073512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(6)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Good practice to define compiler info in variables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F90 = pgf90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COMMONFLAGS  = -O3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COMPFLAGS        =  -c  $(COMMONFLAGS)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LINKFLAGS           =       $(COMMONFLAGS)</a:t>
            </a:r>
          </a:p>
        </p:txBody>
      </p:sp>
      <p:sp>
        <p:nvSpPr>
          <p:cNvPr id="6042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C3A1D6DD-96BB-41D9-8546-D7C8D1E55DB1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(7)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Have to define all file suffixes that may be encountered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.SUFFIXES:  .o  .f90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Just to be safe, delete any default suffixes first with a null .SUFFIXES: command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.SUFFIXES: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.SUFFIXES:  .o  .f90</a:t>
            </a:r>
          </a:p>
        </p:txBody>
      </p:sp>
      <p:sp>
        <p:nvSpPr>
          <p:cNvPr id="6144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352C03F-9B31-4821-BC6C-81887331C4BF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(8)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Have to tell how to create one file suffix from another with a </a:t>
            </a:r>
            <a:r>
              <a:rPr lang="en-US" i="1" smtClean="0">
                <a:cs typeface="Times New Roman" pitchFamily="18" charset="0"/>
              </a:rPr>
              <a:t>suffix rule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.f90.o: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			$(F90)  $(COMPFLAGS)  $*.f90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The first line indicates that the rule tells how to create a .o file from a .f90 file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The second line tells </a:t>
            </a:r>
            <a:r>
              <a:rPr lang="en-US" i="1" smtClean="0">
                <a:cs typeface="Times New Roman" pitchFamily="18" charset="0"/>
              </a:rPr>
              <a:t>how</a:t>
            </a:r>
            <a:r>
              <a:rPr lang="en-US" smtClean="0">
                <a:cs typeface="Times New Roman" pitchFamily="18" charset="0"/>
              </a:rPr>
              <a:t> to create the .o file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The big space before $(F90) is a tab, and you must use it!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$* is automatically the root of the first file</a:t>
            </a:r>
          </a:p>
          <a:p>
            <a:pPr eaLnBrk="1" hangingPunct="1"/>
            <a:endParaRPr lang="en-US" smtClean="0"/>
          </a:p>
        </p:txBody>
      </p:sp>
      <p:sp>
        <p:nvSpPr>
          <p:cNvPr id="6247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74EAF07-3E60-49B3-8AE2-9CABBB0B6CCF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49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Introduction (cont’d)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44800"/>
          </a:xfrm>
        </p:spPr>
        <p:txBody>
          <a:bodyPr/>
          <a:lstStyle/>
          <a:p>
            <a:pPr eaLnBrk="1" hangingPunct="1"/>
            <a:r>
              <a:rPr lang="en-US" smtClean="0"/>
              <a:t>Compiled languages run faster.</a:t>
            </a:r>
          </a:p>
          <a:p>
            <a:pPr lvl="1" eaLnBrk="1" hangingPunct="1"/>
            <a:r>
              <a:rPr lang="en-US" smtClean="0"/>
              <a:t>Large-scale computing is usually done with compiled language</a:t>
            </a:r>
          </a:p>
          <a:p>
            <a:pPr eaLnBrk="1" hangingPunct="1"/>
            <a:r>
              <a:rPr lang="en-US"/>
              <a:t>I</a:t>
            </a:r>
            <a:r>
              <a:rPr lang="en-US" smtClean="0"/>
              <a:t>nterpreted languages more convenient but slower</a:t>
            </a:r>
          </a:p>
          <a:p>
            <a:pPr lvl="1" eaLnBrk="1" hangingPunct="1"/>
            <a:r>
              <a:rPr lang="en-US" smtClean="0"/>
              <a:t>e.g., no need to declare variables; do things on-the-fly</a:t>
            </a:r>
          </a:p>
          <a:p>
            <a:pPr lvl="1" eaLnBrk="1" hangingPunct="1"/>
            <a:r>
              <a:rPr lang="en-US"/>
              <a:t>MATLAB can be an order of magnitude slower than C/fortran (code dependent)</a:t>
            </a:r>
          </a:p>
          <a:p>
            <a:pPr lvl="1" eaLnBrk="1" hangingPunct="1"/>
            <a:endParaRPr lang="en-US" smtClean="0"/>
          </a:p>
        </p:txBody>
      </p:sp>
      <p:sp>
        <p:nvSpPr>
          <p:cNvPr id="1536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DB48584E-DEBF-4CFF-B326-B40DDB1770B8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(9)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Usually define variable with all object file names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OBJ = mymain.o   sub1.o   anothersub.o \</a:t>
            </a:r>
            <a:br>
              <a:rPr lang="en-US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   firstfunc.o  func2.o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</p:txBody>
      </p:sp>
      <p:sp>
        <p:nvSpPr>
          <p:cNvPr id="634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D8AE5DA-2702-4961-9FF9-9C173D959E5B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(10)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Finally, everything falls in place with the definition of a </a:t>
            </a:r>
            <a:r>
              <a:rPr lang="en-US" i="1" smtClean="0">
                <a:cs typeface="Times New Roman" pitchFamily="18" charset="0"/>
              </a:rPr>
              <a:t>rule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target:  prerequisites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			recipe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The target is any name you choose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Often use name of executable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Prerequisites are files that are required by target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e.g., executable requires object files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Recipe tells what you want the makefile to do</a:t>
            </a:r>
          </a:p>
        </p:txBody>
      </p:sp>
      <p:sp>
        <p:nvSpPr>
          <p:cNvPr id="645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6C27A6A7-E990-4222-AB81-1BFA52022293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(11)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609600" y="1270000"/>
            <a:ext cx="7924800" cy="4694238"/>
          </a:xfrm>
        </p:spPr>
        <p:txBody>
          <a:bodyPr rtlCol="0">
            <a:noAutofit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### suffix rule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.SUFFIXES: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.SUFFIXES: .f90 .o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.f90.o: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		$(F90) $(COMPFLAGS) $*.f90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4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### compiler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F90 = pgf90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COMMONFLAGS  =  -O3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COMPFLAGS          =  -c  $(COMMONFLAGS)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LINKFLAGS             =       $(COMMONFLAGS)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4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### objects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OBJ =  mymain.o   sub1.o  sub2.o  fun1.o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400" smtClean="0"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### compile and link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myexe:  $(OBJ)</a:t>
            </a: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>
                <a:cs typeface="Times New Roman" pitchFamily="18" charset="0"/>
              </a:rPr>
              <a:t>		$(F90)  –o  $@  $(LINKFLAGS)  $(OBJ)</a:t>
            </a:r>
          </a:p>
        </p:txBody>
      </p:sp>
      <p:sp>
        <p:nvSpPr>
          <p:cNvPr id="6554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1201E3A7-03BB-4184-A924-3AA6FDE4784B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1709738" y="6262688"/>
            <a:ext cx="2755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r>
              <a:rPr lang="en-US" sz="1600">
                <a:solidFill>
                  <a:srgbClr val="0070C0"/>
                </a:solidFill>
              </a:rPr>
              <a:t>Automatic variable for target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08275" y="6027738"/>
            <a:ext cx="0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(12)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579438" y="1463675"/>
            <a:ext cx="7924800" cy="3886200"/>
          </a:xfrm>
        </p:spPr>
        <p:txBody>
          <a:bodyPr/>
          <a:lstStyle/>
          <a:p>
            <a:pPr eaLnBrk="1" hangingPunct="1"/>
            <a:r>
              <a:rPr lang="en-US" sz="2000" smtClean="0">
                <a:cs typeface="Times New Roman" pitchFamily="18" charset="0"/>
              </a:rPr>
              <a:t>When you type “make,” it will look for a file called “makefile” or “Makefile”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It then searches for the first target in the file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In our example (and the usual case) the object files are prerequisites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It checks the suffix rule to see how to create an object file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In our case, it sees that .o files depend on .f90 files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It checks the time stamps on the associated .o and .f90 files to see if the .f90 is newer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If the .f90 file is newer it performs the suffix rule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In our case, compiles the routine</a:t>
            </a:r>
          </a:p>
        </p:txBody>
      </p:sp>
      <p:sp>
        <p:nvSpPr>
          <p:cNvPr id="6656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DC0F0C2F-48A8-4BF4-BCA4-8E0DB0456BAD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Makefiles (13)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579438" y="1570038"/>
            <a:ext cx="7924800" cy="3886200"/>
          </a:xfrm>
        </p:spPr>
        <p:txBody>
          <a:bodyPr rtlCol="0">
            <a:normAutofit fontScale="925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Once all the prerequisites are updated as required, it performs the recipe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In our case it links the object files and creates our executable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Many makefiles have an additional target, “clean,” that removes .o and other files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clean: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			rm  –f  *.o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mtClean="0">
                <a:cs typeface="Times New Roman" pitchFamily="18" charset="0"/>
              </a:rPr>
              <a:t>When there are multiple targets, specify desired target as argument to make command</a:t>
            </a:r>
          </a:p>
          <a:p>
            <a:pPr lvl="1"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make clean</a:t>
            </a:r>
          </a:p>
        </p:txBody>
      </p:sp>
      <p:sp>
        <p:nvSpPr>
          <p:cNvPr id="6759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1DCF7DA4-A850-4F1C-A324-E4379E2AD1BF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9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Create a makefile for your dot product code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Include two targets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executable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clean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Delete your old object files using “make clean”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Build your code using the makefile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6861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42A8C1FB-2350-4743-9537-08198D1674BE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Kind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Declarations of variables can be modified using “kind” parameter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Often used for precision of reals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Intrinsic function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selected_real_kind(n) </a:t>
            </a:r>
            <a:r>
              <a:rPr lang="en-US" smtClean="0">
                <a:cs typeface="Times New Roman" pitchFamily="18" charset="0"/>
              </a:rPr>
              <a:t>returns kind that will have at least </a:t>
            </a:r>
            <a:r>
              <a:rPr lang="en-US" i="1" smtClean="0">
                <a:cs typeface="Times New Roman" pitchFamily="18" charset="0"/>
              </a:rPr>
              <a:t>n </a:t>
            </a:r>
            <a:r>
              <a:rPr lang="en-US" smtClean="0">
                <a:cs typeface="Times New Roman" pitchFamily="18" charset="0"/>
              </a:rPr>
              <a:t>significant digits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 n = 6 will give you “single precision”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 n = 12 will give you “double precision”</a:t>
            </a:r>
          </a:p>
          <a:p>
            <a:pPr eaLnBrk="1" hangingPunct="1"/>
            <a:endParaRPr lang="en-US" smtClean="0"/>
          </a:p>
        </p:txBody>
      </p:sp>
      <p:sp>
        <p:nvSpPr>
          <p:cNvPr id="6963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2B77CB7-CD59-43B8-A2DC-4D23C3BB0CD0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Kind (cont’d)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integer, parameter :: rk = selected_real_kind(12)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real(rk) :: x, y, z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real(rk), dimension(101,101,101) :: a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If you want to change precision, can easily be done by changing one line of code</a:t>
            </a:r>
          </a:p>
          <a:p>
            <a:pPr eaLnBrk="1" hangingPunct="1"/>
            <a:endParaRPr lang="en-US" smtClean="0"/>
          </a:p>
        </p:txBody>
      </p:sp>
      <p:sp>
        <p:nvSpPr>
          <p:cNvPr id="7066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4B6900B-86EF-4E8F-B198-E04301B64F8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10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Modify dot-product code to use kinds to declare double-precision reals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Don’t forget to modify all files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“make” will automatically compile and link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7168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C81B87A2-24F0-4A36-B8B1-69880BA00308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Modules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Program units that group variables and subprograms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Good for global variables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Checking of subprogram arguments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If type or number is wrong, linker will yell at you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Can be convenient to package variables and/or subprograms of a given type</a:t>
            </a:r>
          </a:p>
        </p:txBody>
      </p:sp>
      <p:sp>
        <p:nvSpPr>
          <p:cNvPr id="7271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3BF29F50-C4E0-492B-8A35-8A07559823A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59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History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Before Fortran, programs were written in assembly language (very tedious to say the least)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low-level commands such as “load x from memory into register 7” or “add values in registers 10 and 11 and write result to register 4”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Fortran was the first widely-used high-level computer language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1957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Developed by IBM for scientific applications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Program written on a specially formatted green sheet, then entered as punched cards</a:t>
            </a:r>
          </a:p>
        </p:txBody>
      </p:sp>
      <p:sp>
        <p:nvSpPr>
          <p:cNvPr id="1639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8C0309B1-53B2-4B11-B83C-87B571B97C44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Modules (cont’d)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module </a:t>
            </a:r>
            <a:r>
              <a:rPr lang="en-US" i="1" smtClean="0">
                <a:cs typeface="Times New Roman" pitchFamily="18" charset="0"/>
              </a:rPr>
              <a:t>module-name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implicit none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… variable declarations 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contains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… subprogram definitions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end module </a:t>
            </a:r>
            <a:r>
              <a:rPr lang="en-US" i="1" smtClean="0">
                <a:cs typeface="Times New Roman" pitchFamily="18" charset="0"/>
              </a:rPr>
              <a:t>module-name</a:t>
            </a:r>
          </a:p>
        </p:txBody>
      </p:sp>
      <p:sp>
        <p:nvSpPr>
          <p:cNvPr id="7373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BF79D13B-5CFE-483C-810A-32730ABC50FD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Modules (3)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Only need “contains” if module contains subprograms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 usually name my modules (and associated files) with _mod in the name, e.g., solvers_mod,  solvers_mod.f90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In program unit that needs to access components of module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use </a:t>
            </a:r>
            <a:r>
              <a:rPr lang="en-US" i="1" smtClean="0">
                <a:solidFill>
                  <a:srgbClr val="C00000"/>
                </a:solidFill>
                <a:cs typeface="Times New Roman" pitchFamily="18" charset="0"/>
              </a:rPr>
              <a:t>module-name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use</a:t>
            </a:r>
            <a:r>
              <a:rPr lang="en-US" smtClean="0">
                <a:cs typeface="Times New Roman" pitchFamily="18" charset="0"/>
              </a:rPr>
              <a:t> statement must be </a:t>
            </a:r>
            <a:r>
              <a:rPr lang="en-US" i="1" smtClean="0">
                <a:cs typeface="Times New Roman" pitchFamily="18" charset="0"/>
              </a:rPr>
              <a:t>before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implicit none</a:t>
            </a:r>
          </a:p>
        </p:txBody>
      </p:sp>
      <p:sp>
        <p:nvSpPr>
          <p:cNvPr id="7475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BFC16889-2D07-4D43-AF39-1E2F814999F3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Modules (4)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use</a:t>
            </a:r>
            <a:r>
              <a:rPr lang="en-US" smtClean="0">
                <a:cs typeface="Times New Roman" pitchFamily="18" charset="0"/>
              </a:rPr>
              <a:t> statement may specify specific components to access by using “only” qualifier: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use solvers_mod, only: nvals, x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A Fortran style suggestion: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Group global variables in modules based on function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Employ “use only” for all variables required in program unit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All variables then appear at top of program unit in declarations or “use” statements</a:t>
            </a:r>
          </a:p>
        </p:txBody>
      </p:sp>
      <p:sp>
        <p:nvSpPr>
          <p:cNvPr id="7578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B321AD3-E713-4177-A625-64DFC87BE7C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Modules (5)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  <a:cs typeface="Times New Roman" pitchFamily="18" charset="0"/>
              </a:rPr>
              <a:t>When linking object files, modules must come first in the list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In my makefiles I create a MODS variable analogous to OBJS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Link command then contains $(MODS)  $(OBJS)</a:t>
            </a:r>
          </a:p>
        </p:txBody>
      </p:sp>
      <p:sp>
        <p:nvSpPr>
          <p:cNvPr id="768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1C5C88E-391D-4B94-B8E4-F1E5691C3B3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11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Create module </a:t>
            </a:r>
            <a:r>
              <a:rPr lang="en-US" i="1" smtClean="0">
                <a:cs typeface="Times New Roman" pitchFamily="18" charset="0"/>
              </a:rPr>
              <a:t>prec_mod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Separate file called prec_mod.f90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Parameter rk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Real kind for double 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Use this module in dot-product program units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Modify makefile to compile module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add module list to dependencies and link recipe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  <a:p>
            <a:pPr lvl="1" eaLnBrk="1" hangingPunct="1"/>
            <a:endParaRPr lang="en-US" smtClean="0">
              <a:cs typeface="Times New Roman" pitchFamily="18" charset="0"/>
            </a:endParaRPr>
          </a:p>
        </p:txBody>
      </p:sp>
      <p:sp>
        <p:nvSpPr>
          <p:cNvPr id="7783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9D9C009-26CC-49A1-B2FA-D3197625ABD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Derived Types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Analogous to structures in C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Can package a number of variables under one name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type grid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integer :: nvals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    real, dimension(100,100)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  <a:sym typeface="Wingdings" pitchFamily="2" charset="2"/>
              </a:rPr>
              <a:t> :: x, y, jacobian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  <a:sym typeface="Wingdings" pitchFamily="2" charset="2"/>
              </a:rPr>
              <a:t>end type grid</a:t>
            </a:r>
            <a:endParaRPr lang="en-US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7885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CB4B520D-AE02-44C9-BC52-DF89C8FF8268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Derived Types (cont’d)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To declare a variable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type(grid) :: airfoil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Components are accessed using  </a:t>
            </a: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%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airfoil%nvals = 20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airfoil%x = 0.0     !... array notation, initialize entire array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Handy way to transfer lots of data to a subprogram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call  calc_jacobian(airfoil)</a:t>
            </a:r>
            <a:endParaRPr lang="en-US" smtClean="0"/>
          </a:p>
        </p:txBody>
      </p:sp>
      <p:sp>
        <p:nvSpPr>
          <p:cNvPr id="7987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8F68BDB1-BD2D-482A-B30F-5C7D6408E01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12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Create module with definition of </a:t>
            </a:r>
            <a:r>
              <a:rPr lang="en-US" i="1" smtClean="0">
                <a:cs typeface="Times New Roman" pitchFamily="18" charset="0"/>
              </a:rPr>
              <a:t>rvec3</a:t>
            </a:r>
            <a:r>
              <a:rPr lang="en-US" smtClean="0">
                <a:cs typeface="Times New Roman" pitchFamily="18" charset="0"/>
              </a:rPr>
              <a:t> type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Size of vector nvals = 3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not a parameter – can’t have parameter in derived type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Real 3-component vector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 prec_mod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Modify code to use rvec3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Modify makefile to include new module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8090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C5F59498-9B02-435A-9C00-0C3388679E12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Interface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03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On occasions, you may need to help the compiler a bit on what you are trying to do with </a:t>
            </a:r>
            <a:r>
              <a:rPr lang="en-US" i="1" smtClean="0">
                <a:cs typeface="Times New Roman" pitchFamily="18" charset="0"/>
              </a:rPr>
              <a:t>interface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 C programmers, this is roughly the same as prototype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Previously, we learn to compute dot product with a function which returns a scalar. To compute cross product of two cartesian vectors, we need to warn the compiler ahead of time that the return value is not a scalar.</a:t>
            </a:r>
          </a:p>
          <a:p>
            <a:pPr marL="274637" lvl="1" indent="0" eaLnBrk="1" hangingPunct="1">
              <a:buNone/>
            </a:pPr>
            <a:endParaRPr lang="en-US">
              <a:cs typeface="Times New Roman" pitchFamily="18" charset="0"/>
            </a:endParaRPr>
          </a:p>
          <a:p>
            <a:pPr marL="274637" lvl="1" indent="0" eaLnBrk="1" hangingPunct="1">
              <a:buNone/>
            </a:pP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i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nterface</a:t>
            </a:r>
          </a:p>
          <a:p>
            <a:pPr marL="274637" lvl="1" indent="0" eaLnBrk="1" hangingPunct="1">
              <a:buNone/>
            </a:pP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    function xprod(x, y)</a:t>
            </a:r>
          </a:p>
          <a:p>
            <a:pPr marL="274637" lvl="1" indent="0" eaLnBrk="1" hangingPunct="1">
              <a:buNone/>
            </a:pP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    implicit none</a:t>
            </a:r>
          </a:p>
          <a:p>
            <a:pPr marL="274637" lvl="1" indent="0" eaLnBrk="1" hangingPunct="1">
              <a:buNone/>
            </a:pP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    real, dimension(3) :: x, y, xprod</a:t>
            </a:r>
          </a:p>
          <a:p>
            <a:pPr marL="274637" lvl="1" indent="0" eaLnBrk="1" hangingPunct="1">
              <a:buNone/>
            </a:pP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    end function xprod</a:t>
            </a:r>
          </a:p>
          <a:p>
            <a:pPr marL="274637" lvl="1" indent="0" eaLnBrk="1" hangingPunct="1">
              <a:buNone/>
            </a:pP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e</a:t>
            </a:r>
            <a:r>
              <a:rPr lang="en-US" smtClean="0">
                <a:solidFill>
                  <a:schemeClr val="tx2"/>
                </a:solidFill>
                <a:cs typeface="Times New Roman" pitchFamily="18" charset="0"/>
              </a:rPr>
              <a:t>nd interface</a:t>
            </a:r>
          </a:p>
        </p:txBody>
      </p:sp>
      <p:sp>
        <p:nvSpPr>
          <p:cNvPr id="768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1C5C88E-391D-4B94-B8E4-F1E5691C3B3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807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Interface (cont’d)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3429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mtClean="0">
                <a:cs typeface="Times New Roman" pitchFamily="18" charset="0"/>
              </a:rPr>
              <a:t>The complete </a:t>
            </a:r>
            <a:r>
              <a:rPr lang="en-US" i="1" smtClean="0">
                <a:cs typeface="Times New Roman" pitchFamily="18" charset="0"/>
              </a:rPr>
              <a:t>xprod</a:t>
            </a:r>
            <a:r>
              <a:rPr lang="en-US" smtClean="0">
                <a:cs typeface="Times New Roman" pitchFamily="18" charset="0"/>
              </a:rPr>
              <a:t> function is </a:t>
            </a:r>
            <a:endParaRPr lang="en-US" i="1"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sz="2000" smtClean="0">
                <a:solidFill>
                  <a:schemeClr val="tx2"/>
                </a:solidFill>
                <a:cs typeface="Times New Roman" pitchFamily="18" charset="0"/>
              </a:rPr>
              <a:t>    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function xprod(x, y)</a:t>
            </a:r>
          </a:p>
          <a:p>
            <a:pPr marL="274637" lvl="1" indent="0" eaLnBrk="1" hangingPunct="1">
              <a:buNone/>
            </a:pP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implicit none</a:t>
            </a:r>
          </a:p>
          <a:p>
            <a:pPr marL="274637" lvl="1" indent="0" eaLnBrk="1" hangingPunct="1">
              <a:buNone/>
            </a:pP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real, dimension(3) :: x, y, xprod</a:t>
            </a:r>
          </a:p>
          <a:p>
            <a:pPr marL="274637" lvl="1" indent="0" eaLnBrk="1" hangingPunct="1">
              <a:buNone/>
            </a:pPr>
            <a:r>
              <a:rPr lang="en-US" sz="1800">
                <a:solidFill>
                  <a:schemeClr val="tx2"/>
                </a:solidFill>
                <a:cs typeface="Times New Roman" pitchFamily="18" charset="0"/>
              </a:rPr>
              <a:t>x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prod(1) =  x(2)*y(3) – x(3)*y(2)</a:t>
            </a:r>
          </a:p>
          <a:p>
            <a:pPr marL="274637" lvl="1" indent="0" eaLnBrk="1" hangingPunct="1">
              <a:buNone/>
            </a:pP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xprod(2) 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</a:rPr>
              <a:t>=  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x(3)*y(1) 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</a:rPr>
              <a:t>– 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x(1)*y(3)</a:t>
            </a:r>
            <a:endParaRPr lang="en-US" sz="1800">
              <a:solidFill>
                <a:schemeClr val="tx2"/>
              </a:solidFill>
              <a:cs typeface="Times New Roman" pitchFamily="18" charset="0"/>
            </a:endParaRPr>
          </a:p>
          <a:p>
            <a:pPr marL="274637" lvl="1" indent="0" eaLnBrk="1" hangingPunct="1">
              <a:buNone/>
            </a:pP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xprod(3) 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</a:rPr>
              <a:t>=  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x(1)*y(2) 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</a:rPr>
              <a:t>– 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x(2)*y(1)</a:t>
            </a:r>
            <a:endParaRPr lang="en-US" sz="1800">
              <a:solidFill>
                <a:schemeClr val="tx2"/>
              </a:solidFill>
              <a:cs typeface="Times New Roman" pitchFamily="18" charset="0"/>
            </a:endParaRPr>
          </a:p>
          <a:p>
            <a:pPr marL="274637" lvl="1" indent="0" eaLnBrk="1" hangingPunct="1">
              <a:buNone/>
            </a:pPr>
            <a:r>
              <a:rPr lang="en-US" sz="1800">
                <a:solidFill>
                  <a:schemeClr val="tx2"/>
                </a:solidFill>
                <a:cs typeface="Times New Roman" pitchFamily="18" charset="0"/>
              </a:rPr>
              <a:t>r</a:t>
            </a: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eturn</a:t>
            </a:r>
            <a:b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1800" smtClean="0">
                <a:solidFill>
                  <a:schemeClr val="tx2"/>
                </a:solidFill>
                <a:cs typeface="Times New Roman" pitchFamily="18" charset="0"/>
              </a:rPr>
              <a:t>end function xprod</a:t>
            </a:r>
            <a:endParaRPr lang="en-US" sz="1800">
              <a:solidFill>
                <a:schemeClr val="tx2"/>
              </a:solidFill>
              <a:cs typeface="Times New Roman" pitchFamily="18" charset="0"/>
            </a:endParaRPr>
          </a:p>
          <a:p>
            <a:pPr marL="274637" lvl="1" indent="0" eaLnBrk="1" hangingPunct="1">
              <a:buNone/>
            </a:pPr>
            <a:endParaRPr lang="en-US" smtClean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768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E1C5C88E-391D-4B94-B8E4-F1E5691C3B3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69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57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History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Fortran 66 (1966)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Fortran 77 (1978)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Fortran 90 (1991)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“fairly” modern (structures, etc.)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Current “workhorse” Fortran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Fortran 95 (minor tweaks to Fortran 90)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Fortran 2003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Gradually being implemented by compiler companies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Object-oriented support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Interoperability with C is in the standard</a:t>
            </a:r>
          </a:p>
        </p:txBody>
      </p:sp>
      <p:sp>
        <p:nvSpPr>
          <p:cNvPr id="1741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40D778BD-2D4B-4AD0-8309-DCAAC2BF642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89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3302000"/>
              </a:xfrm>
            </p:spPr>
            <p:txBody>
              <a:bodyPr/>
              <a:lstStyle/>
              <a:p>
                <a:pPr eaLnBrk="1" hangingPunct="1"/>
                <a:r>
                  <a:rPr lang="en-US" smtClean="0">
                    <a:cs typeface="Times New Roman" pitchFamily="18" charset="0"/>
                  </a:rPr>
                  <a:t>Write a cross product program to compute a cross product of two cartesian vectors and returns a third. Since the cross product function returns 3 components, you will need to use interface to help the compiler. </a:t>
                </a:r>
              </a:p>
              <a:p>
                <a:pPr lvl="1" eaLnBrk="1" hangingPunct="1"/>
                <a:r>
                  <a:rPr lang="en-US" smtClean="0">
                    <a:cs typeface="Times New Roman" pitchFamily="18" charset="0"/>
                  </a:rPr>
                  <a:t>You may start with solution to Exercise 7a to save some typing</a:t>
                </a:r>
              </a:p>
              <a:p>
                <a:pPr lvl="1" eaLnBrk="1" hangingPunct="1"/>
                <a:r>
                  <a:rPr lang="en-US" smtClean="0">
                    <a:cs typeface="Times New Roman" pitchFamily="18" charset="0"/>
                  </a:rPr>
                  <a:t>Don’t forget to deal with the if block. Tip: for Cartesian vectors </a:t>
                </a:r>
                <a:r>
                  <a:rPr lang="en-US" b="1" i="1" smtClean="0">
                    <a:cs typeface="Times New Roman" pitchFamily="18" charset="0"/>
                  </a:rPr>
                  <a:t>a</a:t>
                </a:r>
                <a:r>
                  <a:rPr lang="en-US" smtClean="0">
                    <a:cs typeface="Times New Roman" pitchFamily="18" charset="0"/>
                  </a:rPr>
                  <a:t>  and </a:t>
                </a:r>
                <a:r>
                  <a:rPr lang="en-US" b="1" i="1" smtClean="0">
                    <a:cs typeface="Times New Roman" pitchFamily="18" charset="0"/>
                  </a:rPr>
                  <a:t>b</a:t>
                </a:r>
                <a:r>
                  <a:rPr lang="en-US" smtClean="0">
                    <a:cs typeface="Times New Roman" pitchFamily="18" charset="0"/>
                  </a:rPr>
                  <a:t>,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 . </m:t>
                        </m:r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d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=0</m:t>
                    </m:r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mtClean="0">
                    <a:cs typeface="Times New Roman" pitchFamily="18" charset="0"/>
                  </a:rPr>
                  <a:t>means that </a:t>
                </a:r>
                <a:r>
                  <a:rPr lang="en-US" b="1" i="1" smtClean="0">
                    <a:cs typeface="Times New Roman" pitchFamily="18" charset="0"/>
                  </a:rPr>
                  <a:t>a</a:t>
                </a:r>
                <a:r>
                  <a:rPr lang="en-US" smtClean="0">
                    <a:cs typeface="Times New Roman" pitchFamily="18" charset="0"/>
                  </a:rPr>
                  <a:t> and </a:t>
                </a:r>
                <a:r>
                  <a:rPr lang="en-US" b="1" i="1" smtClean="0">
                    <a:cs typeface="Times New Roman" pitchFamily="18" charset="0"/>
                  </a:rPr>
                  <a:t>b</a:t>
                </a:r>
                <a:r>
                  <a:rPr lang="en-US" smtClean="0">
                    <a:cs typeface="Times New Roman" pitchFamily="18" charset="0"/>
                  </a:rPr>
                  <a:t> are perpendicular while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=0 </m:t>
                    </m:r>
                  </m:oMath>
                </a14:m>
                <a:r>
                  <a:rPr lang="en-US" smtClean="0">
                    <a:cs typeface="Times New Roman" pitchFamily="18" charset="0"/>
                  </a:rPr>
                  <a:t>means that  </a:t>
                </a:r>
                <a:r>
                  <a:rPr lang="en-US" b="1" i="1" smtClean="0">
                    <a:cs typeface="Times New Roman" pitchFamily="18" charset="0"/>
                  </a:rPr>
                  <a:t>a</a:t>
                </a:r>
                <a:r>
                  <a:rPr lang="en-US" smtClean="0">
                    <a:cs typeface="Times New Roman" pitchFamily="18" charset="0"/>
                  </a:rPr>
                  <a:t>  and </a:t>
                </a:r>
                <a:r>
                  <a:rPr lang="en-US" b="1" i="1" smtClean="0">
                    <a:cs typeface="Times New Roman" pitchFamily="18" charset="0"/>
                  </a:rPr>
                  <a:t>b</a:t>
                </a:r>
                <a:r>
                  <a:rPr lang="en-US" smtClean="0">
                    <a:cs typeface="Times New Roman" pitchFamily="18" charset="0"/>
                  </a:rPr>
                  <a:t> are two parallel vectors.</a:t>
                </a:r>
              </a:p>
              <a:p>
                <a:pPr marL="0" indent="0" eaLnBrk="1" hangingPunct="1">
                  <a:buNone/>
                </a:pPr>
                <a:endParaRPr lang="en-US" smtClean="0">
                  <a:cs typeface="Times New Roman" pitchFamily="18" charset="0"/>
                </a:endParaRPr>
              </a:p>
              <a:p>
                <a:pPr marL="0" indent="0" eaLnBrk="1" hangingPunct="1">
                  <a:buNone/>
                </a:pPr>
                <a:endParaRPr lang="en-US" smtClean="0">
                  <a:cs typeface="Times New Roman" pitchFamily="18" charset="0"/>
                </a:endParaRPr>
              </a:p>
              <a:p>
                <a:pPr eaLnBrk="1" hangingPunct="1"/>
                <a:r>
                  <a:rPr lang="en-US" smtClean="0">
                    <a:cs typeface="Times New Roman" pitchFamily="18" charset="0"/>
                    <a:hlinkClick r:id="rId2" action="ppaction://hlinkfile"/>
                  </a:rPr>
                  <a:t>solution</a:t>
                </a:r>
                <a:endParaRPr lang="en-US" smtClean="0">
                  <a:cs typeface="Times New Roman" pitchFamily="18" charset="0"/>
                </a:endParaRPr>
              </a:p>
              <a:p>
                <a:pPr eaLnBrk="1" hangingPunct="1"/>
                <a:endParaRPr lang="en-US" smtClean="0"/>
              </a:p>
            </p:txBody>
          </p:sp>
        </mc:Choice>
        <mc:Fallback xmlns="">
          <p:sp>
            <p:nvSpPr>
              <p:cNvPr id="8089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3302000"/>
              </a:xfrm>
              <a:blipFill rotWithShape="1">
                <a:blip r:embed="rId3"/>
                <a:stretch>
                  <a:fillRect l="-593" t="-1294" r="-2000" b="-31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90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C5F59498-9B02-435A-9C00-0C3388679E12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70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i/o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List-directed output (print*) gives little control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write</a:t>
            </a:r>
            <a:r>
              <a:rPr lang="en-US" smtClean="0">
                <a:cs typeface="Times New Roman" pitchFamily="18" charset="0"/>
              </a:rPr>
              <a:t> statement allows formatted output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write(unit, format) variables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Unit is a number indicating where you want to write data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The number 6 is std out (write to screen)</a:t>
            </a:r>
          </a:p>
        </p:txBody>
      </p:sp>
      <p:sp>
        <p:nvSpPr>
          <p:cNvPr id="8192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8AA937D6-3904-44C0-B1CA-FF6F8BFC56A8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i/o (cont’d)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smtClean="0">
                <a:cs typeface="Times New Roman" pitchFamily="18" charset="0"/>
              </a:rPr>
              <a:t>m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 integers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m is total number of places in field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i3       125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a</a:t>
            </a:r>
            <a:r>
              <a:rPr lang="en-US" i="1" smtClean="0">
                <a:cs typeface="Times New Roman" pitchFamily="18" charset="0"/>
              </a:rPr>
              <a:t>m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 character strings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m is number of characters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a5       hello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Left-justifies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If m isn’t specified, writes number of characters in variable declaration</a:t>
            </a:r>
          </a:p>
        </p:txBody>
      </p:sp>
      <p:sp>
        <p:nvSpPr>
          <p:cNvPr id="8295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2788E576-E44A-4FE8-BB27-A8871F4DBD59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i/o (3)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f</a:t>
            </a:r>
            <a:r>
              <a:rPr lang="en-US" i="1" smtClean="0">
                <a:cs typeface="Times New Roman" pitchFamily="18" charset="0"/>
              </a:rPr>
              <a:t>m</a:t>
            </a:r>
            <a:r>
              <a:rPr lang="en-US" smtClean="0">
                <a:cs typeface="Times New Roman" pitchFamily="18" charset="0"/>
              </a:rPr>
              <a:t>.</a:t>
            </a:r>
            <a:r>
              <a:rPr lang="en-US" i="1" smtClean="0">
                <a:cs typeface="Times New Roman" pitchFamily="18" charset="0"/>
              </a:rPr>
              <a:t>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 floating-point (real) numbers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m is total number of characters in field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 is number of decimal places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f5.3        1.234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f5.2       -1.23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If m is larger than required, right-justifies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e</a:t>
            </a:r>
            <a:r>
              <a:rPr lang="en-US" i="1" smtClean="0">
                <a:cs typeface="Times New Roman" pitchFamily="18" charset="0"/>
              </a:rPr>
              <a:t>m.n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Exponential notation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e9.2      -0.23e-01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Always zero left of decimal</a:t>
            </a:r>
            <a:endParaRPr lang="en-US" i="1" smtClean="0">
              <a:cs typeface="Times New Roman" pitchFamily="18" charset="0"/>
            </a:endParaRPr>
          </a:p>
        </p:txBody>
      </p:sp>
      <p:sp>
        <p:nvSpPr>
          <p:cNvPr id="8397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821932D0-AC1F-4C88-98E1-DB8A4164A86A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73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i/o (4)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es</a:t>
            </a:r>
            <a:r>
              <a:rPr lang="en-US" i="1" smtClean="0">
                <a:cs typeface="Times New Roman" pitchFamily="18" charset="0"/>
              </a:rPr>
              <a:t>m.n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scientific notation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es9.2      -2.30e-02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In format statement, put formats within ‘()’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Example write statement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write(6, ‘(a, f6.2, i5, es15.3)’) ‘answers are ’, x, j, y</a:t>
            </a:r>
          </a:p>
        </p:txBody>
      </p:sp>
      <p:sp>
        <p:nvSpPr>
          <p:cNvPr id="8499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F2944034-F630-4A44-AFFB-557FAB5746FF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74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i/o (5)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Suppose you want to write to a file?</a:t>
            </a:r>
          </a:p>
          <a:p>
            <a:pPr lvl="1" eaLnBrk="1" hangingPunct="1"/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open</a:t>
            </a:r>
            <a:r>
              <a:rPr lang="en-US" smtClean="0">
                <a:cs typeface="Times New Roman" pitchFamily="18" charset="0"/>
              </a:rPr>
              <a:t> statement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open(11, file=‘mydata.d’)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“11” is unit number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Don’t use 5 or 6</a:t>
            </a:r>
          </a:p>
          <a:p>
            <a:pPr lvl="3" eaLnBrk="1" hangingPunct="1"/>
            <a:r>
              <a:rPr lang="en-US" smtClean="0">
                <a:cs typeface="Times New Roman" pitchFamily="18" charset="0"/>
              </a:rPr>
              <a:t>Reserved for std in, std out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Use this unit in your write statement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When you’re finished writing, close the file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close(11)</a:t>
            </a:r>
          </a:p>
        </p:txBody>
      </p:sp>
      <p:sp>
        <p:nvSpPr>
          <p:cNvPr id="8602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4C6628E8-1CFA-43C8-B184-B6C1CC63681D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75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i/o (6)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Can also read from file</a:t>
            </a:r>
          </a:p>
          <a:p>
            <a:pPr lvl="1" eaLnBrk="1" hangingPunct="1">
              <a:buClr>
                <a:schemeClr val="tx1"/>
              </a:buClr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read </a:t>
            </a:r>
            <a:r>
              <a:rPr lang="en-US" smtClean="0">
                <a:cs typeface="Times New Roman" pitchFamily="18" charset="0"/>
              </a:rPr>
              <a:t>rather than write</a:t>
            </a:r>
          </a:p>
          <a:p>
            <a:pPr lvl="1" eaLnBrk="1" hangingPunct="1">
              <a:buClr>
                <a:schemeClr val="tx1"/>
              </a:buClr>
            </a:pPr>
            <a:r>
              <a:rPr lang="en-US" smtClean="0">
                <a:cs typeface="Times New Roman" pitchFamily="18" charset="0"/>
              </a:rPr>
              <a:t>Can use * instead of format specifier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read(11,*) j, x</a:t>
            </a:r>
          </a:p>
        </p:txBody>
      </p:sp>
      <p:sp>
        <p:nvSpPr>
          <p:cNvPr id="8704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F4D5CE04-474A-42D4-BD2A-B85B40CECE26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76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14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Write your dot-product result to a file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Only have to change very end of main program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8807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394F71B0-BA46-4B6D-A7B0-6DB51CBB3A87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77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Unformatted i/o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609600" y="1570038"/>
            <a:ext cx="7924800" cy="3886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Binary data take less disk space than ascii (formatted) data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Data can be written to file in binary representation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Not directly human-readable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open(199, file=‘unf.d’, </a:t>
            </a:r>
            <a:r>
              <a:rPr lang="en-US" b="1" smtClean="0">
                <a:solidFill>
                  <a:srgbClr val="C00000"/>
                </a:solidFill>
                <a:cs typeface="Times New Roman" pitchFamily="18" charset="0"/>
              </a:rPr>
              <a:t>form=‘unformatted’)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write(199)  x(1:100000),  j1, j2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  <a:cs typeface="Times New Roman" pitchFamily="18" charset="0"/>
              </a:rPr>
              <a:t>read(199)   x(1:100000),  j1, j2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Note that there is no format specification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Fortran unformatted slightly different format than C binary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Fortran unformatted contains record delimiters</a:t>
            </a:r>
          </a:p>
          <a:p>
            <a:pPr eaLnBrk="1" hangingPunct="1"/>
            <a:endParaRPr lang="en-US" smtClean="0"/>
          </a:p>
        </p:txBody>
      </p:sp>
      <p:sp>
        <p:nvSpPr>
          <p:cNvPr id="890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C54B00FF-8EC1-4CB8-820D-4138A1D2468C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15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Modify dot-product program to: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Write result to unformatted file</a:t>
            </a:r>
          </a:p>
          <a:p>
            <a:pPr lvl="2" eaLnBrk="1" hangingPunct="1"/>
            <a:r>
              <a:rPr lang="en-US" smtClean="0">
                <a:cs typeface="Times New Roman" pitchFamily="18" charset="0"/>
              </a:rPr>
              <a:t>don’t write character string, just number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After file is closed, open it back up and read result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Print result to make sure it wrote/read correctly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901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5DED51C-DB6F-4236-A289-945521B3BD9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79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Language Should I Use?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Generally, use the language you know best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Interpreted languages are great for 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Interactive applications</a:t>
            </a:r>
          </a:p>
          <a:p>
            <a:pPr lvl="1" eaLnBrk="1" hangingPunct="1"/>
            <a:r>
              <a:rPr lang="en-US">
                <a:cs typeface="Times New Roman" pitchFamily="18" charset="0"/>
              </a:rPr>
              <a:t>C</a:t>
            </a:r>
            <a:r>
              <a:rPr lang="en-US" smtClean="0">
                <a:cs typeface="Times New Roman" pitchFamily="18" charset="0"/>
              </a:rPr>
              <a:t>ode development and debugging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Algorithm development </a:t>
            </a:r>
            <a:endParaRPr lang="en-US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For </a:t>
            </a:r>
            <a:r>
              <a:rPr lang="en-US">
                <a:cs typeface="Times New Roman" pitchFamily="18" charset="0"/>
              </a:rPr>
              <a:t>major number crunching, compiled langauages are </a:t>
            </a:r>
            <a:r>
              <a:rPr lang="en-US" smtClean="0">
                <a:cs typeface="Times New Roman" pitchFamily="18" charset="0"/>
              </a:rPr>
              <a:t>preferred (Fortran, C, C++)</a:t>
            </a:r>
          </a:p>
        </p:txBody>
      </p:sp>
      <p:sp>
        <p:nvSpPr>
          <p:cNvPr id="1843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BBB0F48-12DB-4D5E-B426-C6C3A657CE7F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8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4876800"/>
          </a:xfrm>
        </p:spPr>
        <p:txBody>
          <a:bodyPr/>
          <a:lstStyle/>
          <a:p>
            <a:r>
              <a:rPr lang="en-US">
                <a:latin typeface="Lucida Sans" pitchFamily="34" charset="0"/>
              </a:rPr>
              <a:t>Integration of cosine from 0 to </a:t>
            </a:r>
            <a:r>
              <a:rPr lang="el-GR" sz="2400">
                <a:latin typeface="Garamond" pitchFamily="18" charset="0"/>
              </a:rPr>
              <a:t>π</a:t>
            </a:r>
            <a:r>
              <a:rPr lang="en-US" smtClean="0">
                <a:latin typeface="Lucida Sans" pitchFamily="34" charset="0"/>
              </a:rPr>
              <a:t>/2 with mid-point rule</a:t>
            </a:r>
            <a:endParaRPr lang="en-US">
              <a:latin typeface="Lucida Sans" pitchFamily="34" charset="0"/>
            </a:endParaRPr>
          </a:p>
          <a:p>
            <a:r>
              <a:rPr lang="en-US" smtClean="0">
                <a:latin typeface="Lucida Sans" pitchFamily="34" charset="0"/>
              </a:rPr>
              <a:t>Integral </a:t>
            </a:r>
            <a:r>
              <a:rPr lang="en-US" smtClean="0">
                <a:latin typeface="Arial"/>
                <a:cs typeface="Arial"/>
              </a:rPr>
              <a:t>≈ sum of rectangles (height * width)</a:t>
            </a:r>
            <a:endParaRPr lang="en-US">
              <a:latin typeface="Lucida Sans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Lucida Sans" pitchFamily="34" charset="0"/>
              </a:rPr>
              <a:t>Integration  </a:t>
            </a:r>
            <a:r>
              <a:rPr lang="en-US" smtClean="0">
                <a:latin typeface="Lucida Sans" pitchFamily="34" charset="0"/>
              </a:rPr>
              <a:t>Example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i="1"/>
              <a:t>Introduction to </a:t>
            </a:r>
            <a:r>
              <a:rPr lang="en-US" i="1" smtClean="0"/>
              <a:t>FORTRAN</a:t>
            </a:r>
            <a:endParaRPr 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69C41-6BBB-4AA5-BB6C-A0D3F52D1CC6}" type="slidenum">
              <a:rPr lang="en-US"/>
              <a:pPr>
                <a:defRPr/>
              </a:pPr>
              <a:t>80</a:t>
            </a:fld>
            <a:endParaRPr lang="en-US"/>
          </a:p>
        </p:txBody>
      </p:sp>
      <p:pic>
        <p:nvPicPr>
          <p:cNvPr id="7" name="Picture 6" descr="midpoint_integr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100" y="1879600"/>
            <a:ext cx="5651500" cy="4325128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915006"/>
              </p:ext>
            </p:extLst>
          </p:nvPr>
        </p:nvGraphicFramePr>
        <p:xfrm>
          <a:off x="3295650" y="2146300"/>
          <a:ext cx="5373688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2" name="Equation" r:id="rId4" imgW="3403440" imgH="431640" progId="Equation.3">
                  <p:embed/>
                </p:oleObj>
              </mc:Choice>
              <mc:Fallback>
                <p:oleObj name="Equation" r:id="rId4" imgW="340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2146300"/>
                        <a:ext cx="5373688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444737" y="3045768"/>
            <a:ext cx="2484976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292934"/>
                </a:solidFill>
                <a:latin typeface="Lucida Sans" pitchFamily="34" charset="0"/>
              </a:rPr>
              <a:t>mid-point of increment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>
            <a:off x="3644899" y="3302001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10800000" flipV="1">
            <a:off x="3759199" y="3187699"/>
            <a:ext cx="6858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4560896" y="3668068"/>
            <a:ext cx="1001704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i="1" smtClean="0">
                <a:solidFill>
                  <a:srgbClr val="292934"/>
                </a:solidFill>
                <a:latin typeface="Lucida Console" pitchFamily="49" charset="0"/>
              </a:rPr>
              <a:t>cos(x</a:t>
            </a:r>
            <a:r>
              <a:rPr lang="en-US" sz="1600" i="1">
                <a:solidFill>
                  <a:srgbClr val="292934"/>
                </a:solidFill>
                <a:latin typeface="Lucida Console" pitchFamily="49" charset="0"/>
              </a:rPr>
              <a:t>)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0800000">
            <a:off x="4178300" y="3848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Left Brace 13"/>
          <p:cNvSpPr/>
          <p:nvPr/>
        </p:nvSpPr>
        <p:spPr bwMode="auto">
          <a:xfrm rot="5400000">
            <a:off x="4813300" y="4318000"/>
            <a:ext cx="76200" cy="533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 smtClean="0">
              <a:solidFill>
                <a:srgbClr val="292934"/>
              </a:solidFill>
              <a:latin typeface="Garamond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86300" y="4191000"/>
            <a:ext cx="22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smtClean="0">
                <a:solidFill>
                  <a:srgbClr val="292934"/>
                </a:solidFill>
                <a:latin typeface="Lucida Console" pitchFamily="49" charset="0"/>
              </a:rPr>
              <a:t>h</a:t>
            </a:r>
            <a:endParaRPr lang="en-US" sz="1600" i="1">
              <a:solidFill>
                <a:srgbClr val="292934"/>
              </a:solidFill>
              <a:latin typeface="Lucida Console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35700" y="3641636"/>
            <a:ext cx="28067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i="1">
                <a:solidFill>
                  <a:srgbClr val="292934"/>
                </a:solidFill>
                <a:latin typeface="Lucida Sans" pitchFamily="34" charset="0"/>
              </a:rPr>
              <a:t>a = 0; b = pi/2</a:t>
            </a:r>
            <a:r>
              <a:rPr lang="en-US" sz="1600">
                <a:solidFill>
                  <a:srgbClr val="292934"/>
                </a:solidFill>
                <a:latin typeface="Lucida Sans" pitchFamily="34" charset="0"/>
              </a:rPr>
              <a:t>;  % range</a:t>
            </a:r>
          </a:p>
          <a:p>
            <a:r>
              <a:rPr lang="en-US" sz="1600" i="1">
                <a:solidFill>
                  <a:srgbClr val="292934"/>
                </a:solidFill>
                <a:latin typeface="Lucida Sans" pitchFamily="34" charset="0"/>
              </a:rPr>
              <a:t>m = 8</a:t>
            </a:r>
            <a:r>
              <a:rPr lang="en-US" sz="1600">
                <a:solidFill>
                  <a:srgbClr val="292934"/>
                </a:solidFill>
                <a:latin typeface="Lucida Sans" pitchFamily="34" charset="0"/>
              </a:rPr>
              <a:t>;  % # of increments</a:t>
            </a:r>
          </a:p>
          <a:p>
            <a:r>
              <a:rPr lang="en-US" sz="1600" i="1">
                <a:solidFill>
                  <a:srgbClr val="292934"/>
                </a:solidFill>
                <a:latin typeface="Lucida Sans" pitchFamily="34" charset="0"/>
              </a:rPr>
              <a:t>h = (b-a)/m</a:t>
            </a:r>
            <a:r>
              <a:rPr lang="en-US" sz="1600">
                <a:solidFill>
                  <a:srgbClr val="292934"/>
                </a:solidFill>
                <a:latin typeface="Lucida Sans" pitchFamily="34" charset="0"/>
              </a:rPr>
              <a:t>;  % increment</a:t>
            </a:r>
            <a:endParaRPr lang="en-US" sz="1600" i="1">
              <a:solidFill>
                <a:srgbClr val="292934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583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 16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Write a program to perform integration of cosine using the mid-point rule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Write a function </a:t>
            </a:r>
            <a:r>
              <a:rPr lang="en-US" i="1" smtClean="0">
                <a:solidFill>
                  <a:srgbClr val="FF0000"/>
                </a:solidFill>
                <a:cs typeface="Times New Roman" pitchFamily="18" charset="0"/>
              </a:rPr>
              <a:t>integral</a:t>
            </a:r>
            <a:r>
              <a:rPr lang="en-US" smtClean="0">
                <a:cs typeface="Times New Roman" pitchFamily="18" charset="0"/>
              </a:rPr>
              <a:t> to perform integration</a:t>
            </a:r>
          </a:p>
          <a:p>
            <a:pPr lvl="2" eaLnBrk="1" hangingPunct="1"/>
            <a:r>
              <a:rPr lang="en-US" i="1" smtClean="0">
                <a:solidFill>
                  <a:srgbClr val="FF0000"/>
                </a:solidFill>
                <a:cs typeface="Times New Roman" pitchFamily="18" charset="0"/>
              </a:rPr>
              <a:t>m, a, h </a:t>
            </a:r>
            <a:r>
              <a:rPr lang="en-US" smtClean="0">
                <a:cs typeface="Times New Roman" pitchFamily="18" charset="0"/>
              </a:rPr>
              <a:t>are input to </a:t>
            </a:r>
            <a:r>
              <a:rPr lang="en-US" i="1" smtClean="0">
                <a:solidFill>
                  <a:srgbClr val="FF0000"/>
                </a:solidFill>
                <a:cs typeface="Times New Roman" pitchFamily="18" charset="0"/>
              </a:rPr>
              <a:t>integral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The main program calls </a:t>
            </a:r>
            <a:r>
              <a:rPr lang="en-US" i="1" smtClean="0">
                <a:solidFill>
                  <a:srgbClr val="FF0000"/>
                </a:solidFill>
                <a:cs typeface="Times New Roman" pitchFamily="18" charset="0"/>
              </a:rPr>
              <a:t>integral</a:t>
            </a:r>
            <a:r>
              <a:rPr lang="en-US" smtClean="0">
                <a:cs typeface="Times New Roman" pitchFamily="18" charset="0"/>
              </a:rPr>
              <a:t> a few times (using do loop), each time with a larger </a:t>
            </a:r>
            <a:r>
              <a:rPr lang="en-US" i="1" smtClean="0">
                <a:solidFill>
                  <a:srgbClr val="FF0000"/>
                </a:solidFill>
                <a:cs typeface="Times New Roman" pitchFamily="18" charset="0"/>
              </a:rPr>
              <a:t>m</a:t>
            </a:r>
            <a:r>
              <a:rPr lang="en-US" smtClean="0">
                <a:cs typeface="Times New Roman" pitchFamily="18" charset="0"/>
              </a:rPr>
              <a:t> than the previous time. The purpose is to study the convergence trend. (hint: m=25*2**n; n is the loop index)</a:t>
            </a:r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file"/>
              </a:rPr>
              <a:t>solution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901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75DED51C-DB6F-4236-A289-945521B3BD9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81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788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References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Lots of books available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“</a:t>
            </a:r>
            <a:r>
              <a:rPr lang="en-US" smtClean="0"/>
              <a:t>Fortran 95/2003 Explained” by Metcalf, Reid, and Cohen is good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PGI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Compiler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DAEDEF"/>
                </a:solidFill>
                <a:cs typeface="Times New Roman" pitchFamily="18" charset="0"/>
                <a:hlinkClick r:id="rId2"/>
              </a:rPr>
              <a:t>http://www.pgroup.com/doc/pgiug.pdf</a:t>
            </a:r>
            <a:endParaRPr lang="en-US" smtClean="0">
              <a:solidFill>
                <a:srgbClr val="DAEDEF"/>
              </a:solidFill>
              <a:cs typeface="Times New Roman" pitchFamily="18" charset="0"/>
            </a:endParaRP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Fortran language reference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  <a:hlinkClick r:id="rId3"/>
              </a:rPr>
              <a:t>http://www.pgroup.com/doc/pgifortref.pdf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gfortran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  <a:hlinkClick r:id="rId4"/>
              </a:rPr>
              <a:t>http://gcc.gnu.org/wiki/GFortran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Feel free to e-mail me with any questions</a:t>
            </a:r>
          </a:p>
        </p:txBody>
      </p:sp>
      <p:sp>
        <p:nvSpPr>
          <p:cNvPr id="9114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8C816CCC-6E03-495E-BCD2-F03FAA2224C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82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Fortran Syntax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22300" y="1471613"/>
            <a:ext cx="7924800" cy="3886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Program is contained in a text file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called </a:t>
            </a:r>
            <a:r>
              <a:rPr lang="en-US" i="1" smtClean="0">
                <a:cs typeface="Times New Roman" pitchFamily="18" charset="0"/>
              </a:rPr>
              <a:t>source code </a:t>
            </a:r>
            <a:r>
              <a:rPr lang="en-US" smtClean="0">
                <a:cs typeface="Times New Roman" pitchFamily="18" charset="0"/>
              </a:rPr>
              <a:t>or</a:t>
            </a:r>
            <a:r>
              <a:rPr lang="en-US" i="1" smtClean="0">
                <a:cs typeface="Times New Roman" pitchFamily="18" charset="0"/>
              </a:rPr>
              <a:t> source file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Source code must be processed by a </a:t>
            </a:r>
            <a:r>
              <a:rPr lang="en-US" i="1" smtClean="0">
                <a:cs typeface="Times New Roman" pitchFamily="18" charset="0"/>
              </a:rPr>
              <a:t>compiler </a:t>
            </a:r>
            <a:r>
              <a:rPr lang="en-US" smtClean="0">
                <a:cs typeface="Times New Roman" pitchFamily="18" charset="0"/>
              </a:rPr>
              <a:t>to create an executable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Source file suffix can vary, but we will always use .f90</a:t>
            </a:r>
          </a:p>
          <a:p>
            <a:pPr marL="0" indent="0" eaLnBrk="1" hangingPunct="1">
              <a:buNone/>
            </a:pPr>
            <a:r>
              <a:rPr lang="en-US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  (.for,  .f,  .F,  .f90,  .F90,  …)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Since source file is simply text, can be written using any text editor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usually </a:t>
            </a:r>
            <a:r>
              <a:rPr lang="en-US" i="1" smtClean="0">
                <a:cs typeface="Times New Roman" pitchFamily="18" charset="0"/>
              </a:rPr>
              <a:t>emacs, vi, gedit</a:t>
            </a:r>
          </a:p>
        </p:txBody>
      </p:sp>
      <p:sp>
        <p:nvSpPr>
          <p:cNvPr id="2048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fld id="{BE41A166-EBC1-446C-BF7A-24BF3FE18FF5}" type="slidenum">
              <a:rPr lang="en-US" sz="4400">
                <a:solidFill>
                  <a:srgbClr val="D9D9D9"/>
                </a:solidFill>
                <a:latin typeface="Arial" pitchFamily="34" charset="0"/>
              </a:rPr>
              <a:pPr/>
              <a:t>9</a:t>
            </a:fld>
            <a:endParaRPr lang="en-US" sz="4400">
              <a:solidFill>
                <a:srgbClr val="D9D9D9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 to  FORTRAN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larity">
  <a:themeElements>
    <a:clrScheme name="Custom 5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BEC7C1"/>
      </a:hlink>
      <a:folHlink>
        <a:srgbClr val="BEC7C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43221</TotalTime>
  <Words>4807</Words>
  <Application>Microsoft Office PowerPoint</Application>
  <PresentationFormat>On-screen Show (4:3)</PresentationFormat>
  <Paragraphs>842</Paragraphs>
  <Slides>82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6" baseType="lpstr">
      <vt:lpstr>Clarity</vt:lpstr>
      <vt:lpstr>Custom Design</vt:lpstr>
      <vt:lpstr>1_Clarity</vt:lpstr>
      <vt:lpstr>Equation</vt:lpstr>
      <vt:lpstr>Introduction to Fortran</vt:lpstr>
      <vt:lpstr>Outline</vt:lpstr>
      <vt:lpstr>Goals are to be able to  . . .</vt:lpstr>
      <vt:lpstr>Introduction</vt:lpstr>
      <vt:lpstr>Introduction (cont’d)</vt:lpstr>
      <vt:lpstr>Fortran History</vt:lpstr>
      <vt:lpstr>Fortran History</vt:lpstr>
      <vt:lpstr>What Language Should I Use?</vt:lpstr>
      <vt:lpstr>Fortran Syntax</vt:lpstr>
      <vt:lpstr>Fortran Syntax (cont’d)</vt:lpstr>
      <vt:lpstr>Fortran Syntax (3)</vt:lpstr>
      <vt:lpstr>Fortran Syntax (4)</vt:lpstr>
      <vt:lpstr>Fortran Syntax (5)</vt:lpstr>
      <vt:lpstr>Fortran Syntax (6)</vt:lpstr>
      <vt:lpstr>Fortran Syntax (7)</vt:lpstr>
      <vt:lpstr>Exercise 1</vt:lpstr>
      <vt:lpstr>Compilation</vt:lpstr>
      <vt:lpstr>Compilation (cont’d)</vt:lpstr>
      <vt:lpstr>Compilation (3)</vt:lpstr>
      <vt:lpstr>Arithmetic</vt:lpstr>
      <vt:lpstr>More List-Directed i/o</vt:lpstr>
      <vt:lpstr>Exercise 2</vt:lpstr>
      <vt:lpstr>Arrays</vt:lpstr>
      <vt:lpstr>Arrays (cont’d)</vt:lpstr>
      <vt:lpstr>Parameters</vt:lpstr>
      <vt:lpstr>Exercise 3</vt:lpstr>
      <vt:lpstr>Control</vt:lpstr>
      <vt:lpstr>Exercise 4</vt:lpstr>
      <vt:lpstr>If-Then-Else</vt:lpstr>
      <vt:lpstr>If-Then-Else (cont’d)</vt:lpstr>
      <vt:lpstr>Exercise 5</vt:lpstr>
      <vt:lpstr>Array Syntax</vt:lpstr>
      <vt:lpstr>Array Syntax (cont’d)</vt:lpstr>
      <vt:lpstr>Exercise 6</vt:lpstr>
      <vt:lpstr>Subprograms</vt:lpstr>
      <vt:lpstr>Functions</vt:lpstr>
      <vt:lpstr>Subroutines</vt:lpstr>
      <vt:lpstr>Exercise 7</vt:lpstr>
      <vt:lpstr>Exercise 7a, 7b</vt:lpstr>
      <vt:lpstr>Basics of Code Management</vt:lpstr>
      <vt:lpstr>Exercise 8</vt:lpstr>
      <vt:lpstr>Makefiles</vt:lpstr>
      <vt:lpstr>Makefiles (cont’d)</vt:lpstr>
      <vt:lpstr>Makefiles (3)</vt:lpstr>
      <vt:lpstr>Makefiles (4)</vt:lpstr>
      <vt:lpstr>Makefiles (5)</vt:lpstr>
      <vt:lpstr>Makefiles (6)</vt:lpstr>
      <vt:lpstr>Makefiles (7)</vt:lpstr>
      <vt:lpstr>Makefiles (8)</vt:lpstr>
      <vt:lpstr>Makefiles (9)</vt:lpstr>
      <vt:lpstr>Makefiles (10)</vt:lpstr>
      <vt:lpstr>Makefiles (11)</vt:lpstr>
      <vt:lpstr>Makefiles (12)</vt:lpstr>
      <vt:lpstr>Makefiles (13)</vt:lpstr>
      <vt:lpstr>Exercise 9</vt:lpstr>
      <vt:lpstr>Kind</vt:lpstr>
      <vt:lpstr>Kind (cont’d)</vt:lpstr>
      <vt:lpstr>Exercise 10</vt:lpstr>
      <vt:lpstr>Modules</vt:lpstr>
      <vt:lpstr>Modules (cont’d)</vt:lpstr>
      <vt:lpstr>Modules (3)</vt:lpstr>
      <vt:lpstr>Modules (4)</vt:lpstr>
      <vt:lpstr>Modules (5)</vt:lpstr>
      <vt:lpstr>Exercise 11</vt:lpstr>
      <vt:lpstr>Derived Types</vt:lpstr>
      <vt:lpstr>Derived Types (cont’d)</vt:lpstr>
      <vt:lpstr>Exercise 12</vt:lpstr>
      <vt:lpstr>Interface</vt:lpstr>
      <vt:lpstr>Interface (cont’d)</vt:lpstr>
      <vt:lpstr>Exercise 13</vt:lpstr>
      <vt:lpstr>i/o</vt:lpstr>
      <vt:lpstr>i/o (cont’d)</vt:lpstr>
      <vt:lpstr>i/o (3)</vt:lpstr>
      <vt:lpstr>i/o (4)</vt:lpstr>
      <vt:lpstr>i/o (5)</vt:lpstr>
      <vt:lpstr>i/o (6)</vt:lpstr>
      <vt:lpstr>Exercise 14</vt:lpstr>
      <vt:lpstr>Unformatted i/o</vt:lpstr>
      <vt:lpstr>Exercise 15</vt:lpstr>
      <vt:lpstr>Integration  Example</vt:lpstr>
      <vt:lpstr>Exercise 16</vt:lpstr>
      <vt:lpstr>References</vt:lpstr>
    </vt:vector>
  </TitlesOfParts>
  <Company>Boston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Kadin Tseng</dc:creator>
  <cp:lastModifiedBy>Kadin Tseng</cp:lastModifiedBy>
  <cp:revision>293</cp:revision>
  <cp:lastPrinted>2012-09-19T12:45:11Z</cp:lastPrinted>
  <dcterms:created xsi:type="dcterms:W3CDTF">2011-01-14T19:12:41Z</dcterms:created>
  <dcterms:modified xsi:type="dcterms:W3CDTF">2013-09-11T20:19:04Z</dcterms:modified>
</cp:coreProperties>
</file>